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Nunito"/>
      <p:regular r:id="rId13"/>
      <p:bold r:id="rId14"/>
    </p:embeddedFont>
    <p:embeddedFont>
      <p:font typeface="Cabin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Nunito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abin-regular.fntdata"/><Relationship Id="rId14" Type="http://schemas.openxmlformats.org/officeDocument/2006/relationships/font" Target="fonts/Nunito-bold.fntdata"/><Relationship Id="rId17" Type="http://schemas.openxmlformats.org/officeDocument/2006/relationships/font" Target="fonts/Cabin-italic.fntdata"/><Relationship Id="rId16" Type="http://schemas.openxmlformats.org/officeDocument/2006/relationships/font" Target="fonts/Cabin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Cabin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5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title"/>
          </p:nvPr>
        </p:nvSpPr>
        <p:spPr>
          <a:xfrm>
            <a:off x="891540" y="137158"/>
            <a:ext cx="7361100" cy="12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5pPr>
            <a:lvl6pPr indent="0" lvl="5" marL="3810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6pPr>
            <a:lvl7pPr indent="0" lvl="6" marL="749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7pPr>
            <a:lvl8pPr indent="0" lvl="7" marL="1130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8pPr>
            <a:lvl9pPr indent="0" lvl="8" marL="1511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9pPr>
          </a:lstStyle>
          <a:p/>
        </p:txBody>
      </p:sp>
      <p:sp>
        <p:nvSpPr>
          <p:cNvPr id="9" name="Shape 9"/>
          <p:cNvSpPr txBox="1"/>
          <p:nvPr>
            <p:ph idx="1" type="body"/>
          </p:nvPr>
        </p:nvSpPr>
        <p:spPr>
          <a:xfrm>
            <a:off x="457200" y="1200150"/>
            <a:ext cx="8229600" cy="33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5715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39700" lvl="1" marL="8636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39700" lvl="2" marL="11430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39700" lvl="3" marL="14351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39700" lvl="4" marL="17145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39700" lvl="5" marL="20955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39700" lvl="6" marL="24765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28448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39700" lvl="8" marL="32258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722947" y="3304698"/>
            <a:ext cx="7772400" cy="10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5pPr>
            <a:lvl6pPr indent="0" lvl="5" marL="3810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6pPr>
            <a:lvl7pPr indent="0" lvl="6" marL="749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7pPr>
            <a:lvl8pPr indent="0" lvl="7" marL="1130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8pPr>
            <a:lvl9pPr indent="0" lvl="8" marL="1511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722947" y="2179558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749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13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511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892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26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64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022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x="685800" y="1597700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5pPr>
            <a:lvl6pPr indent="0" lvl="5" marL="3810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6pPr>
            <a:lvl7pPr indent="0" lvl="6" marL="749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7pPr>
            <a:lvl8pPr indent="0" lvl="7" marL="1130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8pPr>
            <a:lvl9pPr indent="0" lvl="8" marL="1511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1371600" y="2914650"/>
            <a:ext cx="6400799" cy="13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0" marR="0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749300" marR="0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130300" marR="0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511300" marR="0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892300" marR="0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260600" marR="0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641600" marR="0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022600" marR="0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 rot="5400000">
            <a:off x="5429249" y="1337309"/>
            <a:ext cx="4457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5pPr>
            <a:lvl6pPr indent="0" lvl="5" marL="3810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6pPr>
            <a:lvl7pPr indent="0" lvl="6" marL="749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7pPr>
            <a:lvl8pPr indent="0" lvl="7" marL="1130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8pPr>
            <a:lvl9pPr indent="0" lvl="8" marL="1511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 rot="5400000">
            <a:off x="1245839" y="-651537"/>
            <a:ext cx="4457700" cy="6035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5715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39700" lvl="1" marL="8636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39700" lvl="2" marL="11430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39700" lvl="3" marL="14351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39700" lvl="4" marL="17145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39700" lvl="5" marL="20955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39700" lvl="6" marL="24765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28448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39700" lvl="8" marL="32258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891540" y="137158"/>
            <a:ext cx="7361100" cy="12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5pPr>
            <a:lvl6pPr indent="0" lvl="5" marL="3810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6pPr>
            <a:lvl7pPr indent="0" lvl="6" marL="749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7pPr>
            <a:lvl8pPr indent="0" lvl="7" marL="1130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8pPr>
            <a:lvl9pPr indent="0" lvl="8" marL="1511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 rot="5400000">
            <a:off x="2874596" y="-1217249"/>
            <a:ext cx="33948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5715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39700" lvl="1" marL="8636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39700" lvl="2" marL="11430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39700" lvl="3" marL="14351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39700" lvl="4" marL="17145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39700" lvl="5" marL="20955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39700" lvl="6" marL="24765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28448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39700" lvl="8" marL="32258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1791650" y="3600450"/>
            <a:ext cx="5486399" cy="4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5pPr>
            <a:lvl6pPr indent="0" lvl="5" marL="3810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6pPr>
            <a:lvl7pPr indent="0" lvl="6" marL="749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7pPr>
            <a:lvl8pPr indent="0" lvl="7" marL="1130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8pPr>
            <a:lvl9pPr indent="0" lvl="8" marL="1511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9pPr>
          </a:lstStyle>
          <a:p/>
        </p:txBody>
      </p:sp>
      <p:sp>
        <p:nvSpPr>
          <p:cNvPr id="18" name="Shape 18"/>
          <p:cNvSpPr/>
          <p:nvPr>
            <p:ph idx="2" type="pic"/>
          </p:nvPr>
        </p:nvSpPr>
        <p:spPr>
          <a:xfrm>
            <a:off x="1791650" y="459699"/>
            <a:ext cx="5486399" cy="30860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1791650" y="4025860"/>
            <a:ext cx="5486399" cy="6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749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13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511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892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26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64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022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04668"/>
            <a:ext cx="3009000" cy="871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5pPr>
            <a:lvl6pPr indent="0" lvl="5" marL="3810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6pPr>
            <a:lvl7pPr indent="0" lvl="6" marL="749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7pPr>
            <a:lvl8pPr indent="0" lvl="7" marL="1130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8pPr>
            <a:lvl9pPr indent="0" lvl="8" marL="1511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574732" y="204668"/>
            <a:ext cx="5112300" cy="43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57200" y="1075848"/>
            <a:ext cx="3009000" cy="35189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749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13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511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892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26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64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022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891540" y="137158"/>
            <a:ext cx="7361100" cy="12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5pPr>
            <a:lvl6pPr indent="0" lvl="5" marL="3810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6pPr>
            <a:lvl7pPr indent="0" lvl="6" marL="749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7pPr>
            <a:lvl8pPr indent="0" lvl="7" marL="1130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8pPr>
            <a:lvl9pPr indent="0" lvl="8" marL="1511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457200" y="205737"/>
            <a:ext cx="8229600" cy="8570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5pPr>
            <a:lvl6pPr indent="0" lvl="5" marL="3810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6pPr>
            <a:lvl7pPr indent="0" lvl="6" marL="749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7pPr>
            <a:lvl8pPr indent="0" lvl="7" marL="1130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8pPr>
            <a:lvl9pPr indent="0" lvl="8" marL="1511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1150858"/>
            <a:ext cx="4040398" cy="47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749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13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511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892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26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64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022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57200" y="1630916"/>
            <a:ext cx="4040398" cy="296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3" type="body"/>
          </p:nvPr>
        </p:nvSpPr>
        <p:spPr>
          <a:xfrm>
            <a:off x="4644864" y="1150858"/>
            <a:ext cx="4041900" cy="47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749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130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511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892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26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64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022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4" type="body"/>
          </p:nvPr>
        </p:nvSpPr>
        <p:spPr>
          <a:xfrm>
            <a:off x="4644864" y="1630916"/>
            <a:ext cx="4041900" cy="296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891540" y="137158"/>
            <a:ext cx="7361100" cy="12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5pPr>
            <a:lvl6pPr indent="0" lvl="5" marL="3810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6pPr>
            <a:lvl7pPr indent="0" lvl="6" marL="749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7pPr>
            <a:lvl8pPr indent="0" lvl="7" marL="1130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8pPr>
            <a:lvl9pPr indent="0" lvl="8" marL="1511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200150"/>
            <a:ext cx="4046100" cy="33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0580" y="1200150"/>
            <a:ext cx="4046100" cy="33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91540" y="137158"/>
            <a:ext cx="7361100" cy="12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5pPr>
            <a:lvl6pPr indent="0" lvl="5" marL="3810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6pPr>
            <a:lvl7pPr indent="0" lvl="6" marL="749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7pPr>
            <a:lvl8pPr indent="0" lvl="7" marL="1130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8pPr>
            <a:lvl9pPr indent="0" lvl="8" marL="1511300" marR="0" rtl="0" algn="ctr">
              <a:spcBef>
                <a:spcPts val="0"/>
              </a:spcBef>
              <a:spcAft>
                <a:spcPts val="0"/>
              </a:spcAft>
              <a:buFont typeface="Arial"/>
              <a:buNone/>
              <a:defRPr sz="12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Relationship Id="rId4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/>
        </p:nvSpPr>
        <p:spPr>
          <a:xfrm>
            <a:off x="0" y="4622775"/>
            <a:ext cx="9158400" cy="530400"/>
          </a:xfrm>
          <a:prstGeom prst="rect">
            <a:avLst/>
          </a:prstGeom>
          <a:solidFill>
            <a:srgbClr val="05A9C5"/>
          </a:solidFill>
          <a:ln>
            <a:noFill/>
          </a:ln>
        </p:spPr>
        <p:txBody>
          <a:bodyPr anchorCtr="0" anchor="t" bIns="37700" lIns="75425" rIns="75425" tIns="37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/>
          <p:nvPr/>
        </p:nvSpPr>
        <p:spPr>
          <a:xfrm>
            <a:off x="-2855" y="4661296"/>
            <a:ext cx="9142498" cy="32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254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A9C5"/>
              </a:buClr>
              <a:buSzPct val="25000"/>
              <a:buFont typeface="Arial"/>
              <a:buNone/>
            </a:pPr>
            <a:r>
              <a:rPr b="1" lang="pt-BR" sz="1700">
                <a:solidFill>
                  <a:srgbClr val="FFFFFF"/>
                </a:solidFill>
              </a:rPr>
              <a:t>Gabriel Antonio Marão - President - Brazilian IoT Forum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3813096" y="2419858"/>
            <a:ext cx="4539600" cy="530399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pt-BR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www.iotbrasil.com.br</a:t>
            </a:r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00" y="0"/>
            <a:ext cx="9144000" cy="3266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55069" y="1169575"/>
            <a:ext cx="3920525" cy="2674798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/>
          <p:nvPr/>
        </p:nvSpPr>
        <p:spPr>
          <a:xfrm>
            <a:off x="606075" y="1159500"/>
            <a:ext cx="7659899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0" y="3978773"/>
            <a:ext cx="91440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1425" lIns="31425" rIns="31425" tIns="3142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54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A9C5"/>
              </a:buClr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rgbClr val="05A9C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 txBox="1"/>
          <p:nvPr/>
        </p:nvSpPr>
        <p:spPr>
          <a:xfrm>
            <a:off x="316700" y="3540225"/>
            <a:ext cx="8647800" cy="102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1425" lIns="31425" rIns="31425" tIns="3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A9C5"/>
              </a:buClr>
              <a:buSzPct val="25000"/>
              <a:buFont typeface="Arial"/>
              <a:buNone/>
            </a:pPr>
            <a:r>
              <a:rPr b="1" i="0" lang="pt-BR" sz="1700" u="none" cap="none" strike="noStrike">
                <a:solidFill>
                  <a:srgbClr val="05A9C5"/>
                </a:solidFill>
                <a:latin typeface="Arial"/>
                <a:ea typeface="Arial"/>
                <a:cs typeface="Arial"/>
                <a:sym typeface="Arial"/>
              </a:rPr>
              <a:t>IoT Week 2016 - Belgrado - Innovation day 31-05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A9C5"/>
              </a:buClr>
              <a:buFont typeface="Arial"/>
              <a:buNone/>
            </a:pPr>
            <a:r>
              <a:t/>
            </a:r>
            <a:endParaRPr b="1" sz="1700">
              <a:solidFill>
                <a:srgbClr val="05A9C5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A9C5"/>
              </a:buClr>
              <a:buSzPct val="25000"/>
              <a:buFont typeface="Arial"/>
              <a:buNone/>
            </a:pPr>
            <a:r>
              <a:rPr b="1" i="0" lang="pt-BR" sz="1700" u="none" cap="none" strike="noStrike">
                <a:solidFill>
                  <a:srgbClr val="05A9C5"/>
                </a:solidFill>
                <a:latin typeface="Arial"/>
                <a:ea typeface="Arial"/>
                <a:cs typeface="Arial"/>
                <a:sym typeface="Arial"/>
              </a:rPr>
              <a:t>Brazil Session: IoT Panorama and collaboration with EU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A9C5"/>
              </a:buClr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rgbClr val="05A9C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254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A9C5"/>
              </a:buClr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rgbClr val="05A9C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599225" y="1080125"/>
            <a:ext cx="7740300" cy="31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b="1" lang="pt-BR" sz="1800">
                <a:solidFill>
                  <a:schemeClr val="dk1"/>
                </a:solidFill>
              </a:rPr>
              <a:t>Several Government areas working towards a national policy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b="1" lang="pt-BR" sz="1800">
                <a:solidFill>
                  <a:schemeClr val="dk1"/>
                </a:solidFill>
              </a:rPr>
              <a:t>Multinational companies are offering  their own platforms and solutions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b="1" lang="pt-BR" sz="1800">
                <a:solidFill>
                  <a:schemeClr val="dk1"/>
                </a:solidFill>
              </a:rPr>
              <a:t>Local Universities creating graduation and MBA courses in IoT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b="1" lang="pt-BR" sz="1800">
                <a:solidFill>
                  <a:schemeClr val="dk1"/>
                </a:solidFill>
              </a:rPr>
              <a:t>Innovation in applications and in Business models appearing in Agriculture, Medical services and Retail using local development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solidFill>
                <a:srgbClr val="22222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Shape 60"/>
          <p:cNvSpPr txBox="1"/>
          <p:nvPr/>
        </p:nvSpPr>
        <p:spPr>
          <a:xfrm>
            <a:off x="1043600" y="4663975"/>
            <a:ext cx="7525200" cy="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b="0" i="0" lang="pt-BR" sz="15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b="1" lang="pt-BR" sz="1700">
                <a:solidFill>
                  <a:srgbClr val="05A9C5"/>
                </a:solidFill>
              </a:rPr>
              <a:t>Gabriel Antonio Marão - IoT Panorama and collaboration with EU</a:t>
            </a:r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52536" y="4335350"/>
            <a:ext cx="1700001" cy="1159823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/>
          <p:nvPr/>
        </p:nvSpPr>
        <p:spPr>
          <a:xfrm>
            <a:off x="0" y="-8333"/>
            <a:ext cx="9144000" cy="681037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0" y="627458"/>
            <a:ext cx="9144000" cy="108346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rgbClr val="6600CC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" name="Shape 64"/>
          <p:cNvSpPr txBox="1"/>
          <p:nvPr>
            <p:ph type="title"/>
          </p:nvPr>
        </p:nvSpPr>
        <p:spPr>
          <a:xfrm>
            <a:off x="0" y="0"/>
            <a:ext cx="7740350" cy="6275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pt-B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IoT Brazilian Panorama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/>
        </p:nvSpPr>
        <p:spPr>
          <a:xfrm>
            <a:off x="383300" y="822950"/>
            <a:ext cx="8509800" cy="3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>
            <a:noAutofit/>
          </a:bodyPr>
          <a:lstStyle/>
          <a:p>
            <a:pPr indent="-3429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●"/>
            </a:pPr>
            <a:r>
              <a:rPr b="1" lang="pt-BR" sz="1800">
                <a:solidFill>
                  <a:srgbClr val="606060"/>
                </a:solidFill>
              </a:rPr>
              <a:t>FEDERAL GOVERNMENT</a:t>
            </a:r>
          </a:p>
          <a:p>
            <a:pPr indent="-3302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○"/>
            </a:pPr>
            <a:r>
              <a:rPr b="1" lang="pt-BR" sz="1600">
                <a:solidFill>
                  <a:srgbClr val="606060"/>
                </a:solidFill>
              </a:rPr>
              <a:t>BNDES Long term Planning to support local developments</a:t>
            </a:r>
          </a:p>
          <a:p>
            <a:pPr indent="-3302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○"/>
            </a:pPr>
            <a:r>
              <a:rPr b="1" lang="pt-BR" sz="1600">
                <a:solidFill>
                  <a:srgbClr val="606060"/>
                </a:solidFill>
              </a:rPr>
              <a:t>ABDI - Mapping opportunities and needs in Smart Grids and Smart Cities</a:t>
            </a:r>
          </a:p>
          <a:p>
            <a:pPr indent="-3302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○"/>
            </a:pPr>
            <a:r>
              <a:rPr b="1" lang="pt-BR" sz="1600">
                <a:solidFill>
                  <a:srgbClr val="606060"/>
                </a:solidFill>
              </a:rPr>
              <a:t>Telecom Area - Establishment of M2M/IoT chamber</a:t>
            </a:r>
          </a:p>
          <a:p>
            <a:pPr indent="-3429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●"/>
            </a:pPr>
            <a:r>
              <a:rPr b="1" lang="pt-BR" sz="1800">
                <a:solidFill>
                  <a:srgbClr val="606060"/>
                </a:solidFill>
              </a:rPr>
              <a:t>STATE GOVERNMENTS</a:t>
            </a:r>
          </a:p>
          <a:p>
            <a:pPr indent="-3302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○"/>
            </a:pPr>
            <a:r>
              <a:rPr b="1" lang="pt-BR" sz="1600">
                <a:solidFill>
                  <a:srgbClr val="606060"/>
                </a:solidFill>
              </a:rPr>
              <a:t>Acting mainly through local agencies that foment R&amp;D</a:t>
            </a:r>
          </a:p>
          <a:p>
            <a:pPr indent="-3302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○"/>
            </a:pPr>
            <a:r>
              <a:rPr b="1" lang="pt-BR" sz="1600">
                <a:solidFill>
                  <a:srgbClr val="606060"/>
                </a:solidFill>
              </a:rPr>
              <a:t>São Paulo State - FAPESP very active in partnerships with companies and countries</a:t>
            </a:r>
          </a:p>
          <a:p>
            <a:pPr indent="-3429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●"/>
            </a:pPr>
            <a:r>
              <a:rPr b="1" lang="pt-BR" sz="1800">
                <a:solidFill>
                  <a:srgbClr val="606060"/>
                </a:solidFill>
              </a:rPr>
              <a:t>MUNICIPALITIES</a:t>
            </a:r>
          </a:p>
          <a:p>
            <a:pPr indent="-3302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○"/>
            </a:pPr>
            <a:r>
              <a:rPr b="1" lang="pt-BR" sz="1600">
                <a:solidFill>
                  <a:srgbClr val="606060"/>
                </a:solidFill>
              </a:rPr>
              <a:t>Lighting bids</a:t>
            </a:r>
          </a:p>
          <a:p>
            <a:pPr lv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06060"/>
              </a:solidFill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2000">
              <a:solidFill>
                <a:srgbClr val="606060"/>
              </a:solidFill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1043600" y="4663975"/>
            <a:ext cx="7525200" cy="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b="0" i="0" lang="pt-BR" sz="15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b="1" lang="pt-BR" sz="1700">
                <a:solidFill>
                  <a:srgbClr val="05A9C5"/>
                </a:solidFill>
              </a:rPr>
              <a:t>Gabriel Antonio Marão - IoT Panorama and collaboration with EU</a:t>
            </a:r>
          </a:p>
        </p:txBody>
      </p:sp>
      <p:pic>
        <p:nvPicPr>
          <p:cNvPr id="71" name="Shape 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52536" y="4335350"/>
            <a:ext cx="1700100" cy="11598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/>
          <p:nvPr/>
        </p:nvSpPr>
        <p:spPr>
          <a:xfrm>
            <a:off x="0" y="-8334"/>
            <a:ext cx="9144000" cy="68100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0" y="627458"/>
            <a:ext cx="9144000" cy="1083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rgbClr val="6600CC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0" y="0"/>
            <a:ext cx="77403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pt-BR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Main activiti</a:t>
            </a:r>
            <a:r>
              <a:rPr b="1" lang="pt-B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es - Government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1007266" y="1080133"/>
            <a:ext cx="7332300" cy="31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>
            <a:no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pt-BR" sz="2000">
                <a:solidFill>
                  <a:srgbClr val="606060"/>
                </a:solidFill>
              </a:rPr>
              <a:t>Many points are still under discussion</a:t>
            </a:r>
          </a:p>
          <a:p>
            <a:pPr indent="-3429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t-BR" sz="1800"/>
              <a:t>Industry 4.0 has his own project with weak links to IoT</a:t>
            </a:r>
          </a:p>
          <a:p>
            <a:pPr indent="-3429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t-BR" sz="1800"/>
              <a:t>Not clear how could be prepared a unified Strategic Research Agenda</a:t>
            </a:r>
          </a:p>
          <a:p>
            <a:pPr indent="-3429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t-BR" sz="1800"/>
              <a:t>Some areas still believe that IoT is not a technology to be supported</a:t>
            </a:r>
          </a:p>
          <a:p>
            <a:pPr indent="-3429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pt-BR" sz="1800"/>
              <a:t>They believe that only enabling technologies should be supported</a:t>
            </a: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200"/>
          </a:p>
        </p:txBody>
      </p:sp>
      <p:sp>
        <p:nvSpPr>
          <p:cNvPr id="80" name="Shape 80"/>
          <p:cNvSpPr txBox="1"/>
          <p:nvPr/>
        </p:nvSpPr>
        <p:spPr>
          <a:xfrm>
            <a:off x="1043600" y="4663975"/>
            <a:ext cx="7525200" cy="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b="0" i="0" lang="pt-BR" sz="15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b="1" lang="pt-BR" sz="1700">
                <a:solidFill>
                  <a:srgbClr val="05A9C5"/>
                </a:solidFill>
              </a:rPr>
              <a:t>Gabriel Antonio Marão - IoT Panorama and collaboration with EU</a:t>
            </a:r>
          </a:p>
        </p:txBody>
      </p:sp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52536" y="4335350"/>
            <a:ext cx="1700100" cy="11598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/>
          <p:nvPr/>
        </p:nvSpPr>
        <p:spPr>
          <a:xfrm>
            <a:off x="0" y="-8334"/>
            <a:ext cx="9144000" cy="68100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0" y="627458"/>
            <a:ext cx="9144000" cy="1083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rgbClr val="6600CC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4" name="Shape 84"/>
          <p:cNvSpPr txBox="1"/>
          <p:nvPr>
            <p:ph type="title"/>
          </p:nvPr>
        </p:nvSpPr>
        <p:spPr>
          <a:xfrm>
            <a:off x="0" y="0"/>
            <a:ext cx="77403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pt-B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Main Activities - Government 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255900" y="735750"/>
            <a:ext cx="8632200" cy="41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>
            <a:noAutofit/>
          </a:bodyPr>
          <a:lstStyle/>
          <a:p>
            <a:pPr indent="-342900" lvl="0" marL="457200" rtl="0">
              <a:lnSpc>
                <a:spcPct val="14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pt-BR" sz="1800">
                <a:solidFill>
                  <a:schemeClr val="dk1"/>
                </a:solidFill>
              </a:rPr>
              <a:t>Multinationals</a:t>
            </a:r>
          </a:p>
          <a:p>
            <a:pPr indent="-3302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○"/>
            </a:pPr>
            <a:r>
              <a:rPr b="1" lang="pt-BR" sz="1600">
                <a:solidFill>
                  <a:srgbClr val="606060"/>
                </a:solidFill>
              </a:rPr>
              <a:t>Industries </a:t>
            </a:r>
            <a:r>
              <a:rPr lang="pt-BR">
                <a:solidFill>
                  <a:schemeClr val="dk1"/>
                </a:solidFill>
              </a:rPr>
              <a:t>like IBM, Ericsson, Cisco, Telefonica and  consulting Companies are bringing their strategies and offering IoT solutions in the market. Some are creating local labs; There are also some initiatives in the automotive industry;</a:t>
            </a:r>
          </a:p>
          <a:p>
            <a:pPr indent="-3429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pt-BR" sz="1800">
                <a:solidFill>
                  <a:schemeClr val="dk1"/>
                </a:solidFill>
              </a:rPr>
              <a:t>Local Developments</a:t>
            </a:r>
          </a:p>
          <a:p>
            <a:pPr indent="-3302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○"/>
            </a:pPr>
            <a:r>
              <a:rPr b="1" lang="pt-BR" sz="1600">
                <a:solidFill>
                  <a:srgbClr val="606060"/>
                </a:solidFill>
              </a:rPr>
              <a:t>Retail </a:t>
            </a:r>
            <a:r>
              <a:rPr lang="pt-BR">
                <a:solidFill>
                  <a:schemeClr val="dk1"/>
                </a:solidFill>
              </a:rPr>
              <a:t>-  local companies are pioneering solutions that are inovative and unique in the world. Even some patents have been deposited. One local wholesale in São Paulo implemented a full solution changing the paradigm of business model for IoT;</a:t>
            </a:r>
          </a:p>
          <a:p>
            <a:pPr indent="-3302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○"/>
            </a:pPr>
            <a:r>
              <a:rPr b="1" lang="pt-BR" sz="1600">
                <a:solidFill>
                  <a:srgbClr val="606060"/>
                </a:solidFill>
              </a:rPr>
              <a:t>Agriculture </a:t>
            </a:r>
            <a:r>
              <a:rPr lang="pt-BR">
                <a:solidFill>
                  <a:schemeClr val="dk1"/>
                </a:solidFill>
              </a:rPr>
              <a:t> - several start ups are working in new applications and trying new business models. JV between Intel and local equipment manufacturer;</a:t>
            </a:r>
          </a:p>
          <a:p>
            <a:pPr indent="-3302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○"/>
            </a:pPr>
            <a:r>
              <a:rPr b="1" lang="pt-BR" sz="1600">
                <a:solidFill>
                  <a:srgbClr val="606060"/>
                </a:solidFill>
              </a:rPr>
              <a:t>Medical </a:t>
            </a:r>
            <a:r>
              <a:rPr b="1" lang="pt-BR">
                <a:solidFill>
                  <a:schemeClr val="dk1"/>
                </a:solidFill>
              </a:rPr>
              <a:t> and Lighting</a:t>
            </a:r>
            <a:r>
              <a:rPr lang="pt-BR">
                <a:solidFill>
                  <a:schemeClr val="dk1"/>
                </a:solidFill>
              </a:rPr>
              <a:t> - Local solutions are being developped by smaller companies with success;</a:t>
            </a: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200"/>
          </a:p>
        </p:txBody>
      </p:sp>
      <p:sp>
        <p:nvSpPr>
          <p:cNvPr id="90" name="Shape 90"/>
          <p:cNvSpPr txBox="1"/>
          <p:nvPr/>
        </p:nvSpPr>
        <p:spPr>
          <a:xfrm>
            <a:off x="1043600" y="4663975"/>
            <a:ext cx="7525200" cy="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b="0" i="0" lang="pt-BR" sz="15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b="1" lang="pt-BR" sz="1700">
                <a:solidFill>
                  <a:srgbClr val="05A9C5"/>
                </a:solidFill>
              </a:rPr>
              <a:t>Gabriel Antonio Marão - IoT Panorama and collaboration with EU</a:t>
            </a:r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52536" y="4335350"/>
            <a:ext cx="1700100" cy="11598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/>
          <p:nvPr/>
        </p:nvSpPr>
        <p:spPr>
          <a:xfrm>
            <a:off x="0" y="-8334"/>
            <a:ext cx="9144000" cy="68100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0" y="627458"/>
            <a:ext cx="9144000" cy="1083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rgbClr val="6600CC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x="0" y="18375"/>
            <a:ext cx="77403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pt-B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Main Activities - Companies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1007266" y="1080133"/>
            <a:ext cx="7332300" cy="31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>
            <a:noAutofit/>
          </a:bodyPr>
          <a:lstStyle/>
          <a:p>
            <a:pPr indent="-3556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●"/>
            </a:pPr>
            <a:r>
              <a:rPr b="1" lang="pt-BR" sz="2000">
                <a:solidFill>
                  <a:srgbClr val="606060"/>
                </a:solidFill>
              </a:rPr>
              <a:t>Some universities are either creating or evaluating to create IoT MBA’s and graduation courses</a:t>
            </a:r>
          </a:p>
          <a:p>
            <a:pPr indent="-3556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●"/>
            </a:pPr>
            <a:r>
              <a:rPr b="1" lang="pt-BR" sz="2000">
                <a:solidFill>
                  <a:srgbClr val="606060"/>
                </a:solidFill>
              </a:rPr>
              <a:t>ICT’s (local technology labs) are very active in training Human Resources and developing pilot projects.</a:t>
            </a:r>
          </a:p>
          <a:p>
            <a:pPr indent="-3556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●"/>
            </a:pPr>
            <a:r>
              <a:rPr b="1" lang="pt-BR" sz="2000">
                <a:solidFill>
                  <a:srgbClr val="606060"/>
                </a:solidFill>
              </a:rPr>
              <a:t>There is an effort to keep participating in EU projects.</a:t>
            </a:r>
          </a:p>
          <a:p>
            <a:pPr lv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606060"/>
              </a:solidFill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1043600" y="4663975"/>
            <a:ext cx="7525200" cy="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b="0" i="0" lang="pt-BR" sz="15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b="1" lang="pt-BR" sz="1700">
                <a:solidFill>
                  <a:srgbClr val="05A9C5"/>
                </a:solidFill>
              </a:rPr>
              <a:t>Gabriel Antonio Marão - IoT Panorama and collaboration with EU</a:t>
            </a: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52536" y="4335350"/>
            <a:ext cx="1700100" cy="115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/>
          <p:nvPr/>
        </p:nvSpPr>
        <p:spPr>
          <a:xfrm>
            <a:off x="0" y="-8334"/>
            <a:ext cx="9144000" cy="68100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0" y="627458"/>
            <a:ext cx="9144000" cy="1083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rgbClr val="6600CC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4" name="Shape 104"/>
          <p:cNvSpPr txBox="1"/>
          <p:nvPr>
            <p:ph type="title"/>
          </p:nvPr>
        </p:nvSpPr>
        <p:spPr>
          <a:xfrm>
            <a:off x="0" y="0"/>
            <a:ext cx="77403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pt-B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Main Activities - Academy and ICT’s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232725" y="735749"/>
            <a:ext cx="8699700" cy="39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>
            <a:noAutofit/>
          </a:bodyPr>
          <a:lstStyle/>
          <a:p>
            <a:pPr indent="-3429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pt-BR" sz="1800">
                <a:solidFill>
                  <a:schemeClr val="dk1"/>
                </a:solidFill>
              </a:rPr>
              <a:t>EU Projects</a:t>
            </a:r>
          </a:p>
          <a:p>
            <a:pPr indent="-3302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pt-BR" sz="1600">
                <a:solidFill>
                  <a:schemeClr val="dk1"/>
                </a:solidFill>
              </a:rPr>
              <a:t>Until FP7 a growing number of  participating SME’s, now this number is near zero; Universities and ICT’s still participating  with a significant reduction</a:t>
            </a:r>
          </a:p>
          <a:p>
            <a:pPr indent="-3429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pt-BR" sz="1800">
                <a:solidFill>
                  <a:schemeClr val="dk1"/>
                </a:solidFill>
              </a:rPr>
              <a:t>Brazilian organizations that work to grow the collaboration</a:t>
            </a:r>
          </a:p>
          <a:p>
            <a:pPr indent="-3429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pt-BR" sz="1800">
                <a:solidFill>
                  <a:schemeClr val="dk1"/>
                </a:solidFill>
              </a:rPr>
              <a:t>IBE/USP - Brazil Europe Institute </a:t>
            </a:r>
          </a:p>
          <a:p>
            <a:pPr indent="-330200" lvl="2" marL="1371600" rtl="0">
              <a:lnSpc>
                <a:spcPct val="14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■"/>
            </a:pPr>
            <a:r>
              <a:rPr lang="pt-BR" sz="1600">
                <a:solidFill>
                  <a:schemeClr val="dk1"/>
                </a:solidFill>
              </a:rPr>
              <a:t>Important contribution mainly in exchange of experiences</a:t>
            </a:r>
          </a:p>
          <a:p>
            <a:pPr indent="-342900" lvl="1" marL="914400" rtl="0">
              <a:lnSpc>
                <a:spcPct val="14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pt-BR" sz="1800">
                <a:solidFill>
                  <a:schemeClr val="dk1"/>
                </a:solidFill>
              </a:rPr>
              <a:t>Brazilian IoT Forum</a:t>
            </a:r>
          </a:p>
          <a:p>
            <a:pPr indent="-330200" lvl="2" marL="1371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</a:pPr>
            <a:r>
              <a:rPr lang="pt-BR" sz="1600">
                <a:solidFill>
                  <a:schemeClr val="dk1"/>
                </a:solidFill>
              </a:rPr>
              <a:t>Since 2011 works to increase the collaboration organizing events in Brazil with the presence of European Experts; </a:t>
            </a:r>
          </a:p>
          <a:p>
            <a:pPr indent="-330200" lvl="2" marL="1371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</a:pPr>
            <a:r>
              <a:rPr lang="pt-BR" sz="1600">
                <a:solidFill>
                  <a:schemeClr val="dk1"/>
                </a:solidFill>
              </a:rPr>
              <a:t>Continuous participations in European events</a:t>
            </a: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200"/>
          </a:p>
        </p:txBody>
      </p:sp>
      <p:sp>
        <p:nvSpPr>
          <p:cNvPr id="110" name="Shape 110"/>
          <p:cNvSpPr txBox="1"/>
          <p:nvPr/>
        </p:nvSpPr>
        <p:spPr>
          <a:xfrm>
            <a:off x="1043600" y="4663975"/>
            <a:ext cx="7525200" cy="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b="0" i="0" lang="pt-BR" sz="15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b="1" lang="pt-BR" sz="1700">
                <a:solidFill>
                  <a:srgbClr val="05A9C5"/>
                </a:solidFill>
              </a:rPr>
              <a:t>Gabriel Antonio Marão - IoT Panorama and collaboration with EU</a:t>
            </a: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52536" y="4335350"/>
            <a:ext cx="1700100" cy="115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/>
          <p:nvPr/>
        </p:nvSpPr>
        <p:spPr>
          <a:xfrm>
            <a:off x="0" y="-8334"/>
            <a:ext cx="9144000" cy="68100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0" y="627458"/>
            <a:ext cx="9144000" cy="1083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rgbClr val="6600CC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4" name="Shape 114"/>
          <p:cNvSpPr txBox="1"/>
          <p:nvPr>
            <p:ph type="title"/>
          </p:nvPr>
        </p:nvSpPr>
        <p:spPr>
          <a:xfrm>
            <a:off x="0" y="0"/>
            <a:ext cx="77403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pt-B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Collaboration Brazil - EU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461650" y="917075"/>
            <a:ext cx="8201400" cy="36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>
            <a:no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pt-BR" sz="2000">
                <a:solidFill>
                  <a:srgbClr val="606060"/>
                </a:solidFill>
              </a:rPr>
              <a:t>Now the next speakers will give a little bit of insight in their areas and the debate at the end of the presentations will create a chance for questions:</a:t>
            </a:r>
          </a:p>
          <a:p>
            <a:pPr indent="-3556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●"/>
            </a:pPr>
            <a:r>
              <a:rPr b="1" lang="pt-BR" sz="2000">
                <a:solidFill>
                  <a:srgbClr val="606060"/>
                </a:solidFill>
              </a:rPr>
              <a:t>BNDES - Ricardo Rivera</a:t>
            </a:r>
          </a:p>
          <a:p>
            <a:pPr indent="-3556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●"/>
            </a:pPr>
            <a:r>
              <a:rPr b="1" lang="pt-BR" sz="2000">
                <a:solidFill>
                  <a:srgbClr val="606060"/>
                </a:solidFill>
              </a:rPr>
              <a:t>FAPESP - Roberto Marcondes Cesar</a:t>
            </a:r>
          </a:p>
          <a:p>
            <a:pPr indent="-3556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●"/>
            </a:pPr>
            <a:r>
              <a:rPr b="1" lang="pt-BR" sz="2000">
                <a:solidFill>
                  <a:srgbClr val="606060"/>
                </a:solidFill>
              </a:rPr>
              <a:t>CPqD - Alberto Paradisi</a:t>
            </a:r>
          </a:p>
          <a:p>
            <a:pPr indent="-3556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●"/>
            </a:pPr>
            <a:r>
              <a:rPr b="1" lang="pt-BR" sz="2000">
                <a:solidFill>
                  <a:srgbClr val="606060"/>
                </a:solidFill>
              </a:rPr>
              <a:t>POLI-USP - Sérgio Takeo Kofuji</a:t>
            </a:r>
          </a:p>
          <a:p>
            <a:pPr indent="-3556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100000"/>
              <a:buChar char="●"/>
            </a:pPr>
            <a:r>
              <a:rPr b="1" lang="pt-BR" sz="2000">
                <a:solidFill>
                  <a:srgbClr val="606060"/>
                </a:solidFill>
              </a:rPr>
              <a:t>NCP/H2020 - Moacyr Martucci Jr</a:t>
            </a: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1043600" y="4663975"/>
            <a:ext cx="7525200" cy="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b="0" i="0" lang="pt-BR" sz="15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b="1" lang="pt-BR" sz="1700">
                <a:solidFill>
                  <a:srgbClr val="05A9C5"/>
                </a:solidFill>
              </a:rPr>
              <a:t>Gabriel Antonio Marão - IoT Panorama and collaboration with EU</a:t>
            </a:r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52536" y="4335350"/>
            <a:ext cx="1700100" cy="115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/>
          <p:nvPr/>
        </p:nvSpPr>
        <p:spPr>
          <a:xfrm>
            <a:off x="0" y="-8334"/>
            <a:ext cx="9144000" cy="68100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0" y="627458"/>
            <a:ext cx="9144000" cy="1083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rgbClr val="6600CC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4" name="Shape 124"/>
          <p:cNvSpPr txBox="1"/>
          <p:nvPr>
            <p:ph type="title"/>
          </p:nvPr>
        </p:nvSpPr>
        <p:spPr>
          <a:xfrm>
            <a:off x="0" y="0"/>
            <a:ext cx="77403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pt-B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Next speakers and debate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DB40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ED6AA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