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embeddedFontLst>
    <p:embeddedFont>
      <p:font typeface="Open Sans Light" panose="020B0306030504020204" pitchFamily="34" charset="0"/>
      <p:regular r:id="rId14"/>
      <p:italic r:id="rId15"/>
    </p:embeddedFont>
    <p:embeddedFont>
      <p:font typeface="Open Sans Semibold" panose="020B0706030804020204" pitchFamily="34" charset="0"/>
      <p:bold r:id="rId16"/>
      <p:boldItalic r:id="rId17"/>
    </p:embeddedFont>
    <p:embeddedFont>
      <p:font typeface="Nunito" panose="020B0604020202020204" charset="0"/>
      <p:regular r:id="rId18"/>
      <p:bold r:id="rId19"/>
    </p:embeddedFont>
    <p:embeddedFont>
      <p:font typeface="Open Sans Extrabold Italic" panose="020B0906030804020204" pitchFamily="34" charset="0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54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91540" y="137158"/>
            <a:ext cx="7361100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71500" marR="0" lvl="0" indent="1524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5100" marR="0" lvl="3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95500" marR="0" lvl="5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6500" marR="0" lvl="6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44800" marR="0" lvl="7" indent="1524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25800" marR="0" lvl="8" indent="139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594936"/>
            <a:ext cx="886594" cy="522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1650" y="3600450"/>
            <a:ext cx="5486399" cy="42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1650" y="459699"/>
            <a:ext cx="5486399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1650" y="4025860"/>
            <a:ext cx="5486399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9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60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4668"/>
            <a:ext cx="3009000" cy="8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4732" y="204668"/>
            <a:ext cx="5112300" cy="43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075848"/>
            <a:ext cx="3009000" cy="351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9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60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91540" y="137158"/>
            <a:ext cx="7361100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737"/>
            <a:ext cx="8229600" cy="857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150858"/>
            <a:ext cx="4040398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9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60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1630916"/>
            <a:ext cx="4040398" cy="29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4864" y="1150858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9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60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4864" y="1630916"/>
            <a:ext cx="4041900" cy="29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91540" y="137158"/>
            <a:ext cx="7361100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46100" cy="3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0580" y="1200150"/>
            <a:ext cx="4046100" cy="3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947" y="3304698"/>
            <a:ext cx="7772400" cy="10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947" y="2179558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93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60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159770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49300" marR="0" lvl="2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60600" marR="0" lvl="6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1540" y="137158"/>
            <a:ext cx="7361100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6pPr>
            <a:lvl7pPr marL="749300" marR="0" lvl="6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WMF"/><Relationship Id="rId4" Type="http://schemas.openxmlformats.org/officeDocument/2006/relationships/image" Target="../media/image8.gif"/><Relationship Id="rId9" Type="http://schemas.openxmlformats.org/officeDocument/2006/relationships/image" Target="../media/image13.WMF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0" y="4622775"/>
            <a:ext cx="9158400" cy="530400"/>
          </a:xfrm>
          <a:prstGeom prst="rect">
            <a:avLst/>
          </a:prstGeom>
          <a:solidFill>
            <a:srgbClr val="05A9C5"/>
          </a:solidFill>
          <a:ln>
            <a:noFill/>
          </a:ln>
        </p:spPr>
        <p:txBody>
          <a:bodyPr lIns="75425" tIns="37700" rIns="75425" bIns="37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-2855" y="4661296"/>
            <a:ext cx="9142498" cy="32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A9C5"/>
              </a:buClr>
              <a:buSzPct val="25000"/>
              <a:buFont typeface="Arial"/>
              <a:buNone/>
            </a:pPr>
            <a:r>
              <a:rPr lang="pt-BR" sz="1700" b="1" dirty="0" smtClean="0">
                <a:solidFill>
                  <a:srgbClr val="FFFFFF"/>
                </a:solidFill>
              </a:rPr>
              <a:t>Alberto </a:t>
            </a:r>
            <a:r>
              <a:rPr lang="pt-BR" sz="1700" b="1" dirty="0" err="1" smtClean="0">
                <a:solidFill>
                  <a:srgbClr val="FFFFFF"/>
                </a:solidFill>
              </a:rPr>
              <a:t>Paradisi</a:t>
            </a:r>
            <a:r>
              <a:rPr lang="pt-BR" sz="1700" b="1" dirty="0" smtClean="0">
                <a:solidFill>
                  <a:srgbClr val="FFFFFF"/>
                </a:solidFill>
              </a:rPr>
              <a:t>- </a:t>
            </a:r>
            <a:r>
              <a:rPr lang="pt-BR" sz="1700" b="1" dirty="0" err="1" smtClean="0">
                <a:solidFill>
                  <a:srgbClr val="FFFFFF"/>
                </a:solidFill>
              </a:rPr>
              <a:t>Vice-President</a:t>
            </a:r>
            <a:r>
              <a:rPr lang="pt-BR" sz="1700" b="1" dirty="0" smtClean="0">
                <a:solidFill>
                  <a:srgbClr val="FFFFFF"/>
                </a:solidFill>
              </a:rPr>
              <a:t> </a:t>
            </a:r>
            <a:r>
              <a:rPr lang="pt-BR" sz="1700" b="1" dirty="0">
                <a:solidFill>
                  <a:srgbClr val="FFFFFF"/>
                </a:solidFill>
              </a:rPr>
              <a:t>- </a:t>
            </a:r>
            <a:r>
              <a:rPr lang="pt-BR" sz="1700" b="1" dirty="0" smtClean="0">
                <a:solidFill>
                  <a:srgbClr val="FFFFFF"/>
                </a:solidFill>
              </a:rPr>
              <a:t>CPqD</a:t>
            </a:r>
            <a:endParaRPr lang="pt-BR" sz="1700" b="1" dirty="0">
              <a:solidFill>
                <a:srgbClr val="FFFFFF"/>
              </a:solidFill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3813096" y="2419858"/>
            <a:ext cx="4539600" cy="530399"/>
          </a:xfrm>
          <a:prstGeom prst="rect">
            <a:avLst/>
          </a:prstGeom>
          <a:noFill/>
          <a:ln>
            <a:noFill/>
          </a:ln>
        </p:spPr>
        <p:txBody>
          <a:bodyPr lIns="75425" tIns="75425" rIns="75425" bIns="7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www.iotbrasil.com.br</a:t>
            </a:r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" y="0"/>
            <a:ext cx="9144000" cy="32662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606075" y="1159500"/>
            <a:ext cx="7659899" cy="89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0" y="3978773"/>
            <a:ext cx="9144000" cy="530400"/>
          </a:xfrm>
          <a:prstGeom prst="rect">
            <a:avLst/>
          </a:prstGeom>
          <a:noFill/>
          <a:ln>
            <a:noFill/>
          </a:ln>
        </p:spPr>
        <p:txBody>
          <a:bodyPr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600" b="0" i="1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A9C5"/>
              </a:buClr>
              <a:buFont typeface="Arial"/>
              <a:buNone/>
            </a:pPr>
            <a:endParaRPr sz="1700" b="1" i="0" u="none" strike="noStrike" cap="none">
              <a:solidFill>
                <a:srgbClr val="05A9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316700" y="3540225"/>
            <a:ext cx="8647800" cy="1026300"/>
          </a:xfrm>
          <a:prstGeom prst="rect">
            <a:avLst/>
          </a:prstGeom>
          <a:noFill/>
          <a:ln>
            <a:noFill/>
          </a:ln>
        </p:spPr>
        <p:txBody>
          <a:bodyPr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A9C5"/>
              </a:buClr>
              <a:buSzPct val="25000"/>
              <a:buFont typeface="Arial"/>
              <a:buNone/>
            </a:pPr>
            <a:r>
              <a:rPr lang="pt-BR" sz="1700" b="1" i="0" u="none" strike="noStrike" cap="none" dirty="0" err="1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IoT</a:t>
            </a:r>
            <a:r>
              <a:rPr lang="pt-BR" sz="1700" b="1" i="0" u="none" strike="noStrike" cap="none" dirty="0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Week 2016 - Belgrado - </a:t>
            </a:r>
            <a:r>
              <a:rPr lang="pt-BR" sz="1700" b="1" i="0" u="none" strike="noStrike" cap="none" dirty="0" err="1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1" i="0" u="none" strike="noStrike" cap="none" dirty="0" err="1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day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1" i="0" u="none" strike="noStrike" cap="none" dirty="0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31-05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A9C5"/>
              </a:buClr>
              <a:buSzPct val="25000"/>
              <a:buFont typeface="Arial"/>
              <a:buNone/>
            </a:pPr>
            <a:endParaRPr lang="pt-BR" sz="1700" b="1" i="0" u="none" strike="noStrike" cap="none" dirty="0">
              <a:solidFill>
                <a:srgbClr val="05A9C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A9C5"/>
              </a:buClr>
              <a:buSzPct val="25000"/>
              <a:buFont typeface="Arial"/>
              <a:buNone/>
            </a:pPr>
            <a:r>
              <a:rPr lang="pt-BR" sz="1700" b="1" i="0" u="none" strike="noStrike" cap="none" dirty="0" err="1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  <a:r>
              <a:rPr lang="pt-BR" sz="1700" b="1" i="0" u="none" strike="noStrike" cap="none" dirty="0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1" i="0" u="none" strike="noStrike" cap="none" dirty="0" err="1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Session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700" b="1" i="0" u="none" strike="noStrike" cap="none" dirty="0" err="1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IoT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Panorama </a:t>
            </a:r>
            <a:r>
              <a:rPr lang="pt-BR" sz="1700" b="1" i="0" u="none" strike="noStrike" cap="none" dirty="0" err="1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1" i="0" u="none" strike="noStrike" cap="none" dirty="0" err="1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r>
              <a:rPr lang="pt-BR" sz="1700" b="1" i="0" u="none" strike="noStrike" cap="none" dirty="0" smtClean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1" i="0" u="none" strike="noStrike" cap="none" dirty="0" err="1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700" b="1" i="0" u="none" strike="noStrike" cap="none" dirty="0">
                <a:solidFill>
                  <a:srgbClr val="05A9C5"/>
                </a:solidFill>
                <a:latin typeface="Arial"/>
                <a:ea typeface="Arial"/>
                <a:cs typeface="Arial"/>
                <a:sym typeface="Arial"/>
              </a:rPr>
              <a:t> EU</a:t>
            </a:r>
          </a:p>
          <a:p>
            <a:pPr marL="0" marR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A9C5"/>
              </a:buClr>
              <a:buFont typeface="Arial"/>
              <a:buNone/>
            </a:pPr>
            <a:endParaRPr sz="1700" b="1" i="0" u="none" strike="noStrike" cap="none" dirty="0">
              <a:solidFill>
                <a:srgbClr val="05A9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59632" y="2211710"/>
            <a:ext cx="6917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CPqD – </a:t>
            </a:r>
            <a:r>
              <a:rPr lang="pt-BR" sz="2400" b="1" dirty="0" err="1" smtClean="0">
                <a:solidFill>
                  <a:schemeClr val="bg1"/>
                </a:solidFill>
              </a:rPr>
              <a:t>IoT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focused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Research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and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Innovation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in a major </a:t>
            </a:r>
            <a:r>
              <a:rPr lang="pt-BR" sz="2400" b="1" dirty="0" err="1" smtClean="0">
                <a:solidFill>
                  <a:schemeClr val="bg1"/>
                </a:solidFill>
              </a:rPr>
              <a:t>Brazilian</a:t>
            </a:r>
            <a:r>
              <a:rPr lang="pt-BR" sz="2400" b="1" dirty="0" smtClean="0">
                <a:solidFill>
                  <a:schemeClr val="bg1"/>
                </a:solidFill>
              </a:rPr>
              <a:t> R&amp;D Center 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Cities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51520" y="1707654"/>
            <a:ext cx="7992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Telemetry for reducing fuel consumption and new risk profile for </a:t>
            </a:r>
            <a:r>
              <a:rPr lang="en-US" sz="1600" dirty="0" smtClean="0"/>
              <a:t>insurers;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err="1" smtClean="0"/>
              <a:t>Wearables</a:t>
            </a:r>
            <a:r>
              <a:rPr lang="en-US" sz="1600" dirty="0" smtClean="0"/>
              <a:t> </a:t>
            </a:r>
            <a:r>
              <a:rPr lang="en-US" sz="1600" dirty="0"/>
              <a:t>for monitoring drivers - level of stress and attention , vital </a:t>
            </a:r>
            <a:r>
              <a:rPr lang="en-US" sz="1600" dirty="0" smtClean="0"/>
              <a:t>signs;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Dashboard </a:t>
            </a:r>
            <a:r>
              <a:rPr lang="en-US" sz="1600" dirty="0"/>
              <a:t>for displaying indicators of fleet </a:t>
            </a:r>
            <a:r>
              <a:rPr lang="en-US" sz="1600" dirty="0" smtClean="0"/>
              <a:t>vehicles;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Proof </a:t>
            </a:r>
            <a:r>
              <a:rPr lang="en-US" sz="1600" dirty="0"/>
              <a:t>of Concept (</a:t>
            </a:r>
            <a:r>
              <a:rPr lang="en-US" sz="1600" dirty="0" err="1"/>
              <a:t>PoC</a:t>
            </a:r>
            <a:r>
              <a:rPr lang="en-US" sz="1600" dirty="0"/>
              <a:t> ) in some lines of public transport </a:t>
            </a:r>
            <a:r>
              <a:rPr lang="en-US" sz="1600" dirty="0" smtClean="0"/>
              <a:t>in selected cities;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383931" y="1193806"/>
            <a:ext cx="7716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4A6E"/>
                </a:solidFill>
                <a:latin typeface="Open Sans Extrabold Italic"/>
                <a:cs typeface="Open Sans Extrabold Italic"/>
              </a:rPr>
              <a:t>Urban Mobility Case</a:t>
            </a:r>
            <a:endParaRPr lang="en-US" sz="2000" dirty="0">
              <a:solidFill>
                <a:srgbClr val="004A6E"/>
              </a:solidFill>
              <a:latin typeface="Open Sans Light"/>
              <a:cs typeface="Open Sans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18" y="278017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3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 Energy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Grid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7404"/>
            <a:ext cx="4256765" cy="3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51520" y="1040359"/>
            <a:ext cx="38164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err="1" smtClean="0"/>
              <a:t>IoT</a:t>
            </a:r>
            <a:r>
              <a:rPr lang="en-US" sz="1600" dirty="0" smtClean="0"/>
              <a:t> comes as an architecture applicable to what already exists in Smart Grid, bringing solution to some noted challenges such as: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security;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Interoperability;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Processing large amounts of data (Big Data);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Integration among different systems;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New consumer needs – renewable energy, electric vehicles.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8741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ABOUT CPqD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528" y="2355726"/>
            <a:ext cx="86426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through Information and Communication Technologies (ICT)</a:t>
            </a:r>
          </a:p>
        </p:txBody>
      </p:sp>
      <p:sp>
        <p:nvSpPr>
          <p:cNvPr id="9" name="Rectangle 5"/>
          <p:cNvSpPr/>
          <p:nvPr/>
        </p:nvSpPr>
        <p:spPr>
          <a:xfrm>
            <a:off x="2591826" y="1076712"/>
            <a:ext cx="421242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i="1" dirty="0" smtClean="0">
                <a:solidFill>
                  <a:srgbClr val="004A6E"/>
                </a:solidFill>
                <a:latin typeface="Open Sans"/>
                <a:cs typeface="Open Sans"/>
              </a:rPr>
              <a:t>CPqD:</a:t>
            </a:r>
            <a:r>
              <a:rPr lang="en-US" sz="2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an organization</a:t>
            </a:r>
            <a:endParaRPr lang="en-US" sz="2500" i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184948" y="1674209"/>
            <a:ext cx="68932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i="1" dirty="0" smtClean="0">
                <a:solidFill>
                  <a:srgbClr val="004A6E"/>
                </a:solidFill>
                <a:latin typeface="Open Sans"/>
                <a:cs typeface="Open Sans"/>
              </a:rPr>
              <a:t>FOCUSED ON </a:t>
            </a:r>
            <a:r>
              <a:rPr lang="en-US" sz="3500" i="1" dirty="0" smtClean="0">
                <a:solidFill>
                  <a:srgbClr val="E96F33"/>
                </a:solidFill>
                <a:latin typeface="Open Sans Extrabold Italic"/>
                <a:cs typeface="Open Sans Extrabold Italic"/>
              </a:rPr>
              <a:t>INNOVATION</a:t>
            </a:r>
            <a:endParaRPr lang="en-US" sz="3500" i="1" dirty="0">
              <a:solidFill>
                <a:srgbClr val="E96F33"/>
              </a:solidFill>
              <a:latin typeface="Open Sans Extrabold Italic"/>
              <a:cs typeface="Open Sans Extrabold Italic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177800" y="3795886"/>
            <a:ext cx="878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Transforming knowledge into wealth and well being for the Brazilian society.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7504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CPqD ROLE AND MODEL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9" y="2283718"/>
            <a:ext cx="2562992" cy="1806956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55726"/>
            <a:ext cx="2926659" cy="179191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t="9945" r="28329" b="7820"/>
          <a:stretch/>
        </p:blipFill>
        <p:spPr>
          <a:xfrm>
            <a:off x="2771801" y="1482383"/>
            <a:ext cx="3111390" cy="3274076"/>
          </a:xfrm>
          <a:prstGeom prst="rect">
            <a:avLst/>
          </a:prstGeom>
        </p:spPr>
      </p:pic>
      <p:sp>
        <p:nvSpPr>
          <p:cNvPr id="21" name="Rectangle 7"/>
          <p:cNvSpPr/>
          <p:nvPr/>
        </p:nvSpPr>
        <p:spPr>
          <a:xfrm>
            <a:off x="683568" y="3001025"/>
            <a:ext cx="1743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Open Sans Light"/>
                <a:cs typeface="Open Sans Light"/>
              </a:rPr>
              <a:t>R&amp;D Program</a:t>
            </a:r>
            <a:endParaRPr lang="en-US" sz="1600" b="1" i="1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6238231" y="2761266"/>
            <a:ext cx="2916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Open Sans Light"/>
                <a:cs typeface="Open Sans Light"/>
              </a:rPr>
              <a:t>Technology Transfer</a:t>
            </a:r>
            <a:endParaRPr lang="en-US" sz="1600" b="1" i="1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3" name="Rectangle 9"/>
          <p:cNvSpPr/>
          <p:nvPr/>
        </p:nvSpPr>
        <p:spPr>
          <a:xfrm>
            <a:off x="5986491" y="3134952"/>
            <a:ext cx="2916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Open Sans Light"/>
                <a:cs typeface="Open Sans Light"/>
              </a:rPr>
              <a:t>Commercialization of Products and Services</a:t>
            </a:r>
            <a:endParaRPr lang="en-US" sz="1600" b="1" i="1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33754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CPqD’s</a:t>
            </a:r>
            <a:r>
              <a:rPr lang="pt-B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TECHNOLOGY PLATFORMS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t="8347" r="25605" b="9812"/>
          <a:stretch/>
        </p:blipFill>
        <p:spPr>
          <a:xfrm>
            <a:off x="3275856" y="752996"/>
            <a:ext cx="4488338" cy="417097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19" y="1131590"/>
            <a:ext cx="29931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/>
              <a:t>Strategic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areas</a:t>
            </a:r>
            <a:r>
              <a:rPr lang="pt-BR" sz="2000" b="1" dirty="0" smtClean="0"/>
              <a:t> for:</a:t>
            </a:r>
          </a:p>
          <a:p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err="1" smtClean="0"/>
              <a:t>Knowledge</a:t>
            </a: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err="1" smtClean="0"/>
              <a:t>Intellectual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Property</a:t>
            </a: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err="1" smtClean="0"/>
              <a:t>Infrastructure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8133754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CPqD’s</a:t>
            </a:r>
            <a:r>
              <a:rPr lang="pt-B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TECHNOLOGY PLATFORMS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3491880" y="1490071"/>
            <a:ext cx="2776017" cy="77273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86381" tIns="43189" rIns="86381" bIns="43189" anchor="ctr"/>
          <a:lstStyle/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Technology R&amp;D</a:t>
            </a:r>
          </a:p>
          <a:p>
            <a:pPr algn="ctr">
              <a:defRPr/>
            </a:pPr>
            <a:r>
              <a:rPr lang="pt-BR" sz="1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t-BR" sz="1600" i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</a:t>
            </a:r>
            <a:r>
              <a:rPr lang="pt-BR" sz="1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sz="1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lang="pt-BR" sz="1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i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pt-BR" sz="16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t-BR" sz="16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 bwMode="auto">
          <a:xfrm>
            <a:off x="6527038" y="1707402"/>
            <a:ext cx="592517" cy="39341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lIns="86381" tIns="43189" rIns="86381" bIns="43189" anchor="ctr"/>
          <a:lstStyle/>
          <a:p>
            <a:pPr>
              <a:defRPr/>
            </a:pP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2683339" y="1679732"/>
            <a:ext cx="592517" cy="39341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lIns="86381" tIns="43189" rIns="86381" bIns="43189" anchor="ctr"/>
          <a:lstStyle/>
          <a:p>
            <a:pPr>
              <a:defRPr/>
            </a:pP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ta para cima e para baixo 12"/>
          <p:cNvSpPr/>
          <p:nvPr/>
        </p:nvSpPr>
        <p:spPr>
          <a:xfrm>
            <a:off x="4600603" y="2389071"/>
            <a:ext cx="450801" cy="583595"/>
          </a:xfrm>
          <a:prstGeom prst="upDownArrow">
            <a:avLst>
              <a:gd name="adj1" fmla="val 39203"/>
              <a:gd name="adj2" fmla="val 28407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86381" tIns="43189" rIns="86381" bIns="43189" anchor="ctr"/>
          <a:lstStyle/>
          <a:p>
            <a:pPr>
              <a:defRPr/>
            </a:pP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7432479" y="1396577"/>
            <a:ext cx="1462923" cy="992494"/>
          </a:xfrm>
          <a:prstGeom prst="rect">
            <a:avLst/>
          </a:prstGeom>
          <a:solidFill>
            <a:srgbClr val="36667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86381" tIns="43189" rIns="86381" bIns="43189"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237232" y="2701261"/>
            <a:ext cx="3038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4A6E"/>
                </a:solidFill>
                <a:latin typeface="Open Sans Extrabold Italic"/>
                <a:cs typeface="Open Sans Extrabold Italic"/>
              </a:rPr>
              <a:t>MAIN DRIVERS </a:t>
            </a:r>
          </a:p>
          <a:p>
            <a:pPr algn="ctr"/>
            <a:r>
              <a:rPr lang="en-US" sz="1600" i="1" dirty="0" err="1" smtClean="0">
                <a:solidFill>
                  <a:srgbClr val="004A6E"/>
                </a:solidFill>
                <a:latin typeface="Open Sans Light"/>
                <a:cs typeface="Open Sans Light"/>
              </a:rPr>
              <a:t>CPqD</a:t>
            </a:r>
            <a:r>
              <a:rPr lang="en-US" sz="1600" i="1" dirty="0" smtClean="0">
                <a:solidFill>
                  <a:srgbClr val="004A6E"/>
                </a:solidFill>
                <a:latin typeface="Open Sans Light"/>
                <a:cs typeface="Open Sans Light"/>
              </a:rPr>
              <a:t> FOCUS </a:t>
            </a:r>
            <a:endParaRPr lang="en-US" sz="1600" i="1" dirty="0">
              <a:solidFill>
                <a:srgbClr val="004A6E"/>
              </a:solidFill>
              <a:latin typeface="Open Sans Light"/>
              <a:cs typeface="Open Sans Light"/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2987824" y="4699447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4A6E"/>
                </a:solidFill>
                <a:latin typeface="Open Sans Light"/>
                <a:cs typeface="Open Sans Light"/>
              </a:rPr>
              <a:t>CPqD </a:t>
            </a:r>
            <a:r>
              <a:rPr lang="en-US" sz="1600" i="1" dirty="0" smtClean="0">
                <a:solidFill>
                  <a:srgbClr val="004A6E"/>
                </a:solidFill>
                <a:latin typeface="Open Sans Extrabold Italic"/>
                <a:cs typeface="Open Sans Extrabold Italic"/>
              </a:rPr>
              <a:t>TECHNOLOGY PLATFORMS</a:t>
            </a:r>
            <a:endParaRPr lang="en-US" sz="1600" i="1" dirty="0">
              <a:solidFill>
                <a:srgbClr val="004A6E"/>
              </a:solidFill>
              <a:latin typeface="Open Sans Extrabold Italic"/>
              <a:cs typeface="Open Sans Extrabold Italic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11845" r="27856" b="10020"/>
          <a:stretch/>
        </p:blipFill>
        <p:spPr>
          <a:xfrm>
            <a:off x="683376" y="953369"/>
            <a:ext cx="1812506" cy="17688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t="8347" r="25605" b="9812"/>
          <a:stretch/>
        </p:blipFill>
        <p:spPr>
          <a:xfrm>
            <a:off x="3796080" y="2900975"/>
            <a:ext cx="2008964" cy="18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427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584734" y="795309"/>
            <a:ext cx="8079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004A6E"/>
                </a:solidFill>
                <a:latin typeface="Open Sans Extrabold Italic"/>
                <a:cs typeface="Open Sans Extrabold Italic"/>
              </a:rPr>
              <a:t>Agriculture and Livestock Sector in Brazil  </a:t>
            </a:r>
            <a:endParaRPr lang="en-US" sz="3000" i="1" dirty="0">
              <a:solidFill>
                <a:srgbClr val="004A6E"/>
              </a:solidFill>
              <a:latin typeface="Open Sans Light"/>
              <a:cs typeface="Open Sans Ligh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99019" y="2067694"/>
            <a:ext cx="6048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adequate data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infrastructure prevents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technological diffusion!</a:t>
            </a:r>
          </a:p>
          <a:p>
            <a:endPara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Case: Sugarcane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Ethanol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</a:t>
            </a: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R&amp;D Project: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Agrotics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(2016/2017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funded by BNDES/FUNTEC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a macro-cellular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communications system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(LTE)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sensing in real time to optimize productivity in the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</a:t>
            </a: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427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797100" y="2083798"/>
            <a:ext cx="5095380" cy="2209927"/>
            <a:chOff x="0" y="1061463"/>
            <a:chExt cx="9144000" cy="59168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2107"/>
              <a:ext cx="9144000" cy="311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15571" y="1061463"/>
              <a:ext cx="1439258" cy="1439259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57853" y="4342229"/>
              <a:ext cx="1379455" cy="1458131"/>
            </a:xfrm>
            <a:prstGeom prst="rect">
              <a:avLst/>
            </a:prstGeom>
          </p:spPr>
        </p:pic>
        <p:sp>
          <p:nvSpPr>
            <p:cNvPr id="14" name="Forma livre 13"/>
            <p:cNvSpPr/>
            <p:nvPr/>
          </p:nvSpPr>
          <p:spPr bwMode="auto">
            <a:xfrm>
              <a:off x="3279228" y="6008478"/>
              <a:ext cx="5843751" cy="854777"/>
            </a:xfrm>
            <a:custGeom>
              <a:avLst/>
              <a:gdLst>
                <a:gd name="connsiteX0" fmla="*/ 0 w 2818901"/>
                <a:gd name="connsiteY0" fmla="*/ 1209870 h 1230891"/>
                <a:gd name="connsiteX1" fmla="*/ 1618593 w 2818901"/>
                <a:gd name="connsiteY1" fmla="*/ 463636 h 1230891"/>
                <a:gd name="connsiteX2" fmla="*/ 2238704 w 2818901"/>
                <a:gd name="connsiteY2" fmla="*/ 85263 h 1230891"/>
                <a:gd name="connsiteX3" fmla="*/ 2795752 w 2818901"/>
                <a:gd name="connsiteY3" fmla="*/ 11691 h 1230891"/>
                <a:gd name="connsiteX4" fmla="*/ 2659118 w 2818901"/>
                <a:gd name="connsiteY4" fmla="*/ 263939 h 1230891"/>
                <a:gd name="connsiteX5" fmla="*/ 2165131 w 2818901"/>
                <a:gd name="connsiteY5" fmla="*/ 673843 h 1230891"/>
                <a:gd name="connsiteX6" fmla="*/ 1755228 w 2818901"/>
                <a:gd name="connsiteY6" fmla="*/ 1230891 h 1230891"/>
                <a:gd name="connsiteX0" fmla="*/ 0 w 3006926"/>
                <a:gd name="connsiteY0" fmla="*/ 1277597 h 1298618"/>
                <a:gd name="connsiteX1" fmla="*/ 1618593 w 3006926"/>
                <a:gd name="connsiteY1" fmla="*/ 531363 h 1298618"/>
                <a:gd name="connsiteX2" fmla="*/ 2238704 w 3006926"/>
                <a:gd name="connsiteY2" fmla="*/ 152990 h 1298618"/>
                <a:gd name="connsiteX3" fmla="*/ 2995449 w 3006926"/>
                <a:gd name="connsiteY3" fmla="*/ 5845 h 1298618"/>
                <a:gd name="connsiteX4" fmla="*/ 2659118 w 3006926"/>
                <a:gd name="connsiteY4" fmla="*/ 331666 h 1298618"/>
                <a:gd name="connsiteX5" fmla="*/ 2165131 w 3006926"/>
                <a:gd name="connsiteY5" fmla="*/ 741570 h 1298618"/>
                <a:gd name="connsiteX6" fmla="*/ 1755228 w 3006926"/>
                <a:gd name="connsiteY6" fmla="*/ 1298618 h 1298618"/>
                <a:gd name="connsiteX0" fmla="*/ 0 w 3140575"/>
                <a:gd name="connsiteY0" fmla="*/ 1218997 h 1240018"/>
                <a:gd name="connsiteX1" fmla="*/ 1618593 w 3140575"/>
                <a:gd name="connsiteY1" fmla="*/ 472763 h 1240018"/>
                <a:gd name="connsiteX2" fmla="*/ 2238704 w 3140575"/>
                <a:gd name="connsiteY2" fmla="*/ 94390 h 1240018"/>
                <a:gd name="connsiteX3" fmla="*/ 3132084 w 3140575"/>
                <a:gd name="connsiteY3" fmla="*/ 10308 h 1240018"/>
                <a:gd name="connsiteX4" fmla="*/ 2659118 w 3140575"/>
                <a:gd name="connsiteY4" fmla="*/ 273066 h 1240018"/>
                <a:gd name="connsiteX5" fmla="*/ 2165131 w 3140575"/>
                <a:gd name="connsiteY5" fmla="*/ 682970 h 1240018"/>
                <a:gd name="connsiteX6" fmla="*/ 1755228 w 3140575"/>
                <a:gd name="connsiteY6" fmla="*/ 1240018 h 1240018"/>
                <a:gd name="connsiteX0" fmla="*/ 0 w 3157574"/>
                <a:gd name="connsiteY0" fmla="*/ 1209747 h 1230768"/>
                <a:gd name="connsiteX1" fmla="*/ 1618593 w 3157574"/>
                <a:gd name="connsiteY1" fmla="*/ 463513 h 1230768"/>
                <a:gd name="connsiteX2" fmla="*/ 2238704 w 3157574"/>
                <a:gd name="connsiteY2" fmla="*/ 85140 h 1230768"/>
                <a:gd name="connsiteX3" fmla="*/ 3132084 w 3157574"/>
                <a:gd name="connsiteY3" fmla="*/ 1058 h 1230768"/>
                <a:gd name="connsiteX4" fmla="*/ 2848304 w 3157574"/>
                <a:gd name="connsiteY4" fmla="*/ 116671 h 1230768"/>
                <a:gd name="connsiteX5" fmla="*/ 2165131 w 3157574"/>
                <a:gd name="connsiteY5" fmla="*/ 673720 h 1230768"/>
                <a:gd name="connsiteX6" fmla="*/ 1755228 w 3157574"/>
                <a:gd name="connsiteY6" fmla="*/ 1230768 h 1230768"/>
                <a:gd name="connsiteX0" fmla="*/ 0 w 3154007"/>
                <a:gd name="connsiteY0" fmla="*/ 1209747 h 1230768"/>
                <a:gd name="connsiteX1" fmla="*/ 1618593 w 3154007"/>
                <a:gd name="connsiteY1" fmla="*/ 463513 h 1230768"/>
                <a:gd name="connsiteX2" fmla="*/ 2238704 w 3154007"/>
                <a:gd name="connsiteY2" fmla="*/ 85140 h 1230768"/>
                <a:gd name="connsiteX3" fmla="*/ 3132084 w 3154007"/>
                <a:gd name="connsiteY3" fmla="*/ 1058 h 1230768"/>
                <a:gd name="connsiteX4" fmla="*/ 2848304 w 3154007"/>
                <a:gd name="connsiteY4" fmla="*/ 116671 h 1230768"/>
                <a:gd name="connsiteX5" fmla="*/ 2490952 w 3154007"/>
                <a:gd name="connsiteY5" fmla="*/ 389941 h 1230768"/>
                <a:gd name="connsiteX6" fmla="*/ 1755228 w 3154007"/>
                <a:gd name="connsiteY6" fmla="*/ 1230768 h 1230768"/>
                <a:gd name="connsiteX0" fmla="*/ 0 w 3154007"/>
                <a:gd name="connsiteY0" fmla="*/ 1209747 h 1220258"/>
                <a:gd name="connsiteX1" fmla="*/ 1618593 w 3154007"/>
                <a:gd name="connsiteY1" fmla="*/ 463513 h 1220258"/>
                <a:gd name="connsiteX2" fmla="*/ 2238704 w 3154007"/>
                <a:gd name="connsiteY2" fmla="*/ 85140 h 1220258"/>
                <a:gd name="connsiteX3" fmla="*/ 3132084 w 3154007"/>
                <a:gd name="connsiteY3" fmla="*/ 1058 h 1220258"/>
                <a:gd name="connsiteX4" fmla="*/ 2848304 w 3154007"/>
                <a:gd name="connsiteY4" fmla="*/ 116671 h 1220258"/>
                <a:gd name="connsiteX5" fmla="*/ 2490952 w 3154007"/>
                <a:gd name="connsiteY5" fmla="*/ 389941 h 1220258"/>
                <a:gd name="connsiteX6" fmla="*/ 2427890 w 3154007"/>
                <a:gd name="connsiteY6" fmla="*/ 1220258 h 1220258"/>
                <a:gd name="connsiteX0" fmla="*/ 0 w 3152951"/>
                <a:gd name="connsiteY0" fmla="*/ 1209747 h 1220258"/>
                <a:gd name="connsiteX1" fmla="*/ 1618593 w 3152951"/>
                <a:gd name="connsiteY1" fmla="*/ 463513 h 1220258"/>
                <a:gd name="connsiteX2" fmla="*/ 2238704 w 3152951"/>
                <a:gd name="connsiteY2" fmla="*/ 85140 h 1220258"/>
                <a:gd name="connsiteX3" fmla="*/ 3132084 w 3152951"/>
                <a:gd name="connsiteY3" fmla="*/ 1058 h 1220258"/>
                <a:gd name="connsiteX4" fmla="*/ 2848304 w 3152951"/>
                <a:gd name="connsiteY4" fmla="*/ 116671 h 1220258"/>
                <a:gd name="connsiteX5" fmla="*/ 2606566 w 3152951"/>
                <a:gd name="connsiteY5" fmla="*/ 410962 h 1220258"/>
                <a:gd name="connsiteX6" fmla="*/ 2427890 w 3152951"/>
                <a:gd name="connsiteY6" fmla="*/ 1220258 h 1220258"/>
                <a:gd name="connsiteX0" fmla="*/ 0 w 3149794"/>
                <a:gd name="connsiteY0" fmla="*/ 1210283 h 1220794"/>
                <a:gd name="connsiteX1" fmla="*/ 1618593 w 3149794"/>
                <a:gd name="connsiteY1" fmla="*/ 464049 h 1220794"/>
                <a:gd name="connsiteX2" fmla="*/ 2238704 w 3149794"/>
                <a:gd name="connsiteY2" fmla="*/ 85676 h 1220794"/>
                <a:gd name="connsiteX3" fmla="*/ 3132084 w 3149794"/>
                <a:gd name="connsiteY3" fmla="*/ 1594 h 1220794"/>
                <a:gd name="connsiteX4" fmla="*/ 2816773 w 3149794"/>
                <a:gd name="connsiteY4" fmla="*/ 127717 h 1220794"/>
                <a:gd name="connsiteX5" fmla="*/ 2606566 w 3149794"/>
                <a:gd name="connsiteY5" fmla="*/ 411498 h 1220794"/>
                <a:gd name="connsiteX6" fmla="*/ 2427890 w 3149794"/>
                <a:gd name="connsiteY6" fmla="*/ 1220794 h 1220794"/>
                <a:gd name="connsiteX0" fmla="*/ 0 w 3153511"/>
                <a:gd name="connsiteY0" fmla="*/ 1210283 h 1220794"/>
                <a:gd name="connsiteX1" fmla="*/ 1618593 w 3153511"/>
                <a:gd name="connsiteY1" fmla="*/ 464049 h 1220794"/>
                <a:gd name="connsiteX2" fmla="*/ 2238704 w 3153511"/>
                <a:gd name="connsiteY2" fmla="*/ 85676 h 1220794"/>
                <a:gd name="connsiteX3" fmla="*/ 3132084 w 3153511"/>
                <a:gd name="connsiteY3" fmla="*/ 1594 h 1220794"/>
                <a:gd name="connsiteX4" fmla="*/ 2816773 w 3153511"/>
                <a:gd name="connsiteY4" fmla="*/ 127717 h 1220794"/>
                <a:gd name="connsiteX5" fmla="*/ 2606566 w 3153511"/>
                <a:gd name="connsiteY5" fmla="*/ 411498 h 1220794"/>
                <a:gd name="connsiteX6" fmla="*/ 2427890 w 3153511"/>
                <a:gd name="connsiteY6" fmla="*/ 1220794 h 1220794"/>
                <a:gd name="connsiteX0" fmla="*/ 0 w 3152934"/>
                <a:gd name="connsiteY0" fmla="*/ 1209375 h 1219886"/>
                <a:gd name="connsiteX1" fmla="*/ 1618593 w 3152934"/>
                <a:gd name="connsiteY1" fmla="*/ 463141 h 1219886"/>
                <a:gd name="connsiteX2" fmla="*/ 2249214 w 3152934"/>
                <a:gd name="connsiteY2" fmla="*/ 179361 h 1219886"/>
                <a:gd name="connsiteX3" fmla="*/ 3132084 w 3152934"/>
                <a:gd name="connsiteY3" fmla="*/ 686 h 1219886"/>
                <a:gd name="connsiteX4" fmla="*/ 2816773 w 3152934"/>
                <a:gd name="connsiteY4" fmla="*/ 126809 h 1219886"/>
                <a:gd name="connsiteX5" fmla="*/ 2606566 w 3152934"/>
                <a:gd name="connsiteY5" fmla="*/ 410590 h 1219886"/>
                <a:gd name="connsiteX6" fmla="*/ 2427890 w 3152934"/>
                <a:gd name="connsiteY6" fmla="*/ 1219886 h 1219886"/>
                <a:gd name="connsiteX0" fmla="*/ 0 w 3289568"/>
                <a:gd name="connsiteY0" fmla="*/ 1093762 h 1219886"/>
                <a:gd name="connsiteX1" fmla="*/ 1755227 w 3289568"/>
                <a:gd name="connsiteY1" fmla="*/ 463141 h 1219886"/>
                <a:gd name="connsiteX2" fmla="*/ 2385848 w 3289568"/>
                <a:gd name="connsiteY2" fmla="*/ 179361 h 1219886"/>
                <a:gd name="connsiteX3" fmla="*/ 3268718 w 3289568"/>
                <a:gd name="connsiteY3" fmla="*/ 686 h 1219886"/>
                <a:gd name="connsiteX4" fmla="*/ 2953407 w 3289568"/>
                <a:gd name="connsiteY4" fmla="*/ 126809 h 1219886"/>
                <a:gd name="connsiteX5" fmla="*/ 2743200 w 3289568"/>
                <a:gd name="connsiteY5" fmla="*/ 410590 h 1219886"/>
                <a:gd name="connsiteX6" fmla="*/ 2564524 w 3289568"/>
                <a:gd name="connsiteY6" fmla="*/ 1219886 h 1219886"/>
                <a:gd name="connsiteX0" fmla="*/ 0 w 3289568"/>
                <a:gd name="connsiteY0" fmla="*/ 1093762 h 1219886"/>
                <a:gd name="connsiteX1" fmla="*/ 1755227 w 3289568"/>
                <a:gd name="connsiteY1" fmla="*/ 463141 h 1219886"/>
                <a:gd name="connsiteX2" fmla="*/ 2385848 w 3289568"/>
                <a:gd name="connsiteY2" fmla="*/ 179361 h 1219886"/>
                <a:gd name="connsiteX3" fmla="*/ 3268718 w 3289568"/>
                <a:gd name="connsiteY3" fmla="*/ 686 h 1219886"/>
                <a:gd name="connsiteX4" fmla="*/ 2953407 w 3289568"/>
                <a:gd name="connsiteY4" fmla="*/ 126809 h 1219886"/>
                <a:gd name="connsiteX5" fmla="*/ 2743200 w 3289568"/>
                <a:gd name="connsiteY5" fmla="*/ 410590 h 1219886"/>
                <a:gd name="connsiteX6" fmla="*/ 2564524 w 3289568"/>
                <a:gd name="connsiteY6" fmla="*/ 1219886 h 1219886"/>
                <a:gd name="connsiteX0" fmla="*/ 0 w 3510285"/>
                <a:gd name="connsiteY0" fmla="*/ 1198866 h 1219886"/>
                <a:gd name="connsiteX1" fmla="*/ 1975944 w 3510285"/>
                <a:gd name="connsiteY1" fmla="*/ 463141 h 1219886"/>
                <a:gd name="connsiteX2" fmla="*/ 2606565 w 3510285"/>
                <a:gd name="connsiteY2" fmla="*/ 179361 h 1219886"/>
                <a:gd name="connsiteX3" fmla="*/ 3489435 w 3510285"/>
                <a:gd name="connsiteY3" fmla="*/ 686 h 1219886"/>
                <a:gd name="connsiteX4" fmla="*/ 3174124 w 3510285"/>
                <a:gd name="connsiteY4" fmla="*/ 126809 h 1219886"/>
                <a:gd name="connsiteX5" fmla="*/ 2963917 w 3510285"/>
                <a:gd name="connsiteY5" fmla="*/ 410590 h 1219886"/>
                <a:gd name="connsiteX6" fmla="*/ 2785241 w 3510285"/>
                <a:gd name="connsiteY6" fmla="*/ 1219886 h 1219886"/>
                <a:gd name="connsiteX0" fmla="*/ 0 w 3510285"/>
                <a:gd name="connsiteY0" fmla="*/ 1198866 h 1198866"/>
                <a:gd name="connsiteX1" fmla="*/ 1975944 w 3510285"/>
                <a:gd name="connsiteY1" fmla="*/ 463141 h 1198866"/>
                <a:gd name="connsiteX2" fmla="*/ 2606565 w 3510285"/>
                <a:gd name="connsiteY2" fmla="*/ 179361 h 1198866"/>
                <a:gd name="connsiteX3" fmla="*/ 3489435 w 3510285"/>
                <a:gd name="connsiteY3" fmla="*/ 686 h 1198866"/>
                <a:gd name="connsiteX4" fmla="*/ 3174124 w 3510285"/>
                <a:gd name="connsiteY4" fmla="*/ 126809 h 1198866"/>
                <a:gd name="connsiteX5" fmla="*/ 2963917 w 3510285"/>
                <a:gd name="connsiteY5" fmla="*/ 410590 h 1198866"/>
                <a:gd name="connsiteX6" fmla="*/ 2816772 w 3510285"/>
                <a:gd name="connsiteY6" fmla="*/ 1198866 h 1198866"/>
                <a:gd name="connsiteX0" fmla="*/ 0 w 3510285"/>
                <a:gd name="connsiteY0" fmla="*/ 1198866 h 1198866"/>
                <a:gd name="connsiteX1" fmla="*/ 1975944 w 3510285"/>
                <a:gd name="connsiteY1" fmla="*/ 463141 h 1198866"/>
                <a:gd name="connsiteX2" fmla="*/ 2606565 w 3510285"/>
                <a:gd name="connsiteY2" fmla="*/ 179361 h 1198866"/>
                <a:gd name="connsiteX3" fmla="*/ 3489435 w 3510285"/>
                <a:gd name="connsiteY3" fmla="*/ 686 h 1198866"/>
                <a:gd name="connsiteX4" fmla="*/ 3174124 w 3510285"/>
                <a:gd name="connsiteY4" fmla="*/ 126809 h 1198866"/>
                <a:gd name="connsiteX5" fmla="*/ 2963917 w 3510285"/>
                <a:gd name="connsiteY5" fmla="*/ 410590 h 1198866"/>
                <a:gd name="connsiteX6" fmla="*/ 2816772 w 3510285"/>
                <a:gd name="connsiteY6" fmla="*/ 1198866 h 1198866"/>
                <a:gd name="connsiteX0" fmla="*/ 0 w 3504128"/>
                <a:gd name="connsiteY0" fmla="*/ 1199873 h 1199873"/>
                <a:gd name="connsiteX1" fmla="*/ 1975944 w 3504128"/>
                <a:gd name="connsiteY1" fmla="*/ 464148 h 1199873"/>
                <a:gd name="connsiteX2" fmla="*/ 2606565 w 3504128"/>
                <a:gd name="connsiteY2" fmla="*/ 180368 h 1199873"/>
                <a:gd name="connsiteX3" fmla="*/ 3489435 w 3504128"/>
                <a:gd name="connsiteY3" fmla="*/ 1693 h 1199873"/>
                <a:gd name="connsiteX4" fmla="*/ 3174124 w 3504128"/>
                <a:gd name="connsiteY4" fmla="*/ 127816 h 1199873"/>
                <a:gd name="connsiteX5" fmla="*/ 3384331 w 3504128"/>
                <a:gd name="connsiteY5" fmla="*/ 674356 h 1199873"/>
                <a:gd name="connsiteX6" fmla="*/ 2816772 w 3504128"/>
                <a:gd name="connsiteY6" fmla="*/ 1199873 h 1199873"/>
                <a:gd name="connsiteX0" fmla="*/ 0 w 3963225"/>
                <a:gd name="connsiteY0" fmla="*/ 1216455 h 1216455"/>
                <a:gd name="connsiteX1" fmla="*/ 1975944 w 3963225"/>
                <a:gd name="connsiteY1" fmla="*/ 480730 h 1216455"/>
                <a:gd name="connsiteX2" fmla="*/ 2606565 w 3963225"/>
                <a:gd name="connsiteY2" fmla="*/ 196950 h 1216455"/>
                <a:gd name="connsiteX3" fmla="*/ 3489435 w 3963225"/>
                <a:gd name="connsiteY3" fmla="*/ 18275 h 1216455"/>
                <a:gd name="connsiteX4" fmla="*/ 3962400 w 3963225"/>
                <a:gd name="connsiteY4" fmla="*/ 648895 h 1216455"/>
                <a:gd name="connsiteX5" fmla="*/ 3384331 w 3963225"/>
                <a:gd name="connsiteY5" fmla="*/ 690938 h 1216455"/>
                <a:gd name="connsiteX6" fmla="*/ 2816772 w 3963225"/>
                <a:gd name="connsiteY6" fmla="*/ 1216455 h 1216455"/>
                <a:gd name="connsiteX0" fmla="*/ 0 w 3968918"/>
                <a:gd name="connsiteY0" fmla="*/ 1019517 h 1019517"/>
                <a:gd name="connsiteX1" fmla="*/ 1975944 w 3968918"/>
                <a:gd name="connsiteY1" fmla="*/ 283792 h 1019517"/>
                <a:gd name="connsiteX2" fmla="*/ 2606565 w 3968918"/>
                <a:gd name="connsiteY2" fmla="*/ 12 h 1019517"/>
                <a:gd name="connsiteX3" fmla="*/ 3626070 w 3968918"/>
                <a:gd name="connsiteY3" fmla="*/ 273281 h 1019517"/>
                <a:gd name="connsiteX4" fmla="*/ 3962400 w 3968918"/>
                <a:gd name="connsiteY4" fmla="*/ 451957 h 1019517"/>
                <a:gd name="connsiteX5" fmla="*/ 3384331 w 3968918"/>
                <a:gd name="connsiteY5" fmla="*/ 494000 h 1019517"/>
                <a:gd name="connsiteX6" fmla="*/ 2816772 w 3968918"/>
                <a:gd name="connsiteY6" fmla="*/ 1019517 h 1019517"/>
                <a:gd name="connsiteX0" fmla="*/ 0 w 3967391"/>
                <a:gd name="connsiteY0" fmla="*/ 836135 h 836135"/>
                <a:gd name="connsiteX1" fmla="*/ 1975944 w 3967391"/>
                <a:gd name="connsiteY1" fmla="*/ 100410 h 836135"/>
                <a:gd name="connsiteX2" fmla="*/ 2974427 w 3967391"/>
                <a:gd name="connsiteY2" fmla="*/ 5816 h 836135"/>
                <a:gd name="connsiteX3" fmla="*/ 3626070 w 3967391"/>
                <a:gd name="connsiteY3" fmla="*/ 89899 h 836135"/>
                <a:gd name="connsiteX4" fmla="*/ 3962400 w 3967391"/>
                <a:gd name="connsiteY4" fmla="*/ 268575 h 836135"/>
                <a:gd name="connsiteX5" fmla="*/ 3384331 w 3967391"/>
                <a:gd name="connsiteY5" fmla="*/ 310618 h 836135"/>
                <a:gd name="connsiteX6" fmla="*/ 2816772 w 3967391"/>
                <a:gd name="connsiteY6" fmla="*/ 836135 h 836135"/>
                <a:gd name="connsiteX0" fmla="*/ 0 w 3967391"/>
                <a:gd name="connsiteY0" fmla="*/ 833532 h 833532"/>
                <a:gd name="connsiteX1" fmla="*/ 1954924 w 3967391"/>
                <a:gd name="connsiteY1" fmla="*/ 192400 h 833532"/>
                <a:gd name="connsiteX2" fmla="*/ 2974427 w 3967391"/>
                <a:gd name="connsiteY2" fmla="*/ 3213 h 833532"/>
                <a:gd name="connsiteX3" fmla="*/ 3626070 w 3967391"/>
                <a:gd name="connsiteY3" fmla="*/ 87296 h 833532"/>
                <a:gd name="connsiteX4" fmla="*/ 3962400 w 3967391"/>
                <a:gd name="connsiteY4" fmla="*/ 265972 h 833532"/>
                <a:gd name="connsiteX5" fmla="*/ 3384331 w 3967391"/>
                <a:gd name="connsiteY5" fmla="*/ 308015 h 833532"/>
                <a:gd name="connsiteX6" fmla="*/ 2816772 w 3967391"/>
                <a:gd name="connsiteY6" fmla="*/ 833532 h 833532"/>
                <a:gd name="connsiteX0" fmla="*/ 0 w 5833917"/>
                <a:gd name="connsiteY0" fmla="*/ 832550 h 832550"/>
                <a:gd name="connsiteX1" fmla="*/ 1954924 w 5833917"/>
                <a:gd name="connsiteY1" fmla="*/ 191418 h 832550"/>
                <a:gd name="connsiteX2" fmla="*/ 2974427 w 5833917"/>
                <a:gd name="connsiteY2" fmla="*/ 2231 h 832550"/>
                <a:gd name="connsiteX3" fmla="*/ 3626070 w 5833917"/>
                <a:gd name="connsiteY3" fmla="*/ 86314 h 832550"/>
                <a:gd name="connsiteX4" fmla="*/ 5833241 w 5833917"/>
                <a:gd name="connsiteY4" fmla="*/ 65294 h 832550"/>
                <a:gd name="connsiteX5" fmla="*/ 3384331 w 5833917"/>
                <a:gd name="connsiteY5" fmla="*/ 307033 h 832550"/>
                <a:gd name="connsiteX6" fmla="*/ 2816772 w 5833917"/>
                <a:gd name="connsiteY6" fmla="*/ 832550 h 832550"/>
                <a:gd name="connsiteX0" fmla="*/ 0 w 5834357"/>
                <a:gd name="connsiteY0" fmla="*/ 832550 h 832550"/>
                <a:gd name="connsiteX1" fmla="*/ 1954924 w 5834357"/>
                <a:gd name="connsiteY1" fmla="*/ 191418 h 832550"/>
                <a:gd name="connsiteX2" fmla="*/ 2974427 w 5834357"/>
                <a:gd name="connsiteY2" fmla="*/ 2231 h 832550"/>
                <a:gd name="connsiteX3" fmla="*/ 3626070 w 5834357"/>
                <a:gd name="connsiteY3" fmla="*/ 86314 h 832550"/>
                <a:gd name="connsiteX4" fmla="*/ 5833241 w 5834357"/>
                <a:gd name="connsiteY4" fmla="*/ 65294 h 832550"/>
                <a:gd name="connsiteX5" fmla="*/ 3909849 w 5834357"/>
                <a:gd name="connsiteY5" fmla="*/ 359585 h 832550"/>
                <a:gd name="connsiteX6" fmla="*/ 2816772 w 5834357"/>
                <a:gd name="connsiteY6" fmla="*/ 832550 h 832550"/>
                <a:gd name="connsiteX0" fmla="*/ 0 w 5834359"/>
                <a:gd name="connsiteY0" fmla="*/ 832550 h 843060"/>
                <a:gd name="connsiteX1" fmla="*/ 1954924 w 5834359"/>
                <a:gd name="connsiteY1" fmla="*/ 191418 h 843060"/>
                <a:gd name="connsiteX2" fmla="*/ 2974427 w 5834359"/>
                <a:gd name="connsiteY2" fmla="*/ 2231 h 843060"/>
                <a:gd name="connsiteX3" fmla="*/ 3626070 w 5834359"/>
                <a:gd name="connsiteY3" fmla="*/ 86314 h 843060"/>
                <a:gd name="connsiteX4" fmla="*/ 5833241 w 5834359"/>
                <a:gd name="connsiteY4" fmla="*/ 65294 h 843060"/>
                <a:gd name="connsiteX5" fmla="*/ 3909849 w 5834359"/>
                <a:gd name="connsiteY5" fmla="*/ 359585 h 843060"/>
                <a:gd name="connsiteX6" fmla="*/ 2806261 w 5834359"/>
                <a:gd name="connsiteY6" fmla="*/ 843060 h 843060"/>
                <a:gd name="connsiteX0" fmla="*/ 0 w 5834359"/>
                <a:gd name="connsiteY0" fmla="*/ 832550 h 843060"/>
                <a:gd name="connsiteX1" fmla="*/ 1954924 w 5834359"/>
                <a:gd name="connsiteY1" fmla="*/ 191418 h 843060"/>
                <a:gd name="connsiteX2" fmla="*/ 2974427 w 5834359"/>
                <a:gd name="connsiteY2" fmla="*/ 2231 h 843060"/>
                <a:gd name="connsiteX3" fmla="*/ 3626070 w 5834359"/>
                <a:gd name="connsiteY3" fmla="*/ 86314 h 843060"/>
                <a:gd name="connsiteX4" fmla="*/ 5833241 w 5834359"/>
                <a:gd name="connsiteY4" fmla="*/ 65294 h 843060"/>
                <a:gd name="connsiteX5" fmla="*/ 3909849 w 5834359"/>
                <a:gd name="connsiteY5" fmla="*/ 359585 h 843060"/>
                <a:gd name="connsiteX6" fmla="*/ 2806261 w 5834359"/>
                <a:gd name="connsiteY6" fmla="*/ 843060 h 843060"/>
                <a:gd name="connsiteX0" fmla="*/ 0 w 5834359"/>
                <a:gd name="connsiteY0" fmla="*/ 783986 h 794496"/>
                <a:gd name="connsiteX1" fmla="*/ 1954924 w 5834359"/>
                <a:gd name="connsiteY1" fmla="*/ 142854 h 794496"/>
                <a:gd name="connsiteX2" fmla="*/ 2701158 w 5834359"/>
                <a:gd name="connsiteY2" fmla="*/ 48260 h 794496"/>
                <a:gd name="connsiteX3" fmla="*/ 3626070 w 5834359"/>
                <a:gd name="connsiteY3" fmla="*/ 37750 h 794496"/>
                <a:gd name="connsiteX4" fmla="*/ 5833241 w 5834359"/>
                <a:gd name="connsiteY4" fmla="*/ 16730 h 794496"/>
                <a:gd name="connsiteX5" fmla="*/ 3909849 w 5834359"/>
                <a:gd name="connsiteY5" fmla="*/ 311021 h 794496"/>
                <a:gd name="connsiteX6" fmla="*/ 2806261 w 5834359"/>
                <a:gd name="connsiteY6" fmla="*/ 794496 h 794496"/>
                <a:gd name="connsiteX0" fmla="*/ 0 w 5834359"/>
                <a:gd name="connsiteY0" fmla="*/ 783986 h 794496"/>
                <a:gd name="connsiteX1" fmla="*/ 1954924 w 5834359"/>
                <a:gd name="connsiteY1" fmla="*/ 142854 h 794496"/>
                <a:gd name="connsiteX2" fmla="*/ 2701158 w 5834359"/>
                <a:gd name="connsiteY2" fmla="*/ 48260 h 794496"/>
                <a:gd name="connsiteX3" fmla="*/ 3626070 w 5834359"/>
                <a:gd name="connsiteY3" fmla="*/ 37750 h 794496"/>
                <a:gd name="connsiteX4" fmla="*/ 5833241 w 5834359"/>
                <a:gd name="connsiteY4" fmla="*/ 16730 h 794496"/>
                <a:gd name="connsiteX5" fmla="*/ 3909849 w 5834359"/>
                <a:gd name="connsiteY5" fmla="*/ 311021 h 794496"/>
                <a:gd name="connsiteX6" fmla="*/ 2806261 w 5834359"/>
                <a:gd name="connsiteY6" fmla="*/ 794496 h 794496"/>
                <a:gd name="connsiteX0" fmla="*/ 0 w 5834359"/>
                <a:gd name="connsiteY0" fmla="*/ 783986 h 794496"/>
                <a:gd name="connsiteX1" fmla="*/ 1954924 w 5834359"/>
                <a:gd name="connsiteY1" fmla="*/ 142854 h 794496"/>
                <a:gd name="connsiteX2" fmla="*/ 2701158 w 5834359"/>
                <a:gd name="connsiteY2" fmla="*/ 48260 h 794496"/>
                <a:gd name="connsiteX3" fmla="*/ 3626070 w 5834359"/>
                <a:gd name="connsiteY3" fmla="*/ 37750 h 794496"/>
                <a:gd name="connsiteX4" fmla="*/ 5833241 w 5834359"/>
                <a:gd name="connsiteY4" fmla="*/ 16730 h 794496"/>
                <a:gd name="connsiteX5" fmla="*/ 3909849 w 5834359"/>
                <a:gd name="connsiteY5" fmla="*/ 311021 h 794496"/>
                <a:gd name="connsiteX6" fmla="*/ 2806261 w 5834359"/>
                <a:gd name="connsiteY6" fmla="*/ 794496 h 794496"/>
                <a:gd name="connsiteX0" fmla="*/ 0 w 5876375"/>
                <a:gd name="connsiteY0" fmla="*/ 793052 h 803562"/>
                <a:gd name="connsiteX1" fmla="*/ 1954924 w 5876375"/>
                <a:gd name="connsiteY1" fmla="*/ 151920 h 803562"/>
                <a:gd name="connsiteX2" fmla="*/ 2701158 w 5876375"/>
                <a:gd name="connsiteY2" fmla="*/ 57326 h 803562"/>
                <a:gd name="connsiteX3" fmla="*/ 3626070 w 5876375"/>
                <a:gd name="connsiteY3" fmla="*/ 46816 h 803562"/>
                <a:gd name="connsiteX4" fmla="*/ 5875283 w 5876375"/>
                <a:gd name="connsiteY4" fmla="*/ 15285 h 803562"/>
                <a:gd name="connsiteX5" fmla="*/ 3909849 w 5876375"/>
                <a:gd name="connsiteY5" fmla="*/ 320087 h 803562"/>
                <a:gd name="connsiteX6" fmla="*/ 2806261 w 5876375"/>
                <a:gd name="connsiteY6" fmla="*/ 803562 h 803562"/>
                <a:gd name="connsiteX0" fmla="*/ 0 w 5875309"/>
                <a:gd name="connsiteY0" fmla="*/ 790942 h 801452"/>
                <a:gd name="connsiteX1" fmla="*/ 1954924 w 5875309"/>
                <a:gd name="connsiteY1" fmla="*/ 149810 h 801452"/>
                <a:gd name="connsiteX2" fmla="*/ 2701158 w 5875309"/>
                <a:gd name="connsiteY2" fmla="*/ 55216 h 801452"/>
                <a:gd name="connsiteX3" fmla="*/ 3951891 w 5875309"/>
                <a:gd name="connsiteY3" fmla="*/ 55216 h 801452"/>
                <a:gd name="connsiteX4" fmla="*/ 5875283 w 5875309"/>
                <a:gd name="connsiteY4" fmla="*/ 13175 h 801452"/>
                <a:gd name="connsiteX5" fmla="*/ 3909849 w 5875309"/>
                <a:gd name="connsiteY5" fmla="*/ 317977 h 801452"/>
                <a:gd name="connsiteX6" fmla="*/ 2806261 w 5875309"/>
                <a:gd name="connsiteY6" fmla="*/ 801452 h 801452"/>
                <a:gd name="connsiteX0" fmla="*/ 0 w 5876896"/>
                <a:gd name="connsiteY0" fmla="*/ 795534 h 806044"/>
                <a:gd name="connsiteX1" fmla="*/ 1954924 w 5876896"/>
                <a:gd name="connsiteY1" fmla="*/ 154402 h 806044"/>
                <a:gd name="connsiteX2" fmla="*/ 2701158 w 5876896"/>
                <a:gd name="connsiteY2" fmla="*/ 59808 h 806044"/>
                <a:gd name="connsiteX3" fmla="*/ 3563008 w 5876896"/>
                <a:gd name="connsiteY3" fmla="*/ 38787 h 806044"/>
                <a:gd name="connsiteX4" fmla="*/ 5875283 w 5876896"/>
                <a:gd name="connsiteY4" fmla="*/ 17767 h 806044"/>
                <a:gd name="connsiteX5" fmla="*/ 3909849 w 5876896"/>
                <a:gd name="connsiteY5" fmla="*/ 322569 h 806044"/>
                <a:gd name="connsiteX6" fmla="*/ 2806261 w 5876896"/>
                <a:gd name="connsiteY6" fmla="*/ 806044 h 806044"/>
                <a:gd name="connsiteX0" fmla="*/ 0 w 5885211"/>
                <a:gd name="connsiteY0" fmla="*/ 805178 h 815688"/>
                <a:gd name="connsiteX1" fmla="*/ 1954924 w 5885211"/>
                <a:gd name="connsiteY1" fmla="*/ 164046 h 815688"/>
                <a:gd name="connsiteX2" fmla="*/ 2701158 w 5885211"/>
                <a:gd name="connsiteY2" fmla="*/ 69452 h 815688"/>
                <a:gd name="connsiteX3" fmla="*/ 3563008 w 5885211"/>
                <a:gd name="connsiteY3" fmla="*/ 48431 h 815688"/>
                <a:gd name="connsiteX4" fmla="*/ 4624550 w 5885211"/>
                <a:gd name="connsiteY4" fmla="*/ 16901 h 815688"/>
                <a:gd name="connsiteX5" fmla="*/ 5875283 w 5885211"/>
                <a:gd name="connsiteY5" fmla="*/ 27411 h 815688"/>
                <a:gd name="connsiteX6" fmla="*/ 3909849 w 5885211"/>
                <a:gd name="connsiteY6" fmla="*/ 332213 h 815688"/>
                <a:gd name="connsiteX7" fmla="*/ 2806261 w 5885211"/>
                <a:gd name="connsiteY7" fmla="*/ 815688 h 815688"/>
                <a:gd name="connsiteX0" fmla="*/ 0 w 5885951"/>
                <a:gd name="connsiteY0" fmla="*/ 790569 h 801079"/>
                <a:gd name="connsiteX1" fmla="*/ 1954924 w 5885951"/>
                <a:gd name="connsiteY1" fmla="*/ 149437 h 801079"/>
                <a:gd name="connsiteX2" fmla="*/ 2701158 w 5885951"/>
                <a:gd name="connsiteY2" fmla="*/ 54843 h 801079"/>
                <a:gd name="connsiteX3" fmla="*/ 3563008 w 5885951"/>
                <a:gd name="connsiteY3" fmla="*/ 33822 h 801079"/>
                <a:gd name="connsiteX4" fmla="*/ 4645571 w 5885951"/>
                <a:gd name="connsiteY4" fmla="*/ 54844 h 801079"/>
                <a:gd name="connsiteX5" fmla="*/ 5875283 w 5885951"/>
                <a:gd name="connsiteY5" fmla="*/ 12802 h 801079"/>
                <a:gd name="connsiteX6" fmla="*/ 3909849 w 5885951"/>
                <a:gd name="connsiteY6" fmla="*/ 317604 h 801079"/>
                <a:gd name="connsiteX7" fmla="*/ 2806261 w 5885951"/>
                <a:gd name="connsiteY7" fmla="*/ 801079 h 801079"/>
                <a:gd name="connsiteX0" fmla="*/ 0 w 5885211"/>
                <a:gd name="connsiteY0" fmla="*/ 792596 h 803106"/>
                <a:gd name="connsiteX1" fmla="*/ 1954924 w 5885211"/>
                <a:gd name="connsiteY1" fmla="*/ 151464 h 803106"/>
                <a:gd name="connsiteX2" fmla="*/ 2701158 w 5885211"/>
                <a:gd name="connsiteY2" fmla="*/ 56870 h 803106"/>
                <a:gd name="connsiteX3" fmla="*/ 3563008 w 5885211"/>
                <a:gd name="connsiteY3" fmla="*/ 35849 h 803106"/>
                <a:gd name="connsiteX4" fmla="*/ 4624551 w 5885211"/>
                <a:gd name="connsiteY4" fmla="*/ 46360 h 803106"/>
                <a:gd name="connsiteX5" fmla="*/ 5875283 w 5885211"/>
                <a:gd name="connsiteY5" fmla="*/ 14829 h 803106"/>
                <a:gd name="connsiteX6" fmla="*/ 3909849 w 5885211"/>
                <a:gd name="connsiteY6" fmla="*/ 319631 h 803106"/>
                <a:gd name="connsiteX7" fmla="*/ 2806261 w 5885211"/>
                <a:gd name="connsiteY7" fmla="*/ 803106 h 803106"/>
                <a:gd name="connsiteX0" fmla="*/ 0 w 5960279"/>
                <a:gd name="connsiteY0" fmla="*/ 824103 h 834613"/>
                <a:gd name="connsiteX1" fmla="*/ 1954924 w 5960279"/>
                <a:gd name="connsiteY1" fmla="*/ 182971 h 834613"/>
                <a:gd name="connsiteX2" fmla="*/ 2701158 w 5960279"/>
                <a:gd name="connsiteY2" fmla="*/ 88377 h 834613"/>
                <a:gd name="connsiteX3" fmla="*/ 3563008 w 5960279"/>
                <a:gd name="connsiteY3" fmla="*/ 67356 h 834613"/>
                <a:gd name="connsiteX4" fmla="*/ 4624551 w 5960279"/>
                <a:gd name="connsiteY4" fmla="*/ 77867 h 834613"/>
                <a:gd name="connsiteX5" fmla="*/ 5507419 w 5960279"/>
                <a:gd name="connsiteY5" fmla="*/ 4295 h 834613"/>
                <a:gd name="connsiteX6" fmla="*/ 5875283 w 5960279"/>
                <a:gd name="connsiteY6" fmla="*/ 46336 h 834613"/>
                <a:gd name="connsiteX7" fmla="*/ 3909849 w 5960279"/>
                <a:gd name="connsiteY7" fmla="*/ 351138 h 834613"/>
                <a:gd name="connsiteX8" fmla="*/ 2806261 w 5960279"/>
                <a:gd name="connsiteY8" fmla="*/ 834613 h 834613"/>
                <a:gd name="connsiteX0" fmla="*/ 0 w 5837339"/>
                <a:gd name="connsiteY0" fmla="*/ 824103 h 834613"/>
                <a:gd name="connsiteX1" fmla="*/ 1954924 w 5837339"/>
                <a:gd name="connsiteY1" fmla="*/ 182971 h 834613"/>
                <a:gd name="connsiteX2" fmla="*/ 2701158 w 5837339"/>
                <a:gd name="connsiteY2" fmla="*/ 88377 h 834613"/>
                <a:gd name="connsiteX3" fmla="*/ 3563008 w 5837339"/>
                <a:gd name="connsiteY3" fmla="*/ 67356 h 834613"/>
                <a:gd name="connsiteX4" fmla="*/ 4624551 w 5837339"/>
                <a:gd name="connsiteY4" fmla="*/ 77867 h 834613"/>
                <a:gd name="connsiteX5" fmla="*/ 5507419 w 5837339"/>
                <a:gd name="connsiteY5" fmla="*/ 4295 h 834613"/>
                <a:gd name="connsiteX6" fmla="*/ 5728138 w 5837339"/>
                <a:gd name="connsiteY6" fmla="*/ 46336 h 834613"/>
                <a:gd name="connsiteX7" fmla="*/ 3909849 w 5837339"/>
                <a:gd name="connsiteY7" fmla="*/ 351138 h 834613"/>
                <a:gd name="connsiteX8" fmla="*/ 2806261 w 5837339"/>
                <a:gd name="connsiteY8" fmla="*/ 834613 h 834613"/>
                <a:gd name="connsiteX0" fmla="*/ 0 w 5755529"/>
                <a:gd name="connsiteY0" fmla="*/ 821077 h 831587"/>
                <a:gd name="connsiteX1" fmla="*/ 1954924 w 5755529"/>
                <a:gd name="connsiteY1" fmla="*/ 179945 h 831587"/>
                <a:gd name="connsiteX2" fmla="*/ 2701158 w 5755529"/>
                <a:gd name="connsiteY2" fmla="*/ 85351 h 831587"/>
                <a:gd name="connsiteX3" fmla="*/ 3563008 w 5755529"/>
                <a:gd name="connsiteY3" fmla="*/ 64330 h 831587"/>
                <a:gd name="connsiteX4" fmla="*/ 4624551 w 5755529"/>
                <a:gd name="connsiteY4" fmla="*/ 74841 h 831587"/>
                <a:gd name="connsiteX5" fmla="*/ 5507419 w 5755529"/>
                <a:gd name="connsiteY5" fmla="*/ 1269 h 831587"/>
                <a:gd name="connsiteX6" fmla="*/ 5728138 w 5755529"/>
                <a:gd name="connsiteY6" fmla="*/ 43310 h 831587"/>
                <a:gd name="connsiteX7" fmla="*/ 3909849 w 5755529"/>
                <a:gd name="connsiteY7" fmla="*/ 348112 h 831587"/>
                <a:gd name="connsiteX8" fmla="*/ 2806261 w 5755529"/>
                <a:gd name="connsiteY8" fmla="*/ 831587 h 831587"/>
                <a:gd name="connsiteX0" fmla="*/ 0 w 5900221"/>
                <a:gd name="connsiteY0" fmla="*/ 821077 h 831587"/>
                <a:gd name="connsiteX1" fmla="*/ 1954924 w 5900221"/>
                <a:gd name="connsiteY1" fmla="*/ 179945 h 831587"/>
                <a:gd name="connsiteX2" fmla="*/ 2701158 w 5900221"/>
                <a:gd name="connsiteY2" fmla="*/ 85351 h 831587"/>
                <a:gd name="connsiteX3" fmla="*/ 3563008 w 5900221"/>
                <a:gd name="connsiteY3" fmla="*/ 64330 h 831587"/>
                <a:gd name="connsiteX4" fmla="*/ 4624551 w 5900221"/>
                <a:gd name="connsiteY4" fmla="*/ 74841 h 831587"/>
                <a:gd name="connsiteX5" fmla="*/ 5507419 w 5900221"/>
                <a:gd name="connsiteY5" fmla="*/ 1269 h 831587"/>
                <a:gd name="connsiteX6" fmla="*/ 5885793 w 5900221"/>
                <a:gd name="connsiteY6" fmla="*/ 43310 h 831587"/>
                <a:gd name="connsiteX7" fmla="*/ 3909849 w 5900221"/>
                <a:gd name="connsiteY7" fmla="*/ 348112 h 831587"/>
                <a:gd name="connsiteX8" fmla="*/ 2806261 w 5900221"/>
                <a:gd name="connsiteY8" fmla="*/ 831587 h 831587"/>
                <a:gd name="connsiteX0" fmla="*/ 0 w 5885947"/>
                <a:gd name="connsiteY0" fmla="*/ 838297 h 848807"/>
                <a:gd name="connsiteX1" fmla="*/ 1954924 w 5885947"/>
                <a:gd name="connsiteY1" fmla="*/ 197165 h 848807"/>
                <a:gd name="connsiteX2" fmla="*/ 2701158 w 5885947"/>
                <a:gd name="connsiteY2" fmla="*/ 102571 h 848807"/>
                <a:gd name="connsiteX3" fmla="*/ 3563008 w 5885947"/>
                <a:gd name="connsiteY3" fmla="*/ 81550 h 848807"/>
                <a:gd name="connsiteX4" fmla="*/ 4624551 w 5885947"/>
                <a:gd name="connsiteY4" fmla="*/ 92061 h 848807"/>
                <a:gd name="connsiteX5" fmla="*/ 5507419 w 5885947"/>
                <a:gd name="connsiteY5" fmla="*/ 18489 h 848807"/>
                <a:gd name="connsiteX6" fmla="*/ 5885793 w 5885947"/>
                <a:gd name="connsiteY6" fmla="*/ 60530 h 848807"/>
                <a:gd name="connsiteX7" fmla="*/ 3909849 w 5885947"/>
                <a:gd name="connsiteY7" fmla="*/ 365332 h 848807"/>
                <a:gd name="connsiteX8" fmla="*/ 2806261 w 5885947"/>
                <a:gd name="connsiteY8" fmla="*/ 848807 h 848807"/>
                <a:gd name="connsiteX0" fmla="*/ 0 w 5843908"/>
                <a:gd name="connsiteY0" fmla="*/ 844267 h 854777"/>
                <a:gd name="connsiteX1" fmla="*/ 1954924 w 5843908"/>
                <a:gd name="connsiteY1" fmla="*/ 203135 h 854777"/>
                <a:gd name="connsiteX2" fmla="*/ 2701158 w 5843908"/>
                <a:gd name="connsiteY2" fmla="*/ 108541 h 854777"/>
                <a:gd name="connsiteX3" fmla="*/ 3563008 w 5843908"/>
                <a:gd name="connsiteY3" fmla="*/ 87520 h 854777"/>
                <a:gd name="connsiteX4" fmla="*/ 4624551 w 5843908"/>
                <a:gd name="connsiteY4" fmla="*/ 98031 h 854777"/>
                <a:gd name="connsiteX5" fmla="*/ 5507419 w 5843908"/>
                <a:gd name="connsiteY5" fmla="*/ 24459 h 854777"/>
                <a:gd name="connsiteX6" fmla="*/ 5843751 w 5843908"/>
                <a:gd name="connsiteY6" fmla="*/ 55990 h 854777"/>
                <a:gd name="connsiteX7" fmla="*/ 3909849 w 5843908"/>
                <a:gd name="connsiteY7" fmla="*/ 371302 h 854777"/>
                <a:gd name="connsiteX8" fmla="*/ 2806261 w 5843908"/>
                <a:gd name="connsiteY8" fmla="*/ 854777 h 854777"/>
                <a:gd name="connsiteX0" fmla="*/ 0 w 5843908"/>
                <a:gd name="connsiteY0" fmla="*/ 844267 h 854777"/>
                <a:gd name="connsiteX1" fmla="*/ 1954924 w 5843908"/>
                <a:gd name="connsiteY1" fmla="*/ 203135 h 854777"/>
                <a:gd name="connsiteX2" fmla="*/ 2701158 w 5843908"/>
                <a:gd name="connsiteY2" fmla="*/ 108541 h 854777"/>
                <a:gd name="connsiteX3" fmla="*/ 3563008 w 5843908"/>
                <a:gd name="connsiteY3" fmla="*/ 87520 h 854777"/>
                <a:gd name="connsiteX4" fmla="*/ 4624551 w 5843908"/>
                <a:gd name="connsiteY4" fmla="*/ 98031 h 854777"/>
                <a:gd name="connsiteX5" fmla="*/ 5507419 w 5843908"/>
                <a:gd name="connsiteY5" fmla="*/ 24459 h 854777"/>
                <a:gd name="connsiteX6" fmla="*/ 5843751 w 5843908"/>
                <a:gd name="connsiteY6" fmla="*/ 55990 h 854777"/>
                <a:gd name="connsiteX7" fmla="*/ 3909849 w 5843908"/>
                <a:gd name="connsiteY7" fmla="*/ 371302 h 854777"/>
                <a:gd name="connsiteX8" fmla="*/ 2806261 w 5843908"/>
                <a:gd name="connsiteY8" fmla="*/ 854777 h 854777"/>
                <a:gd name="connsiteX0" fmla="*/ 0 w 5843908"/>
                <a:gd name="connsiteY0" fmla="*/ 844267 h 854777"/>
                <a:gd name="connsiteX1" fmla="*/ 1954924 w 5843908"/>
                <a:gd name="connsiteY1" fmla="*/ 203135 h 854777"/>
                <a:gd name="connsiteX2" fmla="*/ 2701158 w 5843908"/>
                <a:gd name="connsiteY2" fmla="*/ 108541 h 854777"/>
                <a:gd name="connsiteX3" fmla="*/ 3563008 w 5843908"/>
                <a:gd name="connsiteY3" fmla="*/ 87520 h 854777"/>
                <a:gd name="connsiteX4" fmla="*/ 4624551 w 5843908"/>
                <a:gd name="connsiteY4" fmla="*/ 98031 h 854777"/>
                <a:gd name="connsiteX5" fmla="*/ 5507419 w 5843908"/>
                <a:gd name="connsiteY5" fmla="*/ 24459 h 854777"/>
                <a:gd name="connsiteX6" fmla="*/ 5843751 w 5843908"/>
                <a:gd name="connsiteY6" fmla="*/ 55990 h 854777"/>
                <a:gd name="connsiteX7" fmla="*/ 3909849 w 5843908"/>
                <a:gd name="connsiteY7" fmla="*/ 371302 h 854777"/>
                <a:gd name="connsiteX8" fmla="*/ 2806261 w 5843908"/>
                <a:gd name="connsiteY8" fmla="*/ 854777 h 854777"/>
                <a:gd name="connsiteX0" fmla="*/ 0 w 5843751"/>
                <a:gd name="connsiteY0" fmla="*/ 844267 h 854777"/>
                <a:gd name="connsiteX1" fmla="*/ 1954924 w 5843751"/>
                <a:gd name="connsiteY1" fmla="*/ 203135 h 854777"/>
                <a:gd name="connsiteX2" fmla="*/ 2701158 w 5843751"/>
                <a:gd name="connsiteY2" fmla="*/ 108541 h 854777"/>
                <a:gd name="connsiteX3" fmla="*/ 3563008 w 5843751"/>
                <a:gd name="connsiteY3" fmla="*/ 87520 h 854777"/>
                <a:gd name="connsiteX4" fmla="*/ 4624551 w 5843751"/>
                <a:gd name="connsiteY4" fmla="*/ 98031 h 854777"/>
                <a:gd name="connsiteX5" fmla="*/ 5507419 w 5843751"/>
                <a:gd name="connsiteY5" fmla="*/ 24459 h 854777"/>
                <a:gd name="connsiteX6" fmla="*/ 5843751 w 5843751"/>
                <a:gd name="connsiteY6" fmla="*/ 55990 h 854777"/>
                <a:gd name="connsiteX7" fmla="*/ 3909849 w 5843751"/>
                <a:gd name="connsiteY7" fmla="*/ 371302 h 854777"/>
                <a:gd name="connsiteX8" fmla="*/ 2806261 w 5843751"/>
                <a:gd name="connsiteY8" fmla="*/ 854777 h 85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3751" h="854777">
                  <a:moveTo>
                    <a:pt x="0" y="844267"/>
                  </a:moveTo>
                  <a:cubicBezTo>
                    <a:pt x="658648" y="599025"/>
                    <a:pt x="1452180" y="283714"/>
                    <a:pt x="1954924" y="203135"/>
                  </a:cubicBezTo>
                  <a:cubicBezTo>
                    <a:pt x="2457668" y="122556"/>
                    <a:pt x="2433144" y="127810"/>
                    <a:pt x="2701158" y="108541"/>
                  </a:cubicBezTo>
                  <a:cubicBezTo>
                    <a:pt x="2969172" y="89272"/>
                    <a:pt x="3242443" y="89272"/>
                    <a:pt x="3563008" y="87520"/>
                  </a:cubicBezTo>
                  <a:lnTo>
                    <a:pt x="4624551" y="98031"/>
                  </a:lnTo>
                  <a:cubicBezTo>
                    <a:pt x="4897819" y="96280"/>
                    <a:pt x="5298964" y="29714"/>
                    <a:pt x="5507419" y="24459"/>
                  </a:cubicBezTo>
                  <a:cubicBezTo>
                    <a:pt x="5715874" y="19204"/>
                    <a:pt x="5826234" y="-43859"/>
                    <a:pt x="5843751" y="55990"/>
                  </a:cubicBezTo>
                  <a:cubicBezTo>
                    <a:pt x="5840247" y="155839"/>
                    <a:pt x="4416097" y="238171"/>
                    <a:pt x="3909849" y="371302"/>
                  </a:cubicBezTo>
                  <a:cubicBezTo>
                    <a:pt x="3403601" y="504433"/>
                    <a:pt x="3062011" y="583260"/>
                    <a:pt x="2806261" y="85477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56" tIns="34277" rIns="68556" bIns="34277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 descr="http://www.bekengenharia.com.br/imagens/trabalhos/27a96a243bb83d134fa16f8aa096d1a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9" r="57911"/>
            <a:stretch/>
          </p:blipFill>
          <p:spPr bwMode="auto">
            <a:xfrm>
              <a:off x="7909729" y="3808622"/>
              <a:ext cx="883668" cy="211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lipse 15"/>
            <p:cNvSpPr/>
            <p:nvPr/>
          </p:nvSpPr>
          <p:spPr bwMode="auto">
            <a:xfrm>
              <a:off x="6367849" y="5660126"/>
              <a:ext cx="2669627" cy="43880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56" tIns="34277" rIns="68556" bIns="34277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0" descr="http://www.clipartbest.com/cliparts/xig/o5b/xigo5bByT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600" y="4783606"/>
              <a:ext cx="2116022" cy="109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052" y="2352237"/>
              <a:ext cx="1113425" cy="430212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633" y="3049812"/>
              <a:ext cx="1129978" cy="708707"/>
            </a:xfrm>
            <a:prstGeom prst="rect">
              <a:avLst/>
            </a:prstGeom>
          </p:spPr>
        </p:pic>
        <p:sp>
          <p:nvSpPr>
            <p:cNvPr id="20" name="Forma livre 19"/>
            <p:cNvSpPr/>
            <p:nvPr/>
          </p:nvSpPr>
          <p:spPr bwMode="auto">
            <a:xfrm>
              <a:off x="4624552" y="6053959"/>
              <a:ext cx="4498427" cy="798786"/>
            </a:xfrm>
            <a:custGeom>
              <a:avLst/>
              <a:gdLst>
                <a:gd name="connsiteX0" fmla="*/ 0 w 4498427"/>
                <a:gd name="connsiteY0" fmla="*/ 798786 h 798786"/>
                <a:gd name="connsiteX1" fmla="*/ 1524000 w 4498427"/>
                <a:gd name="connsiteY1" fmla="*/ 273269 h 798786"/>
                <a:gd name="connsiteX2" fmla="*/ 3731172 w 4498427"/>
                <a:gd name="connsiteY2" fmla="*/ 84082 h 798786"/>
                <a:gd name="connsiteX3" fmla="*/ 4498427 w 4498427"/>
                <a:gd name="connsiteY3" fmla="*/ 0 h 79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427" h="798786">
                  <a:moveTo>
                    <a:pt x="0" y="798786"/>
                  </a:moveTo>
                  <a:cubicBezTo>
                    <a:pt x="451069" y="595586"/>
                    <a:pt x="902138" y="392386"/>
                    <a:pt x="1524000" y="273269"/>
                  </a:cubicBezTo>
                  <a:cubicBezTo>
                    <a:pt x="2145862" y="154152"/>
                    <a:pt x="3235434" y="129627"/>
                    <a:pt x="3731172" y="84082"/>
                  </a:cubicBezTo>
                  <a:cubicBezTo>
                    <a:pt x="4226910" y="38537"/>
                    <a:pt x="4362668" y="19268"/>
                    <a:pt x="4498427" y="0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56" tIns="34277" rIns="68556" bIns="34277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02" b="15403"/>
            <a:stretch/>
          </p:blipFill>
          <p:spPr>
            <a:xfrm>
              <a:off x="4386296" y="5596205"/>
              <a:ext cx="1874700" cy="1229711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" r="15056"/>
            <a:stretch/>
          </p:blipFill>
          <p:spPr>
            <a:xfrm>
              <a:off x="3529957" y="4077153"/>
              <a:ext cx="819807" cy="105196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7832435" y="2070240"/>
              <a:ext cx="737937" cy="46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GPS</a:t>
              </a:r>
              <a:endPara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0"/>
            <p:cNvGrpSpPr/>
            <p:nvPr/>
          </p:nvGrpSpPr>
          <p:grpSpPr>
            <a:xfrm>
              <a:off x="102288" y="1998761"/>
              <a:ext cx="1515152" cy="4764095"/>
              <a:chOff x="6804688" y="1636705"/>
              <a:chExt cx="1515152" cy="4764095"/>
            </a:xfrm>
          </p:grpSpPr>
          <p:sp>
            <p:nvSpPr>
              <p:cNvPr id="34" name="Rectangle 46"/>
              <p:cNvSpPr/>
              <p:nvPr/>
            </p:nvSpPr>
            <p:spPr bwMode="auto">
              <a:xfrm>
                <a:off x="7389548" y="5719017"/>
                <a:ext cx="624973" cy="66377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isometricOffAxis2Left">
                  <a:rot lat="1080000" lon="3000000" rev="0"/>
                </a:camera>
                <a:lightRig rig="threePt" dir="t">
                  <a:rot lat="0" lon="0" rev="4200000"/>
                </a:lightRig>
              </a:scene3d>
              <a:sp3d extrusionH="406400"/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9"/>
              <p:cNvSpPr/>
              <p:nvPr/>
            </p:nvSpPr>
            <p:spPr bwMode="auto">
              <a:xfrm>
                <a:off x="7491350" y="1752176"/>
                <a:ext cx="150904" cy="64008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20400000" lon="10800000" rev="0"/>
                </a:camera>
                <a:lightRig rig="threePt" dir="t">
                  <a:rot lat="0" lon="0" rev="4200000"/>
                </a:lightRig>
              </a:scene3d>
              <a:sp3d extrusionH="38100" prstMaterial="matte">
                <a:extrusionClr>
                  <a:schemeClr val="bg1"/>
                </a:extrusionClr>
              </a:sp3d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59"/>
              <p:cNvSpPr/>
              <p:nvPr/>
            </p:nvSpPr>
            <p:spPr bwMode="auto">
              <a:xfrm>
                <a:off x="6804688" y="1911286"/>
                <a:ext cx="1370441" cy="14760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5"/>
              <p:cNvSpPr/>
              <p:nvPr/>
            </p:nvSpPr>
            <p:spPr bwMode="auto">
              <a:xfrm>
                <a:off x="7065215" y="1934682"/>
                <a:ext cx="2286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Left">
                  <a:rot lat="1080000" lon="21594000" rev="0"/>
                </a:camera>
                <a:lightRig rig="threePt" dir="t">
                  <a:rot lat="0" lon="0" rev="4200000"/>
                </a:lightRig>
              </a:scene3d>
              <a:sp3d extrusionH="133350" prstMaterial="matte">
                <a:extrusionClr>
                  <a:schemeClr val="bg1"/>
                </a:extrusionClr>
              </a:sp3d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rapezoid 47"/>
              <p:cNvSpPr/>
              <p:nvPr/>
            </p:nvSpPr>
            <p:spPr bwMode="auto">
              <a:xfrm>
                <a:off x="7354654" y="1636705"/>
                <a:ext cx="287600" cy="4764095"/>
              </a:xfrm>
              <a:prstGeom prst="trapezoid">
                <a:avLst>
                  <a:gd name="adj" fmla="val 3293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7000">
                    <a:schemeClr val="tx1">
                      <a:tint val="44500"/>
                      <a:satMod val="16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5"/>
              <p:cNvSpPr/>
              <p:nvPr/>
            </p:nvSpPr>
            <p:spPr bwMode="auto">
              <a:xfrm>
                <a:off x="7140249" y="2122844"/>
                <a:ext cx="228600" cy="228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isometricOffAxis1Left"/>
                <a:lightRig rig="threePt" dir="t">
                  <a:rot lat="0" lon="0" rev="3000000"/>
                </a:lightRig>
              </a:scene3d>
              <a:sp3d extrusionH="133350"/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Freeform 64"/>
              <p:cNvSpPr/>
              <p:nvPr/>
            </p:nvSpPr>
            <p:spPr bwMode="auto">
              <a:xfrm flipH="1">
                <a:off x="6804688" y="1912127"/>
                <a:ext cx="683247" cy="586320"/>
              </a:xfrm>
              <a:custGeom>
                <a:avLst/>
                <a:gdLst>
                  <a:gd name="connsiteX0" fmla="*/ 2047875 w 2047875"/>
                  <a:gd name="connsiteY0" fmla="*/ 433387 h 1757362"/>
                  <a:gd name="connsiteX1" fmla="*/ 0 w 2047875"/>
                  <a:gd name="connsiteY1" fmla="*/ 1757362 h 1757362"/>
                  <a:gd name="connsiteX2" fmla="*/ 0 w 2047875"/>
                  <a:gd name="connsiteY2" fmla="*/ 1238250 h 1757362"/>
                  <a:gd name="connsiteX3" fmla="*/ 2047875 w 2047875"/>
                  <a:gd name="connsiteY3" fmla="*/ 0 h 1757362"/>
                  <a:gd name="connsiteX4" fmla="*/ 2047875 w 2047875"/>
                  <a:gd name="connsiteY4" fmla="*/ 433387 h 1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875" h="1757362">
                    <a:moveTo>
                      <a:pt x="2047875" y="433387"/>
                    </a:moveTo>
                    <a:lnTo>
                      <a:pt x="0" y="1757362"/>
                    </a:lnTo>
                    <a:lnTo>
                      <a:pt x="0" y="1238250"/>
                    </a:lnTo>
                    <a:lnTo>
                      <a:pt x="2047875" y="0"/>
                    </a:lnTo>
                    <a:cubicBezTo>
                      <a:pt x="2046287" y="144462"/>
                      <a:pt x="2044700" y="288925"/>
                      <a:pt x="2047875" y="433387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58"/>
              <p:cNvSpPr/>
              <p:nvPr/>
            </p:nvSpPr>
            <p:spPr bwMode="auto">
              <a:xfrm>
                <a:off x="7070859" y="1923289"/>
                <a:ext cx="150904" cy="64008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1Left">
                  <a:rot lat="1200000" lon="3600000" rev="0"/>
                </a:camera>
                <a:lightRig rig="threePt" dir="t">
                  <a:rot lat="0" lon="0" rev="4200000"/>
                </a:lightRig>
              </a:scene3d>
              <a:sp3d extrusionH="38100" prstMaterial="matte">
                <a:extrusionClr>
                  <a:schemeClr val="bg1"/>
                </a:extrusionClr>
              </a:sp3d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45"/>
              <p:cNvSpPr/>
              <p:nvPr/>
            </p:nvSpPr>
            <p:spPr bwMode="auto">
              <a:xfrm>
                <a:off x="7673289" y="2081372"/>
                <a:ext cx="2286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Left">
                  <a:rot lat="1080000" lon="18000000" rev="0"/>
                </a:camera>
                <a:lightRig rig="threePt" dir="t">
                  <a:rot lat="0" lon="0" rev="4200000"/>
                </a:lightRig>
              </a:scene3d>
              <a:sp3d extrusionH="133350" prstMaterial="matte">
                <a:extrusionClr>
                  <a:schemeClr val="bg1"/>
                </a:extrusionClr>
              </a:sp3d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66"/>
              <p:cNvSpPr/>
              <p:nvPr/>
            </p:nvSpPr>
            <p:spPr bwMode="auto">
              <a:xfrm>
                <a:off x="7491882" y="1912127"/>
                <a:ext cx="683247" cy="586320"/>
              </a:xfrm>
              <a:custGeom>
                <a:avLst/>
                <a:gdLst>
                  <a:gd name="connsiteX0" fmla="*/ 2047875 w 2047875"/>
                  <a:gd name="connsiteY0" fmla="*/ 433387 h 1757362"/>
                  <a:gd name="connsiteX1" fmla="*/ 0 w 2047875"/>
                  <a:gd name="connsiteY1" fmla="*/ 1757362 h 1757362"/>
                  <a:gd name="connsiteX2" fmla="*/ 0 w 2047875"/>
                  <a:gd name="connsiteY2" fmla="*/ 1238250 h 1757362"/>
                  <a:gd name="connsiteX3" fmla="*/ 2047875 w 2047875"/>
                  <a:gd name="connsiteY3" fmla="*/ 0 h 1757362"/>
                  <a:gd name="connsiteX4" fmla="*/ 2047875 w 2047875"/>
                  <a:gd name="connsiteY4" fmla="*/ 433387 h 1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875" h="1757362">
                    <a:moveTo>
                      <a:pt x="2047875" y="433387"/>
                    </a:moveTo>
                    <a:lnTo>
                      <a:pt x="0" y="1757362"/>
                    </a:lnTo>
                    <a:lnTo>
                      <a:pt x="0" y="1238250"/>
                    </a:lnTo>
                    <a:lnTo>
                      <a:pt x="2047875" y="0"/>
                    </a:lnTo>
                    <a:cubicBezTo>
                      <a:pt x="2046287" y="144462"/>
                      <a:pt x="2044700" y="288925"/>
                      <a:pt x="2047875" y="43338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59"/>
              <p:cNvSpPr/>
              <p:nvPr/>
            </p:nvSpPr>
            <p:spPr bwMode="auto">
              <a:xfrm>
                <a:off x="7843337" y="1923289"/>
                <a:ext cx="150904" cy="6400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1200000" lon="18000000" rev="21493756"/>
                </a:camera>
                <a:lightRig rig="threePt" dir="t">
                  <a:rot lat="0" lon="0" rev="4200000"/>
                </a:lightRig>
              </a:scene3d>
              <a:sp3d extrusionH="38100" prstMaterial="matte">
                <a:extrusionClr>
                  <a:schemeClr val="bg1"/>
                </a:extrusionClr>
              </a:sp3d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43"/>
              <p:cNvSpPr/>
              <p:nvPr/>
            </p:nvSpPr>
            <p:spPr bwMode="auto">
              <a:xfrm>
                <a:off x="8030417" y="1786372"/>
                <a:ext cx="289423" cy="3900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1791827" lon="19166292" rev="432316"/>
                </a:camera>
                <a:lightRig rig="threePt" dir="t">
                  <a:rot lat="0" lon="0" rev="4200000"/>
                </a:lightRig>
              </a:scene3d>
              <a:sp3d extrusionH="38100" prstMaterial="matte">
                <a:bevelT w="0" h="0"/>
                <a:extrusionClr>
                  <a:schemeClr val="bg1"/>
                </a:extrusionClr>
                <a:contourClr>
                  <a:schemeClr val="bg2"/>
                </a:contourClr>
              </a:sp3d>
              <a:extLst/>
            </p:spPr>
            <p:txBody>
              <a:bodyPr vert="horz" wrap="square" lIns="68556" tIns="34277" rIns="68556" bIns="3427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pt-BR" sz="210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5" name="Picture 8" descr="http://www.clker.com/cliparts/z/R/U/c/e/n/radio-waves-hi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2"/>
            <a:stretch/>
          </p:blipFill>
          <p:spPr bwMode="auto">
            <a:xfrm rot="1752578">
              <a:off x="1306389" y="2471156"/>
              <a:ext cx="701862" cy="1260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clker.com/cliparts/z/R/U/c/e/n/radio-waves-hi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2"/>
            <a:stretch/>
          </p:blipFill>
          <p:spPr bwMode="auto">
            <a:xfrm rot="10637127">
              <a:off x="5912370" y="2203779"/>
              <a:ext cx="338095" cy="60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www.clker.com/cliparts/z/R/U/c/e/n/radio-waves-hi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2"/>
            <a:stretch/>
          </p:blipFill>
          <p:spPr bwMode="auto">
            <a:xfrm rot="12883642">
              <a:off x="4372147" y="5393625"/>
              <a:ext cx="338095" cy="60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www.clker.com/cliparts/z/R/U/c/e/n/radio-waves-hi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2"/>
            <a:stretch/>
          </p:blipFill>
          <p:spPr bwMode="auto">
            <a:xfrm rot="12883642">
              <a:off x="3038450" y="4378770"/>
              <a:ext cx="254931" cy="45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aixaDeTexto 28"/>
            <p:cNvSpPr txBox="1"/>
            <p:nvPr/>
          </p:nvSpPr>
          <p:spPr>
            <a:xfrm>
              <a:off x="945434" y="5284961"/>
              <a:ext cx="1325672" cy="309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Base </a:t>
              </a:r>
              <a:r>
                <a:rPr lang="pt-BR" sz="900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Station</a:t>
              </a:r>
              <a:endParaRPr lang="pt-BR" sz="9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770" y="4655575"/>
              <a:ext cx="327123" cy="615497"/>
            </a:xfrm>
            <a:prstGeom prst="rect">
              <a:avLst/>
            </a:prstGeom>
          </p:spPr>
        </p:pic>
        <p:sp>
          <p:nvSpPr>
            <p:cNvPr id="31" name="CaixaDeTexto 30"/>
            <p:cNvSpPr txBox="1"/>
            <p:nvPr/>
          </p:nvSpPr>
          <p:spPr>
            <a:xfrm>
              <a:off x="6917922" y="4342230"/>
              <a:ext cx="1700500" cy="584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Sensors</a:t>
              </a:r>
              <a:r>
                <a:rPr lang="pt-BR" sz="825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and</a:t>
              </a:r>
              <a:endParaRPr lang="pt-BR" sz="825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actuators</a:t>
              </a:r>
              <a:endParaRPr lang="pt-BR" sz="825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75844" y="6556006"/>
              <a:ext cx="1317552" cy="42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Internet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572458" y="5271073"/>
              <a:ext cx="1624854" cy="79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25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Access </a:t>
              </a:r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pt-BR" sz="825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applications</a:t>
              </a:r>
              <a:r>
                <a:rPr lang="pt-BR" sz="825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pt-BR" sz="825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825" dirty="0" err="1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services</a:t>
              </a:r>
              <a:endParaRPr lang="pt-BR" sz="825" dirty="0">
                <a:solidFill>
                  <a:srgbClr val="0066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05187" y="980599"/>
            <a:ext cx="32426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Connectivity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reach</a:t>
            </a:r>
            <a:r>
              <a:rPr lang="pt-BR" sz="1800" b="1" dirty="0" smtClean="0"/>
              <a:t> &gt; 30km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Licensed</a:t>
            </a:r>
            <a:r>
              <a:rPr lang="pt-BR" sz="1800" b="1" dirty="0" smtClean="0"/>
              <a:t> </a:t>
            </a:r>
            <a:r>
              <a:rPr lang="pt-BR" sz="2000" b="1" dirty="0" err="1" smtClean="0"/>
              <a:t>frequency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band</a:t>
            </a:r>
            <a:r>
              <a:rPr lang="pt-BR" sz="1800" b="1" dirty="0" smtClean="0"/>
              <a:t> (</a:t>
            </a:r>
            <a:r>
              <a:rPr lang="pt-BR" sz="1800" b="1" dirty="0" err="1" smtClean="0"/>
              <a:t>but</a:t>
            </a:r>
            <a:r>
              <a:rPr lang="pt-BR" sz="1800" b="1" dirty="0" smtClean="0"/>
              <a:t> no </a:t>
            </a:r>
            <a:r>
              <a:rPr lang="pt-BR" sz="1800" b="1" dirty="0" err="1" smtClean="0"/>
              <a:t>operator</a:t>
            </a:r>
            <a:r>
              <a:rPr lang="pt-BR" sz="18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Low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cost</a:t>
            </a:r>
            <a:r>
              <a:rPr lang="pt-BR" sz="1800" b="1" dirty="0" smtClean="0"/>
              <a:t>, </a:t>
            </a:r>
            <a:r>
              <a:rPr lang="pt-BR" sz="1800" b="1" dirty="0" err="1" smtClean="0"/>
              <a:t>robust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equipment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259097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Cities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1058"/>
            <a:ext cx="5065554" cy="2146093"/>
          </a:xfrm>
          <a:prstGeom prst="rect">
            <a:avLst/>
          </a:prstGeom>
        </p:spPr>
      </p:pic>
      <p:sp>
        <p:nvSpPr>
          <p:cNvPr id="47" name="Rectangle 2"/>
          <p:cNvSpPr/>
          <p:nvPr/>
        </p:nvSpPr>
        <p:spPr>
          <a:xfrm>
            <a:off x="2985712" y="4083918"/>
            <a:ext cx="597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4A6E"/>
                </a:solidFill>
                <a:latin typeface="Open Sans Extrabold Italic"/>
                <a:cs typeface="Open Sans Extrabold Italic"/>
              </a:rPr>
              <a:t>IoT</a:t>
            </a:r>
            <a:r>
              <a:rPr lang="en-US" sz="2000" i="1" dirty="0" smtClean="0">
                <a:solidFill>
                  <a:srgbClr val="004A6E"/>
                </a:solidFill>
                <a:latin typeface="Open Sans Extrabold Italic"/>
                <a:cs typeface="Open Sans Extrabold Italic"/>
              </a:rPr>
              <a:t> Platform enabling Brazilian Smart Cities</a:t>
            </a:r>
            <a:endParaRPr lang="en-US" sz="2000" i="1" dirty="0">
              <a:solidFill>
                <a:srgbClr val="004A6E"/>
              </a:solidFill>
              <a:latin typeface="Open Sans Light"/>
              <a:cs typeface="Open Sans Light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05187" y="980599"/>
            <a:ext cx="3242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Focus </a:t>
            </a:r>
            <a:r>
              <a:rPr lang="pt-BR" sz="1800" b="1" dirty="0" err="1" smtClean="0"/>
              <a:t>on</a:t>
            </a:r>
            <a:r>
              <a:rPr lang="pt-BR" sz="1800" b="1" dirty="0" smtClean="0"/>
              <a:t>:</a:t>
            </a:r>
          </a:p>
          <a:p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Mobility</a:t>
            </a:r>
            <a:endParaRPr lang="pt-B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smtClean="0"/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smtClean="0"/>
              <a:t>Security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59511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536" y="4335350"/>
            <a:ext cx="1700001" cy="115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0" y="-8333"/>
            <a:ext cx="9144000" cy="68103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627458"/>
            <a:ext cx="9144000" cy="10834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rgbClr val="6600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40350" cy="627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PROJECT: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pt-BR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Cities</a:t>
            </a:r>
            <a:endParaRPr lang="pt-BR"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770212" y="915566"/>
            <a:ext cx="6122268" cy="3464560"/>
            <a:chOff x="202257" y="1249680"/>
            <a:chExt cx="8437743" cy="4724400"/>
          </a:xfrm>
        </p:grpSpPr>
        <p:sp>
          <p:nvSpPr>
            <p:cNvPr id="10" name="Retângulo 9"/>
            <p:cNvSpPr/>
            <p:nvPr/>
          </p:nvSpPr>
          <p:spPr>
            <a:xfrm>
              <a:off x="350520" y="5501640"/>
              <a:ext cx="8289480" cy="472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 smtClean="0">
                  <a:solidFill>
                    <a:schemeClr val="tx1"/>
                  </a:solidFill>
                </a:rPr>
                <a:t>Resources</a:t>
              </a:r>
              <a:endParaRPr lang="pt-BR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350520" y="4103216"/>
              <a:ext cx="1980000" cy="12293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Traffic</a:t>
              </a:r>
              <a:r>
                <a:rPr lang="pt-BR" sz="1800" dirty="0" smtClean="0">
                  <a:solidFill>
                    <a:schemeClr val="bg1"/>
                  </a:solidFill>
                </a:rPr>
                <a:t>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Lights</a:t>
              </a:r>
              <a:endParaRPr lang="pt-BR" sz="1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4538021" y="4103216"/>
              <a:ext cx="1980000" cy="12293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smtClean="0">
                  <a:solidFill>
                    <a:schemeClr val="bg1"/>
                  </a:solidFill>
                </a:rPr>
                <a:t>Vital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signs</a:t>
              </a:r>
              <a:r>
                <a:rPr lang="pt-BR" sz="1800" dirty="0" smtClean="0">
                  <a:solidFill>
                    <a:schemeClr val="bg1"/>
                  </a:solidFill>
                </a:rPr>
                <a:t>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monitors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6660000" y="4103216"/>
              <a:ext cx="1980000" cy="12293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Car</a:t>
              </a:r>
              <a:r>
                <a:rPr lang="pt-BR" sz="1800" dirty="0" smtClean="0">
                  <a:solidFill>
                    <a:schemeClr val="bg1"/>
                  </a:solidFill>
                </a:rPr>
                <a:t>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Counting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2420760" y="4103216"/>
              <a:ext cx="1980000" cy="1229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Cameras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50520" y="1249680"/>
              <a:ext cx="8289480" cy="472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 smtClean="0">
                  <a:solidFill>
                    <a:schemeClr val="tx1"/>
                  </a:solidFill>
                </a:rPr>
                <a:t>Smart</a:t>
              </a:r>
              <a:r>
                <a:rPr lang="pt-BR" sz="2000" dirty="0" smtClean="0">
                  <a:solidFill>
                    <a:schemeClr val="tx1"/>
                  </a:solidFill>
                </a:rPr>
                <a:t> </a:t>
              </a:r>
              <a:r>
                <a:rPr lang="pt-BR" sz="2000" dirty="0" err="1" smtClean="0">
                  <a:solidFill>
                    <a:schemeClr val="tx1"/>
                  </a:solidFill>
                </a:rPr>
                <a:t>Cities</a:t>
              </a:r>
              <a:r>
                <a:rPr lang="pt-BR" sz="2000" dirty="0" smtClean="0">
                  <a:solidFill>
                    <a:schemeClr val="tx1"/>
                  </a:solidFill>
                </a:rPr>
                <a:t> - </a:t>
              </a:r>
              <a:r>
                <a:rPr lang="pt-BR" sz="2000" dirty="0" err="1" smtClean="0">
                  <a:solidFill>
                    <a:schemeClr val="tx1"/>
                  </a:solidFill>
                </a:rPr>
                <a:t>Apps</a:t>
              </a:r>
              <a:endParaRPr lang="pt-BR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350520" y="1894840"/>
              <a:ext cx="1980000" cy="1229360"/>
            </a:xfrm>
            <a:prstGeom prst="rect">
              <a:avLst/>
            </a:prstGeom>
            <a:solidFill>
              <a:srgbClr val="BB4E2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Urban</a:t>
              </a:r>
              <a:endParaRPr lang="pt-BR" sz="1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Mobility</a:t>
              </a:r>
              <a:endParaRPr lang="pt-BR" sz="1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 bwMode="auto">
            <a:xfrm>
              <a:off x="4538021" y="1894840"/>
              <a:ext cx="1980000" cy="1229360"/>
            </a:xfrm>
            <a:prstGeom prst="rect">
              <a:avLst/>
            </a:prstGeom>
            <a:solidFill>
              <a:srgbClr val="88A2B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Public</a:t>
              </a:r>
              <a:r>
                <a:rPr lang="pt-BR" sz="1800" dirty="0" smtClean="0">
                  <a:solidFill>
                    <a:schemeClr val="bg1"/>
                  </a:solidFill>
                </a:rPr>
                <a:t> Health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 bwMode="auto">
            <a:xfrm>
              <a:off x="6660000" y="1894840"/>
              <a:ext cx="1980000" cy="1229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smtClean="0">
                  <a:solidFill>
                    <a:schemeClr val="bg1"/>
                  </a:solidFill>
                </a:rPr>
                <a:t>Living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Labs</a:t>
              </a:r>
              <a:r>
                <a:rPr lang="pt-BR" sz="1800" dirty="0" smtClean="0">
                  <a:solidFill>
                    <a:schemeClr val="bg1"/>
                  </a:solidFill>
                </a:rPr>
                <a:t> in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selected</a:t>
              </a:r>
              <a:r>
                <a:rPr lang="pt-BR" sz="1800" dirty="0" smtClean="0">
                  <a:solidFill>
                    <a:schemeClr val="bg1"/>
                  </a:solidFill>
                </a:rPr>
                <a:t>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Cities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 bwMode="auto">
            <a:xfrm>
              <a:off x="2420760" y="1894840"/>
              <a:ext cx="1980000" cy="1229360"/>
            </a:xfrm>
            <a:prstGeom prst="rect">
              <a:avLst/>
            </a:prstGeom>
            <a:solidFill>
              <a:srgbClr val="DBA029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08" tIns="45703" rIns="91408" bIns="4570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800" dirty="0" err="1" smtClean="0">
                  <a:solidFill>
                    <a:schemeClr val="bg1"/>
                  </a:solidFill>
                </a:rPr>
                <a:t>Public</a:t>
              </a:r>
              <a:r>
                <a:rPr lang="pt-BR" sz="1800" dirty="0" smtClean="0">
                  <a:solidFill>
                    <a:schemeClr val="bg1"/>
                  </a:solidFill>
                </a:rPr>
                <a:t> </a:t>
              </a:r>
              <a:r>
                <a:rPr lang="pt-BR" sz="1800" dirty="0" err="1" smtClean="0">
                  <a:solidFill>
                    <a:schemeClr val="bg1"/>
                  </a:solidFill>
                </a:rPr>
                <a:t>Safety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57" y="2580366"/>
              <a:ext cx="8437743" cy="1986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819400"/>
              <a:ext cx="4480560" cy="1508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668740" y="3243376"/>
              <a:ext cx="7971260" cy="6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City </a:t>
              </a:r>
              <a:r>
                <a:rPr lang="pt-BR" sz="2400" b="1" dirty="0" err="1" smtClean="0"/>
                <a:t>Operating</a:t>
              </a:r>
              <a:r>
                <a:rPr lang="pt-BR" sz="2400" b="1" dirty="0" smtClean="0"/>
                <a:t> System </a:t>
              </a:r>
              <a:endParaRPr lang="pt-BR" sz="2400" b="1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79512" y="1742494"/>
            <a:ext cx="2422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/>
              <a:t>Key:</a:t>
            </a:r>
          </a:p>
          <a:p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Shared</a:t>
            </a:r>
            <a:r>
              <a:rPr lang="pt-BR" sz="1800" b="1" dirty="0" smtClean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Shared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resources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039658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B40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D6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368</Words>
  <Application>Microsoft Office PowerPoint</Application>
  <PresentationFormat>Apresentação na tela (16:9)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Open Sans Light</vt:lpstr>
      <vt:lpstr>Open Sans Semibold</vt:lpstr>
      <vt:lpstr>Nunito</vt:lpstr>
      <vt:lpstr>Open Sans Extrabold Italic</vt:lpstr>
      <vt:lpstr>Calibri</vt:lpstr>
      <vt:lpstr>Open Sans</vt:lpstr>
      <vt:lpstr>Title - Top</vt:lpstr>
      <vt:lpstr>Apresentação do PowerPoint</vt:lpstr>
      <vt:lpstr>ABOUT CPqD</vt:lpstr>
      <vt:lpstr>CPqD ROLE AND MODEL</vt:lpstr>
      <vt:lpstr>CPqD’s TECHNOLOGY PLATFORMS</vt:lpstr>
      <vt:lpstr>CPqD’s TECHNOLOGY PLATFORMS</vt:lpstr>
      <vt:lpstr>PROJECT: Precision Agriculture</vt:lpstr>
      <vt:lpstr>PROJECT: Precision Agriculture</vt:lpstr>
      <vt:lpstr>PROJECT: Smart Cities</vt:lpstr>
      <vt:lpstr>PROJECT: Smart Cities</vt:lpstr>
      <vt:lpstr>PROJECT: Smart Cities</vt:lpstr>
      <vt:lpstr>PROJECT: Energy and Smart Grid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Zorro</cp:lastModifiedBy>
  <cp:revision>8</cp:revision>
  <dcterms:modified xsi:type="dcterms:W3CDTF">2016-05-27T17:07:25Z</dcterms:modified>
</cp:coreProperties>
</file>