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4"/>
  </p:sldMasterIdLst>
  <p:notesMasterIdLst>
    <p:notesMasterId r:id="rId15"/>
  </p:notesMasterIdLst>
  <p:handoutMasterIdLst>
    <p:handoutMasterId r:id="rId16"/>
  </p:handoutMasterIdLst>
  <p:sldIdLst>
    <p:sldId id="270" r:id="rId5"/>
    <p:sldId id="306" r:id="rId6"/>
    <p:sldId id="307" r:id="rId7"/>
    <p:sldId id="308" r:id="rId8"/>
    <p:sldId id="309" r:id="rId9"/>
    <p:sldId id="312" r:id="rId10"/>
    <p:sldId id="313" r:id="rId11"/>
    <p:sldId id="314" r:id="rId12"/>
    <p:sldId id="315" r:id="rId13"/>
    <p:sldId id="25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iunta" initials="n" lastIdx="4" clrIdx="0">
    <p:extLst>
      <p:ext uri="{19B8F6BF-5375-455C-9EA6-DF929625EA0E}">
        <p15:presenceInfo xmlns:p15="http://schemas.microsoft.com/office/powerpoint/2012/main" userId="ngiun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800"/>
    <a:srgbClr val="FF9800"/>
    <a:srgbClr val="FFC300"/>
    <a:srgbClr val="FFCC50"/>
    <a:srgbClr val="FFD000"/>
    <a:srgbClr val="D23900"/>
    <a:srgbClr val="B2D600"/>
    <a:srgbClr val="A6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9" autoAdjust="0"/>
    <p:restoredTop sz="94660"/>
  </p:normalViewPr>
  <p:slideViewPr>
    <p:cSldViewPr snapToGrid="0" snapToObjects="1">
      <p:cViewPr>
        <p:scale>
          <a:sx n="75" d="100"/>
          <a:sy n="75" d="100"/>
        </p:scale>
        <p:origin x="31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AEF8F0-097F-4F67-AE3C-1625E29F1DAC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4EDB04DF-3187-4CCD-96A1-2411A6C415CE}">
      <dgm:prSet phldrT="[Texte]"/>
      <dgm:spPr/>
      <dgm:t>
        <a:bodyPr/>
        <a:lstStyle/>
        <a:p>
          <a:r>
            <a:rPr lang="en-US" altLang="fr-FR" dirty="0"/>
            <a:t>Objective #</a:t>
          </a:r>
          <a:endParaRPr lang="fr-FR" dirty="0"/>
        </a:p>
      </dgm:t>
    </dgm:pt>
    <dgm:pt modelId="{DE93CC6C-280E-4771-B18C-3DFB9BAB20BF}" type="parTrans" cxnId="{692E8C54-0A44-4CBF-8AD9-F6A9154711A5}">
      <dgm:prSet/>
      <dgm:spPr/>
      <dgm:t>
        <a:bodyPr/>
        <a:lstStyle/>
        <a:p>
          <a:endParaRPr lang="fr-FR"/>
        </a:p>
      </dgm:t>
    </dgm:pt>
    <dgm:pt modelId="{DF008051-A7EC-4F3E-A4DB-1014F0FD403F}" type="sibTrans" cxnId="{692E8C54-0A44-4CBF-8AD9-F6A9154711A5}">
      <dgm:prSet/>
      <dgm:spPr/>
      <dgm:t>
        <a:bodyPr/>
        <a:lstStyle/>
        <a:p>
          <a:endParaRPr lang="fr-FR"/>
        </a:p>
      </dgm:t>
    </dgm:pt>
    <dgm:pt modelId="{A8CBDD57-FC13-4F6A-95F3-D14B0F3A0BD1}">
      <dgm:prSet phldrT="[Texte]"/>
      <dgm:spPr/>
      <dgm:t>
        <a:bodyPr/>
        <a:lstStyle/>
        <a:p>
          <a:r>
            <a:rPr lang="en-US" altLang="fr-FR" dirty="0"/>
            <a:t>Objective #2</a:t>
          </a:r>
          <a:endParaRPr lang="fr-FR" dirty="0"/>
        </a:p>
      </dgm:t>
    </dgm:pt>
    <dgm:pt modelId="{0D4FB887-E177-407D-88EA-A8350DD284B7}" type="parTrans" cxnId="{ADAB1DF5-8948-4B2D-97FA-8B5D50F1F5DC}">
      <dgm:prSet/>
      <dgm:spPr/>
      <dgm:t>
        <a:bodyPr/>
        <a:lstStyle/>
        <a:p>
          <a:endParaRPr lang="fr-FR"/>
        </a:p>
      </dgm:t>
    </dgm:pt>
    <dgm:pt modelId="{B559F59A-E5AC-4B9F-9799-F3F2C252EADB}" type="sibTrans" cxnId="{ADAB1DF5-8948-4B2D-97FA-8B5D50F1F5DC}">
      <dgm:prSet/>
      <dgm:spPr/>
      <dgm:t>
        <a:bodyPr/>
        <a:lstStyle/>
        <a:p>
          <a:endParaRPr lang="fr-FR"/>
        </a:p>
      </dgm:t>
    </dgm:pt>
    <dgm:pt modelId="{799A3EF3-4AFF-42E1-842D-E4CF640C78BC}">
      <dgm:prSet phldrT="[Texte]"/>
      <dgm:spPr/>
      <dgm:t>
        <a:bodyPr/>
        <a:lstStyle/>
        <a:p>
          <a:r>
            <a:rPr lang="en-US" altLang="fr-FR" dirty="0"/>
            <a:t>Objective #3</a:t>
          </a:r>
          <a:endParaRPr lang="fr-FR" dirty="0"/>
        </a:p>
      </dgm:t>
    </dgm:pt>
    <dgm:pt modelId="{38056CFD-2FFB-460A-97CA-88156AA00D98}" type="parTrans" cxnId="{77AD1B07-0008-407A-97EE-030484D73CB5}">
      <dgm:prSet/>
      <dgm:spPr/>
      <dgm:t>
        <a:bodyPr/>
        <a:lstStyle/>
        <a:p>
          <a:endParaRPr lang="fr-FR"/>
        </a:p>
      </dgm:t>
    </dgm:pt>
    <dgm:pt modelId="{0AE993E8-09A8-4D86-B86F-C24C1BA4F2B6}" type="sibTrans" cxnId="{77AD1B07-0008-407A-97EE-030484D73CB5}">
      <dgm:prSet/>
      <dgm:spPr/>
      <dgm:t>
        <a:bodyPr/>
        <a:lstStyle/>
        <a:p>
          <a:endParaRPr lang="fr-FR"/>
        </a:p>
      </dgm:t>
    </dgm:pt>
    <dgm:pt modelId="{EC92409C-FD38-4161-9813-1F998204B239}">
      <dgm:prSet/>
      <dgm:spPr/>
      <dgm:t>
        <a:bodyPr/>
        <a:lstStyle/>
        <a:p>
          <a:r>
            <a:rPr lang="en-US" altLang="fr-FR" dirty="0"/>
            <a:t>To provide a </a:t>
          </a:r>
          <a:r>
            <a:rPr lang="en-US" altLang="fr-FR" b="1" dirty="0"/>
            <a:t>monolithic multifunctional sensing chip</a:t>
          </a:r>
          <a:endParaRPr lang="fr-FR" dirty="0"/>
        </a:p>
      </dgm:t>
    </dgm:pt>
    <dgm:pt modelId="{46F9E6F5-F752-4860-BB8C-8B3FE07FC20F}" type="parTrans" cxnId="{9FA34C9E-F01F-4558-89A5-F61FF3EB9D1C}">
      <dgm:prSet/>
      <dgm:spPr/>
      <dgm:t>
        <a:bodyPr/>
        <a:lstStyle/>
        <a:p>
          <a:endParaRPr lang="fr-FR"/>
        </a:p>
      </dgm:t>
    </dgm:pt>
    <dgm:pt modelId="{EF700B5B-EFED-4B9E-9948-11F19CDA48F8}" type="sibTrans" cxnId="{9FA34C9E-F01F-4558-89A5-F61FF3EB9D1C}">
      <dgm:prSet/>
      <dgm:spPr/>
      <dgm:t>
        <a:bodyPr/>
        <a:lstStyle/>
        <a:p>
          <a:endParaRPr lang="fr-FR"/>
        </a:p>
      </dgm:t>
    </dgm:pt>
    <dgm:pt modelId="{ADF0370C-E3BF-4E70-8D62-C1A78082A4EB}">
      <dgm:prSet/>
      <dgm:spPr/>
      <dgm:t>
        <a:bodyPr/>
        <a:lstStyle/>
        <a:p>
          <a:r>
            <a:rPr lang="en-US" altLang="fr-FR"/>
            <a:t>To  provide a </a:t>
          </a:r>
          <a:r>
            <a:rPr lang="en-US" altLang="fr-FR" b="1"/>
            <a:t>smarter system</a:t>
          </a:r>
          <a:endParaRPr lang="fr-FR"/>
        </a:p>
      </dgm:t>
    </dgm:pt>
    <dgm:pt modelId="{3C2FA931-5AE4-4649-9F6F-621C4BE655FF}" type="parTrans" cxnId="{8EAC8198-5B53-4855-9B0C-D2AD6786BC83}">
      <dgm:prSet/>
      <dgm:spPr/>
      <dgm:t>
        <a:bodyPr/>
        <a:lstStyle/>
        <a:p>
          <a:endParaRPr lang="fr-FR"/>
        </a:p>
      </dgm:t>
    </dgm:pt>
    <dgm:pt modelId="{C811ACFD-F9B7-434B-8F9F-22F27B229C6D}" type="sibTrans" cxnId="{8EAC8198-5B53-4855-9B0C-D2AD6786BC83}">
      <dgm:prSet/>
      <dgm:spPr/>
      <dgm:t>
        <a:bodyPr/>
        <a:lstStyle/>
        <a:p>
          <a:endParaRPr lang="fr-FR"/>
        </a:p>
      </dgm:t>
    </dgm:pt>
    <dgm:pt modelId="{C48CFE5C-7D36-46B8-A687-BF60E8A47EA7}">
      <dgm:prSet/>
      <dgm:spPr/>
      <dgm:t>
        <a:bodyPr/>
        <a:lstStyle/>
        <a:p>
          <a:r>
            <a:rPr lang="en-US" altLang="fr-FR"/>
            <a:t>To ensure </a:t>
          </a:r>
          <a:r>
            <a:rPr lang="en-US" altLang="fr-FR" b="1"/>
            <a:t>manufacturability, reliability and cost-effectiveness  </a:t>
          </a:r>
          <a:r>
            <a:rPr lang="en-US" altLang="fr-FR"/>
            <a:t>for water monitoring applications</a:t>
          </a:r>
          <a:endParaRPr lang="fr-FR"/>
        </a:p>
      </dgm:t>
    </dgm:pt>
    <dgm:pt modelId="{BAED4C08-E88D-4660-859B-8E857F00F16C}" type="parTrans" cxnId="{A394D983-A83B-40D5-9139-F42D51D5B490}">
      <dgm:prSet/>
      <dgm:spPr/>
      <dgm:t>
        <a:bodyPr/>
        <a:lstStyle/>
        <a:p>
          <a:endParaRPr lang="fr-FR"/>
        </a:p>
      </dgm:t>
    </dgm:pt>
    <dgm:pt modelId="{D69820D4-DBC5-460D-B5F6-6612C4CB2A82}" type="sibTrans" cxnId="{A394D983-A83B-40D5-9139-F42D51D5B490}">
      <dgm:prSet/>
      <dgm:spPr/>
      <dgm:t>
        <a:bodyPr/>
        <a:lstStyle/>
        <a:p>
          <a:endParaRPr lang="fr-FR"/>
        </a:p>
      </dgm:t>
    </dgm:pt>
    <dgm:pt modelId="{398B5173-A6E4-4690-BE13-461CFC27B2C6}" type="pres">
      <dgm:prSet presAssocID="{EDAEF8F0-097F-4F67-AE3C-1625E29F1DAC}" presName="linear" presStyleCnt="0">
        <dgm:presLayoutVars>
          <dgm:dir/>
          <dgm:animLvl val="lvl"/>
          <dgm:resizeHandles val="exact"/>
        </dgm:presLayoutVars>
      </dgm:prSet>
      <dgm:spPr/>
    </dgm:pt>
    <dgm:pt modelId="{418373BA-1FEA-4F82-B4BA-88B2545EEEC9}" type="pres">
      <dgm:prSet presAssocID="{4EDB04DF-3187-4CCD-96A1-2411A6C415CE}" presName="parentLin" presStyleCnt="0"/>
      <dgm:spPr/>
    </dgm:pt>
    <dgm:pt modelId="{157FFC47-AC6E-4541-903C-12EEF92215AA}" type="pres">
      <dgm:prSet presAssocID="{4EDB04DF-3187-4CCD-96A1-2411A6C415CE}" presName="parentLeftMargin" presStyleLbl="node1" presStyleIdx="0" presStyleCnt="3"/>
      <dgm:spPr/>
    </dgm:pt>
    <dgm:pt modelId="{C146ED6E-F3CF-4592-A5C0-E0F3F1DBD149}" type="pres">
      <dgm:prSet presAssocID="{4EDB04DF-3187-4CCD-96A1-2411A6C415CE}" presName="parentText" presStyleLbl="node1" presStyleIdx="0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3AFAF3BA-FE88-46F7-BB29-6FCE351EE433}" type="pres">
      <dgm:prSet presAssocID="{4EDB04DF-3187-4CCD-96A1-2411A6C415CE}" presName="negativeSpace" presStyleCnt="0"/>
      <dgm:spPr/>
    </dgm:pt>
    <dgm:pt modelId="{59232C2D-DD89-47B3-B149-0F0BBFCDB8D8}" type="pres">
      <dgm:prSet presAssocID="{4EDB04DF-3187-4CCD-96A1-2411A6C415CE}" presName="childText" presStyleLbl="conFgAcc1" presStyleIdx="0" presStyleCnt="3">
        <dgm:presLayoutVars>
          <dgm:bulletEnabled val="1"/>
        </dgm:presLayoutVars>
      </dgm:prSet>
      <dgm:spPr/>
    </dgm:pt>
    <dgm:pt modelId="{7503E3DF-C75D-4267-9951-FE673ADABDF2}" type="pres">
      <dgm:prSet presAssocID="{DF008051-A7EC-4F3E-A4DB-1014F0FD403F}" presName="spaceBetweenRectangles" presStyleCnt="0"/>
      <dgm:spPr/>
    </dgm:pt>
    <dgm:pt modelId="{2CAD7C09-BE90-4C9F-8DF1-3A84C5D750E4}" type="pres">
      <dgm:prSet presAssocID="{A8CBDD57-FC13-4F6A-95F3-D14B0F3A0BD1}" presName="parentLin" presStyleCnt="0"/>
      <dgm:spPr/>
    </dgm:pt>
    <dgm:pt modelId="{ECDFF574-74D8-43CE-8DD9-D528810D2783}" type="pres">
      <dgm:prSet presAssocID="{A8CBDD57-FC13-4F6A-95F3-D14B0F3A0BD1}" presName="parentLeftMargin" presStyleLbl="node1" presStyleIdx="0" presStyleCnt="3"/>
      <dgm:spPr/>
    </dgm:pt>
    <dgm:pt modelId="{7741CB6D-5A6F-4CCB-B182-5272C9346062}" type="pres">
      <dgm:prSet presAssocID="{A8CBDD57-FC13-4F6A-95F3-D14B0F3A0BD1}" presName="parentText" presStyleLbl="node1" presStyleIdx="1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242E8FE6-4BF4-4DAF-8FD0-8B70B31F5A05}" type="pres">
      <dgm:prSet presAssocID="{A8CBDD57-FC13-4F6A-95F3-D14B0F3A0BD1}" presName="negativeSpace" presStyleCnt="0"/>
      <dgm:spPr/>
    </dgm:pt>
    <dgm:pt modelId="{A63BD5B0-46C8-4CA7-837F-3A678DDB1F23}" type="pres">
      <dgm:prSet presAssocID="{A8CBDD57-FC13-4F6A-95F3-D14B0F3A0BD1}" presName="childText" presStyleLbl="conFgAcc1" presStyleIdx="1" presStyleCnt="3">
        <dgm:presLayoutVars>
          <dgm:bulletEnabled val="1"/>
        </dgm:presLayoutVars>
      </dgm:prSet>
      <dgm:spPr/>
    </dgm:pt>
    <dgm:pt modelId="{720EC62D-5FED-4766-AE9A-E67F83F9939D}" type="pres">
      <dgm:prSet presAssocID="{B559F59A-E5AC-4B9F-9799-F3F2C252EADB}" presName="spaceBetweenRectangles" presStyleCnt="0"/>
      <dgm:spPr/>
    </dgm:pt>
    <dgm:pt modelId="{DB6C96F7-6436-4DDB-A297-0C4BF94ECBF8}" type="pres">
      <dgm:prSet presAssocID="{799A3EF3-4AFF-42E1-842D-E4CF640C78BC}" presName="parentLin" presStyleCnt="0"/>
      <dgm:spPr/>
    </dgm:pt>
    <dgm:pt modelId="{CD4C4620-C426-485A-9487-244C49A5581C}" type="pres">
      <dgm:prSet presAssocID="{799A3EF3-4AFF-42E1-842D-E4CF640C78BC}" presName="parentLeftMargin" presStyleLbl="node1" presStyleIdx="1" presStyleCnt="3"/>
      <dgm:spPr/>
    </dgm:pt>
    <dgm:pt modelId="{B317C54F-BA4A-480D-8DD4-501206B3CBFA}" type="pres">
      <dgm:prSet presAssocID="{799A3EF3-4AFF-42E1-842D-E4CF640C78BC}" presName="parentText" presStyleLbl="node1" presStyleIdx="2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47D45ADC-4A01-4C26-8031-5AFD7F09F91D}" type="pres">
      <dgm:prSet presAssocID="{799A3EF3-4AFF-42E1-842D-E4CF640C78BC}" presName="negativeSpace" presStyleCnt="0"/>
      <dgm:spPr/>
    </dgm:pt>
    <dgm:pt modelId="{417F004F-95F8-4FAA-B07F-E5B3E2CD6D73}" type="pres">
      <dgm:prSet presAssocID="{799A3EF3-4AFF-42E1-842D-E4CF640C78B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C25B5AC-4855-45A9-A4C1-1F6453E7AC3F}" type="presOf" srcId="{C48CFE5C-7D36-46B8-A687-BF60E8A47EA7}" destId="{417F004F-95F8-4FAA-B07F-E5B3E2CD6D73}" srcOrd="0" destOrd="0" presId="urn:microsoft.com/office/officeart/2005/8/layout/list1"/>
    <dgm:cxn modelId="{ADAB1DF5-8948-4B2D-97FA-8B5D50F1F5DC}" srcId="{EDAEF8F0-097F-4F67-AE3C-1625E29F1DAC}" destId="{A8CBDD57-FC13-4F6A-95F3-D14B0F3A0BD1}" srcOrd="1" destOrd="0" parTransId="{0D4FB887-E177-407D-88EA-A8350DD284B7}" sibTransId="{B559F59A-E5AC-4B9F-9799-F3F2C252EADB}"/>
    <dgm:cxn modelId="{8EAC8198-5B53-4855-9B0C-D2AD6786BC83}" srcId="{A8CBDD57-FC13-4F6A-95F3-D14B0F3A0BD1}" destId="{ADF0370C-E3BF-4E70-8D62-C1A78082A4EB}" srcOrd="0" destOrd="0" parTransId="{3C2FA931-5AE4-4649-9F6F-621C4BE655FF}" sibTransId="{C811ACFD-F9B7-434B-8F9F-22F27B229C6D}"/>
    <dgm:cxn modelId="{692E8C54-0A44-4CBF-8AD9-F6A9154711A5}" srcId="{EDAEF8F0-097F-4F67-AE3C-1625E29F1DAC}" destId="{4EDB04DF-3187-4CCD-96A1-2411A6C415CE}" srcOrd="0" destOrd="0" parTransId="{DE93CC6C-280E-4771-B18C-3DFB9BAB20BF}" sibTransId="{DF008051-A7EC-4F3E-A4DB-1014F0FD403F}"/>
    <dgm:cxn modelId="{7D5F7531-5E27-47D7-BFD7-09341B6A5B83}" type="presOf" srcId="{4EDB04DF-3187-4CCD-96A1-2411A6C415CE}" destId="{157FFC47-AC6E-4541-903C-12EEF92215AA}" srcOrd="0" destOrd="0" presId="urn:microsoft.com/office/officeart/2005/8/layout/list1"/>
    <dgm:cxn modelId="{AF827AE9-FA91-43E3-A127-2C278B16B873}" type="presOf" srcId="{799A3EF3-4AFF-42E1-842D-E4CF640C78BC}" destId="{B317C54F-BA4A-480D-8DD4-501206B3CBFA}" srcOrd="1" destOrd="0" presId="urn:microsoft.com/office/officeart/2005/8/layout/list1"/>
    <dgm:cxn modelId="{A394D983-A83B-40D5-9139-F42D51D5B490}" srcId="{799A3EF3-4AFF-42E1-842D-E4CF640C78BC}" destId="{C48CFE5C-7D36-46B8-A687-BF60E8A47EA7}" srcOrd="0" destOrd="0" parTransId="{BAED4C08-E88D-4660-859B-8E857F00F16C}" sibTransId="{D69820D4-DBC5-460D-B5F6-6612C4CB2A82}"/>
    <dgm:cxn modelId="{0FDE0422-C024-4CCA-9D52-FB559F4AEF4D}" type="presOf" srcId="{799A3EF3-4AFF-42E1-842D-E4CF640C78BC}" destId="{CD4C4620-C426-485A-9487-244C49A5581C}" srcOrd="0" destOrd="0" presId="urn:microsoft.com/office/officeart/2005/8/layout/list1"/>
    <dgm:cxn modelId="{C3587BE4-7D3C-435C-B5EC-82A8798E0EA3}" type="presOf" srcId="{EC92409C-FD38-4161-9813-1F998204B239}" destId="{59232C2D-DD89-47B3-B149-0F0BBFCDB8D8}" srcOrd="0" destOrd="0" presId="urn:microsoft.com/office/officeart/2005/8/layout/list1"/>
    <dgm:cxn modelId="{4327C974-C7CF-4539-8171-E57D3812B601}" type="presOf" srcId="{4EDB04DF-3187-4CCD-96A1-2411A6C415CE}" destId="{C146ED6E-F3CF-4592-A5C0-E0F3F1DBD149}" srcOrd="1" destOrd="0" presId="urn:microsoft.com/office/officeart/2005/8/layout/list1"/>
    <dgm:cxn modelId="{9FA34C9E-F01F-4558-89A5-F61FF3EB9D1C}" srcId="{4EDB04DF-3187-4CCD-96A1-2411A6C415CE}" destId="{EC92409C-FD38-4161-9813-1F998204B239}" srcOrd="0" destOrd="0" parTransId="{46F9E6F5-F752-4860-BB8C-8B3FE07FC20F}" sibTransId="{EF700B5B-EFED-4B9E-9948-11F19CDA48F8}"/>
    <dgm:cxn modelId="{6DA567C1-868F-4567-B6AC-1BF43598ACB1}" type="presOf" srcId="{A8CBDD57-FC13-4F6A-95F3-D14B0F3A0BD1}" destId="{ECDFF574-74D8-43CE-8DD9-D528810D2783}" srcOrd="0" destOrd="0" presId="urn:microsoft.com/office/officeart/2005/8/layout/list1"/>
    <dgm:cxn modelId="{C6046E3C-1EE8-407B-9C72-0D53FB2CB307}" type="presOf" srcId="{A8CBDD57-FC13-4F6A-95F3-D14B0F3A0BD1}" destId="{7741CB6D-5A6F-4CCB-B182-5272C9346062}" srcOrd="1" destOrd="0" presId="urn:microsoft.com/office/officeart/2005/8/layout/list1"/>
    <dgm:cxn modelId="{71FB2636-DAE0-4B80-BFC5-D034B4E4DA4E}" type="presOf" srcId="{EDAEF8F0-097F-4F67-AE3C-1625E29F1DAC}" destId="{398B5173-A6E4-4690-BE13-461CFC27B2C6}" srcOrd="0" destOrd="0" presId="urn:microsoft.com/office/officeart/2005/8/layout/list1"/>
    <dgm:cxn modelId="{77AD1B07-0008-407A-97EE-030484D73CB5}" srcId="{EDAEF8F0-097F-4F67-AE3C-1625E29F1DAC}" destId="{799A3EF3-4AFF-42E1-842D-E4CF640C78BC}" srcOrd="2" destOrd="0" parTransId="{38056CFD-2FFB-460A-97CA-88156AA00D98}" sibTransId="{0AE993E8-09A8-4D86-B86F-C24C1BA4F2B6}"/>
    <dgm:cxn modelId="{36BC6C6C-D40F-47E4-8261-2EE08D011642}" type="presOf" srcId="{ADF0370C-E3BF-4E70-8D62-C1A78082A4EB}" destId="{A63BD5B0-46C8-4CA7-837F-3A678DDB1F23}" srcOrd="0" destOrd="0" presId="urn:microsoft.com/office/officeart/2005/8/layout/list1"/>
    <dgm:cxn modelId="{2AD80BE4-60FF-4748-98F2-B2E396E8FB4F}" type="presParOf" srcId="{398B5173-A6E4-4690-BE13-461CFC27B2C6}" destId="{418373BA-1FEA-4F82-B4BA-88B2545EEEC9}" srcOrd="0" destOrd="0" presId="urn:microsoft.com/office/officeart/2005/8/layout/list1"/>
    <dgm:cxn modelId="{9647504D-B556-4C98-8E87-08B7AE65AD96}" type="presParOf" srcId="{418373BA-1FEA-4F82-B4BA-88B2545EEEC9}" destId="{157FFC47-AC6E-4541-903C-12EEF92215AA}" srcOrd="0" destOrd="0" presId="urn:microsoft.com/office/officeart/2005/8/layout/list1"/>
    <dgm:cxn modelId="{6C8BADC9-A645-41DA-AEA4-604FDF0FEB3B}" type="presParOf" srcId="{418373BA-1FEA-4F82-B4BA-88B2545EEEC9}" destId="{C146ED6E-F3CF-4592-A5C0-E0F3F1DBD149}" srcOrd="1" destOrd="0" presId="urn:microsoft.com/office/officeart/2005/8/layout/list1"/>
    <dgm:cxn modelId="{2C40C451-BD2B-462F-A44D-3781F972D7A0}" type="presParOf" srcId="{398B5173-A6E4-4690-BE13-461CFC27B2C6}" destId="{3AFAF3BA-FE88-46F7-BB29-6FCE351EE433}" srcOrd="1" destOrd="0" presId="urn:microsoft.com/office/officeart/2005/8/layout/list1"/>
    <dgm:cxn modelId="{68821DF9-B36E-4370-862E-FDE885FDA7D2}" type="presParOf" srcId="{398B5173-A6E4-4690-BE13-461CFC27B2C6}" destId="{59232C2D-DD89-47B3-B149-0F0BBFCDB8D8}" srcOrd="2" destOrd="0" presId="urn:microsoft.com/office/officeart/2005/8/layout/list1"/>
    <dgm:cxn modelId="{B3A88ECC-A166-40A6-A02B-3DF241E18361}" type="presParOf" srcId="{398B5173-A6E4-4690-BE13-461CFC27B2C6}" destId="{7503E3DF-C75D-4267-9951-FE673ADABDF2}" srcOrd="3" destOrd="0" presId="urn:microsoft.com/office/officeart/2005/8/layout/list1"/>
    <dgm:cxn modelId="{203DF6ED-B698-42C4-93A6-5AF9A7BA38DF}" type="presParOf" srcId="{398B5173-A6E4-4690-BE13-461CFC27B2C6}" destId="{2CAD7C09-BE90-4C9F-8DF1-3A84C5D750E4}" srcOrd="4" destOrd="0" presId="urn:microsoft.com/office/officeart/2005/8/layout/list1"/>
    <dgm:cxn modelId="{307E03F4-015F-4A1A-BA0E-57C6258EFA91}" type="presParOf" srcId="{2CAD7C09-BE90-4C9F-8DF1-3A84C5D750E4}" destId="{ECDFF574-74D8-43CE-8DD9-D528810D2783}" srcOrd="0" destOrd="0" presId="urn:microsoft.com/office/officeart/2005/8/layout/list1"/>
    <dgm:cxn modelId="{0435A8FA-DEE2-4421-9B3C-534A2D023C9A}" type="presParOf" srcId="{2CAD7C09-BE90-4C9F-8DF1-3A84C5D750E4}" destId="{7741CB6D-5A6F-4CCB-B182-5272C9346062}" srcOrd="1" destOrd="0" presId="urn:microsoft.com/office/officeart/2005/8/layout/list1"/>
    <dgm:cxn modelId="{25C21E26-46FF-4272-BAA6-EA8C5B4861FA}" type="presParOf" srcId="{398B5173-A6E4-4690-BE13-461CFC27B2C6}" destId="{242E8FE6-4BF4-4DAF-8FD0-8B70B31F5A05}" srcOrd="5" destOrd="0" presId="urn:microsoft.com/office/officeart/2005/8/layout/list1"/>
    <dgm:cxn modelId="{2CBEDCFC-50D7-4A08-B525-435C4FB105FC}" type="presParOf" srcId="{398B5173-A6E4-4690-BE13-461CFC27B2C6}" destId="{A63BD5B0-46C8-4CA7-837F-3A678DDB1F23}" srcOrd="6" destOrd="0" presId="urn:microsoft.com/office/officeart/2005/8/layout/list1"/>
    <dgm:cxn modelId="{55812A25-3135-47E9-9B14-B0285366E660}" type="presParOf" srcId="{398B5173-A6E4-4690-BE13-461CFC27B2C6}" destId="{720EC62D-5FED-4766-AE9A-E67F83F9939D}" srcOrd="7" destOrd="0" presId="urn:microsoft.com/office/officeart/2005/8/layout/list1"/>
    <dgm:cxn modelId="{C2EC580E-FF99-4A86-A513-C003EA3EB8CB}" type="presParOf" srcId="{398B5173-A6E4-4690-BE13-461CFC27B2C6}" destId="{DB6C96F7-6436-4DDB-A297-0C4BF94ECBF8}" srcOrd="8" destOrd="0" presId="urn:microsoft.com/office/officeart/2005/8/layout/list1"/>
    <dgm:cxn modelId="{ADD4B118-0089-4199-ADB6-1D749935FD3C}" type="presParOf" srcId="{DB6C96F7-6436-4DDB-A297-0C4BF94ECBF8}" destId="{CD4C4620-C426-485A-9487-244C49A5581C}" srcOrd="0" destOrd="0" presId="urn:microsoft.com/office/officeart/2005/8/layout/list1"/>
    <dgm:cxn modelId="{BFB4E297-6937-47E0-B5F4-4E9C60FCF6B7}" type="presParOf" srcId="{DB6C96F7-6436-4DDB-A297-0C4BF94ECBF8}" destId="{B317C54F-BA4A-480D-8DD4-501206B3CBFA}" srcOrd="1" destOrd="0" presId="urn:microsoft.com/office/officeart/2005/8/layout/list1"/>
    <dgm:cxn modelId="{4291CCDC-A57E-47BA-8EFA-7314B0F2EC9D}" type="presParOf" srcId="{398B5173-A6E4-4690-BE13-461CFC27B2C6}" destId="{47D45ADC-4A01-4C26-8031-5AFD7F09F91D}" srcOrd="9" destOrd="0" presId="urn:microsoft.com/office/officeart/2005/8/layout/list1"/>
    <dgm:cxn modelId="{E4EC1517-6516-4A11-A704-8E95C7DB2889}" type="presParOf" srcId="{398B5173-A6E4-4690-BE13-461CFC27B2C6}" destId="{417F004F-95F8-4FAA-B07F-E5B3E2CD6D7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32C2D-DD89-47B3-B149-0F0BBFCDB8D8}">
      <dsp:nvSpPr>
        <dsp:cNvPr id="0" name=""/>
        <dsp:cNvSpPr/>
      </dsp:nvSpPr>
      <dsp:spPr>
        <a:xfrm>
          <a:off x="0" y="326502"/>
          <a:ext cx="7091098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0348" tIns="395732" rIns="55034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fr-FR" sz="1900" kern="1200" dirty="0"/>
            <a:t>To provide a </a:t>
          </a:r>
          <a:r>
            <a:rPr lang="en-US" altLang="fr-FR" sz="1900" b="1" kern="1200" dirty="0"/>
            <a:t>monolithic multifunctional sensing chip</a:t>
          </a:r>
          <a:endParaRPr lang="fr-FR" sz="1900" kern="1200" dirty="0"/>
        </a:p>
      </dsp:txBody>
      <dsp:txXfrm>
        <a:off x="0" y="326502"/>
        <a:ext cx="7091098" cy="1077300"/>
      </dsp:txXfrm>
    </dsp:sp>
    <dsp:sp modelId="{C146ED6E-F3CF-4592-A5C0-E0F3F1DBD149}">
      <dsp:nvSpPr>
        <dsp:cNvPr id="0" name=""/>
        <dsp:cNvSpPr/>
      </dsp:nvSpPr>
      <dsp:spPr>
        <a:xfrm>
          <a:off x="354554" y="46062"/>
          <a:ext cx="4963768" cy="5608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619" tIns="0" rIns="18761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fr-FR" sz="1900" kern="1200" dirty="0"/>
            <a:t>Objective #</a:t>
          </a:r>
          <a:endParaRPr lang="fr-FR" sz="1900" kern="1200" dirty="0"/>
        </a:p>
      </dsp:txBody>
      <dsp:txXfrm>
        <a:off x="354554" y="46062"/>
        <a:ext cx="4963768" cy="560880"/>
      </dsp:txXfrm>
    </dsp:sp>
    <dsp:sp modelId="{A63BD5B0-46C8-4CA7-837F-3A678DDB1F23}">
      <dsp:nvSpPr>
        <dsp:cNvPr id="0" name=""/>
        <dsp:cNvSpPr/>
      </dsp:nvSpPr>
      <dsp:spPr>
        <a:xfrm>
          <a:off x="0" y="1786842"/>
          <a:ext cx="7091098" cy="807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0348" tIns="395732" rIns="55034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fr-FR" sz="1900" kern="1200"/>
            <a:t>To  provide a </a:t>
          </a:r>
          <a:r>
            <a:rPr lang="en-US" altLang="fr-FR" sz="1900" b="1" kern="1200"/>
            <a:t>smarter system</a:t>
          </a:r>
          <a:endParaRPr lang="fr-FR" sz="1900" kern="1200"/>
        </a:p>
      </dsp:txBody>
      <dsp:txXfrm>
        <a:off x="0" y="1786842"/>
        <a:ext cx="7091098" cy="807975"/>
      </dsp:txXfrm>
    </dsp:sp>
    <dsp:sp modelId="{7741CB6D-5A6F-4CCB-B182-5272C9346062}">
      <dsp:nvSpPr>
        <dsp:cNvPr id="0" name=""/>
        <dsp:cNvSpPr/>
      </dsp:nvSpPr>
      <dsp:spPr>
        <a:xfrm>
          <a:off x="354554" y="1506402"/>
          <a:ext cx="4963768" cy="5608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619" tIns="0" rIns="18761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fr-FR" sz="1900" kern="1200" dirty="0"/>
            <a:t>Objective #2</a:t>
          </a:r>
          <a:endParaRPr lang="fr-FR" sz="1900" kern="1200" dirty="0"/>
        </a:p>
      </dsp:txBody>
      <dsp:txXfrm>
        <a:off x="354554" y="1506402"/>
        <a:ext cx="4963768" cy="560880"/>
      </dsp:txXfrm>
    </dsp:sp>
    <dsp:sp modelId="{417F004F-95F8-4FAA-B07F-E5B3E2CD6D73}">
      <dsp:nvSpPr>
        <dsp:cNvPr id="0" name=""/>
        <dsp:cNvSpPr/>
      </dsp:nvSpPr>
      <dsp:spPr>
        <a:xfrm>
          <a:off x="0" y="2977857"/>
          <a:ext cx="7091098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0348" tIns="395732" rIns="55034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fr-FR" sz="1900" kern="1200"/>
            <a:t>To ensure </a:t>
          </a:r>
          <a:r>
            <a:rPr lang="en-US" altLang="fr-FR" sz="1900" b="1" kern="1200"/>
            <a:t>manufacturability, reliability and cost-effectiveness  </a:t>
          </a:r>
          <a:r>
            <a:rPr lang="en-US" altLang="fr-FR" sz="1900" kern="1200"/>
            <a:t>for water monitoring applications</a:t>
          </a:r>
          <a:endParaRPr lang="fr-FR" sz="1900" kern="1200"/>
        </a:p>
      </dsp:txBody>
      <dsp:txXfrm>
        <a:off x="0" y="2977857"/>
        <a:ext cx="7091098" cy="1077300"/>
      </dsp:txXfrm>
    </dsp:sp>
    <dsp:sp modelId="{B317C54F-BA4A-480D-8DD4-501206B3CBFA}">
      <dsp:nvSpPr>
        <dsp:cNvPr id="0" name=""/>
        <dsp:cNvSpPr/>
      </dsp:nvSpPr>
      <dsp:spPr>
        <a:xfrm>
          <a:off x="354554" y="2697417"/>
          <a:ext cx="4963768" cy="5608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619" tIns="0" rIns="18761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fr-FR" sz="1900" kern="1200" dirty="0"/>
            <a:t>Objective #3</a:t>
          </a:r>
          <a:endParaRPr lang="fr-FR" sz="1900" kern="1200" dirty="0"/>
        </a:p>
      </dsp:txBody>
      <dsp:txXfrm>
        <a:off x="354554" y="2697417"/>
        <a:ext cx="4963768" cy="560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55D95-BACB-1A41-8985-EC18BE90F117}" type="datetimeFigureOut">
              <a:rPr lang="fr-FR" smtClean="0"/>
              <a:t>01/06/2016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C3A72-DA31-2241-8253-15E19F9509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45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17405-0621-CE49-A850-AE1682736453}" type="datetimeFigureOut">
              <a:rPr lang="fr-FR" smtClean="0"/>
              <a:t>01/06/2016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0A164-D9B8-A44B-9C66-2C9EA88F09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76859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0A164-D9B8-A44B-9C66-2C9EA88F09B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9422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0A164-D9B8-A44B-9C66-2C9EA88F09B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6987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entree-b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0454" y="1827821"/>
            <a:ext cx="8258504" cy="1427612"/>
          </a:xfrm>
        </p:spPr>
        <p:txBody>
          <a:bodyPr anchor="b">
            <a:norm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0454" y="3255433"/>
            <a:ext cx="8258504" cy="789264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 descr="entree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993" y="190854"/>
            <a:ext cx="2686768" cy="999211"/>
          </a:xfrm>
          <a:prstGeom prst="rect">
            <a:avLst/>
          </a:prstGeom>
        </p:spPr>
      </p:pic>
      <p:pic>
        <p:nvPicPr>
          <p:cNvPr id="10" name="Image 9" descr="entree-accroch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08" y="1419685"/>
            <a:ext cx="7825392" cy="134185"/>
          </a:xfrm>
          <a:prstGeom prst="rect">
            <a:avLst/>
          </a:prstGeom>
        </p:spPr>
      </p:pic>
      <p:pic>
        <p:nvPicPr>
          <p:cNvPr id="11" name="Image 10" descr="entree-consortium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09" y="6275779"/>
            <a:ext cx="8676936" cy="419943"/>
          </a:xfrm>
          <a:prstGeom prst="rect">
            <a:avLst/>
          </a:prstGeom>
        </p:spPr>
      </p:pic>
      <p:sp>
        <p:nvSpPr>
          <p:cNvPr id="13" name="ZoneTexte 12"/>
          <p:cNvSpPr txBox="1"/>
          <p:nvPr userDrawn="1"/>
        </p:nvSpPr>
        <p:spPr>
          <a:xfrm>
            <a:off x="440454" y="4742059"/>
            <a:ext cx="3820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>
                <a:solidFill>
                  <a:schemeClr val="tx2"/>
                </a:solidFill>
              </a:rPr>
              <a:t>avril 3, 2015</a:t>
            </a:r>
          </a:p>
        </p:txBody>
      </p:sp>
      <p:pic>
        <p:nvPicPr>
          <p:cNvPr id="14" name="Image 13" descr="entree-picto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835" y="4568967"/>
            <a:ext cx="522243" cy="618744"/>
          </a:xfrm>
          <a:prstGeom prst="rect">
            <a:avLst/>
          </a:prstGeom>
        </p:spPr>
      </p:pic>
      <p:sp>
        <p:nvSpPr>
          <p:cNvPr id="30" name="Espace réservé du texte 29"/>
          <p:cNvSpPr>
            <a:spLocks noGrp="1"/>
          </p:cNvSpPr>
          <p:nvPr>
            <p:ph type="body" sz="quarter" idx="10" hasCustomPrompt="1"/>
          </p:nvPr>
        </p:nvSpPr>
        <p:spPr>
          <a:xfrm>
            <a:off x="4881794" y="4730511"/>
            <a:ext cx="3743754" cy="350102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194776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r-FR" dirty="0"/>
              <a:t>City, country</a:t>
            </a:r>
          </a:p>
        </p:txBody>
      </p:sp>
      <p:sp>
        <p:nvSpPr>
          <p:cNvPr id="34" name="Espace réservé du texte 33"/>
          <p:cNvSpPr>
            <a:spLocks noGrp="1"/>
          </p:cNvSpPr>
          <p:nvPr>
            <p:ph type="body" sz="quarter" idx="11" hasCustomPrompt="1"/>
          </p:nvPr>
        </p:nvSpPr>
        <p:spPr>
          <a:xfrm>
            <a:off x="440454" y="4044698"/>
            <a:ext cx="8258504" cy="52427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0" baseline="0">
                <a:solidFill>
                  <a:srgbClr val="FFFFFF"/>
                </a:solidFill>
              </a:defRPr>
            </a:lvl1pPr>
            <a:lvl2pPr marL="457200" indent="0">
              <a:buNone/>
              <a:defRPr sz="1600">
                <a:solidFill>
                  <a:srgbClr val="FFFFFF"/>
                </a:solidFill>
              </a:defRPr>
            </a:lvl2pPr>
            <a:lvl3pPr marL="914400" indent="0">
              <a:buNone/>
              <a:defRPr sz="1600">
                <a:solidFill>
                  <a:srgbClr val="FFFFFF"/>
                </a:solidFill>
              </a:defRPr>
            </a:lvl3pPr>
            <a:lvl4pPr marL="1371600" indent="0">
              <a:buNone/>
              <a:defRPr sz="1600">
                <a:solidFill>
                  <a:srgbClr val="FFFFFF"/>
                </a:solidFill>
              </a:defRPr>
            </a:lvl4pPr>
            <a:lvl5pPr marL="1828800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 dirty="0" err="1"/>
              <a:t>Presenter</a:t>
            </a:r>
            <a:r>
              <a:rPr lang="fr-FR" dirty="0"/>
              <a:t> : </a:t>
            </a:r>
            <a:r>
              <a:rPr lang="fr-FR" dirty="0" err="1"/>
              <a:t>name</a:t>
            </a:r>
            <a:endParaRPr lang="fr-FR" dirty="0"/>
          </a:p>
        </p:txBody>
      </p:sp>
      <p:pic>
        <p:nvPicPr>
          <p:cNvPr id="35" name="Image 34" descr="entree-vagues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851" y="5359118"/>
            <a:ext cx="1562119" cy="265666"/>
          </a:xfrm>
          <a:prstGeom prst="rect">
            <a:avLst/>
          </a:prstGeom>
        </p:spPr>
      </p:pic>
      <p:sp>
        <p:nvSpPr>
          <p:cNvPr id="36" name="ZoneTexte 35"/>
          <p:cNvSpPr txBox="1"/>
          <p:nvPr userDrawn="1"/>
        </p:nvSpPr>
        <p:spPr>
          <a:xfrm>
            <a:off x="3400828" y="5632126"/>
            <a:ext cx="25159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>
                <a:solidFill>
                  <a:srgbClr val="FFFFFF"/>
                </a:solidFill>
              </a:rPr>
              <a:t>www.proteus-sensor.eu</a:t>
            </a:r>
            <a:endParaRPr lang="fr-FR" sz="1600" b="1" dirty="0">
              <a:solidFill>
                <a:srgbClr val="FFFFFF"/>
              </a:solidFill>
            </a:endParaRPr>
          </a:p>
        </p:txBody>
      </p:sp>
      <p:pic>
        <p:nvPicPr>
          <p:cNvPr id="37" name="Image 36" descr="entree-europe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118" y="5667270"/>
            <a:ext cx="436840" cy="29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IoT Week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IoT Applications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IoT Week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IoT Applications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Connecteur droit 6"/>
          <p:cNvCxnSpPr/>
          <p:nvPr userDrawn="1"/>
        </p:nvCxnSpPr>
        <p:spPr>
          <a:xfrm flipV="1">
            <a:off x="6629400" y="274638"/>
            <a:ext cx="2524" cy="5851525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500"/>
            </a:lvl1pPr>
          </a:lstStyle>
          <a:p>
            <a:r>
              <a:rPr lang="en-US" dirty="0"/>
              <a:t>Thank You 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16" y="3189725"/>
            <a:ext cx="3944583" cy="234598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IoT Week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IoT Applications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 7" descr="e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68" y="1807865"/>
            <a:ext cx="4321604" cy="4004516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4742216" y="1607357"/>
            <a:ext cx="3951925" cy="1500187"/>
          </a:xfr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49897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entree-b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0454" y="1827821"/>
            <a:ext cx="8258504" cy="1427612"/>
          </a:xfrm>
        </p:spPr>
        <p:txBody>
          <a:bodyPr anchor="b">
            <a:norm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0454" y="3255433"/>
            <a:ext cx="8258504" cy="789264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 descr="entree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993" y="190854"/>
            <a:ext cx="2686768" cy="999211"/>
          </a:xfrm>
          <a:prstGeom prst="rect">
            <a:avLst/>
          </a:prstGeom>
        </p:spPr>
      </p:pic>
      <p:pic>
        <p:nvPicPr>
          <p:cNvPr id="10" name="Image 9" descr="entree-accroch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08" y="1419685"/>
            <a:ext cx="7825392" cy="134185"/>
          </a:xfrm>
          <a:prstGeom prst="rect">
            <a:avLst/>
          </a:prstGeom>
        </p:spPr>
      </p:pic>
      <p:pic>
        <p:nvPicPr>
          <p:cNvPr id="11" name="Image 10" descr="entree-consortium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09" y="6275779"/>
            <a:ext cx="8676936" cy="419943"/>
          </a:xfrm>
          <a:prstGeom prst="rect">
            <a:avLst/>
          </a:prstGeom>
        </p:spPr>
      </p:pic>
      <p:pic>
        <p:nvPicPr>
          <p:cNvPr id="14" name="Image 13" descr="entree-picto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835" y="4568967"/>
            <a:ext cx="522243" cy="618744"/>
          </a:xfrm>
          <a:prstGeom prst="rect">
            <a:avLst/>
          </a:prstGeom>
        </p:spPr>
      </p:pic>
      <p:sp>
        <p:nvSpPr>
          <p:cNvPr id="30" name="Espace réservé du texte 29"/>
          <p:cNvSpPr>
            <a:spLocks noGrp="1"/>
          </p:cNvSpPr>
          <p:nvPr>
            <p:ph type="body" sz="quarter" idx="10" hasCustomPrompt="1"/>
          </p:nvPr>
        </p:nvSpPr>
        <p:spPr>
          <a:xfrm>
            <a:off x="4881794" y="4725183"/>
            <a:ext cx="3743754" cy="350102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194776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r-FR" dirty="0"/>
              <a:t>City, country</a:t>
            </a:r>
          </a:p>
        </p:txBody>
      </p:sp>
      <p:sp>
        <p:nvSpPr>
          <p:cNvPr id="34" name="Espace réservé du texte 33"/>
          <p:cNvSpPr>
            <a:spLocks noGrp="1"/>
          </p:cNvSpPr>
          <p:nvPr>
            <p:ph type="body" sz="quarter" idx="11" hasCustomPrompt="1"/>
          </p:nvPr>
        </p:nvSpPr>
        <p:spPr>
          <a:xfrm>
            <a:off x="440454" y="4044698"/>
            <a:ext cx="8258504" cy="52427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0" baseline="0">
                <a:solidFill>
                  <a:srgbClr val="FFFFFF"/>
                </a:solidFill>
              </a:defRPr>
            </a:lvl1pPr>
            <a:lvl2pPr marL="457200" indent="0">
              <a:buNone/>
              <a:defRPr sz="1600">
                <a:solidFill>
                  <a:srgbClr val="FFFFFF"/>
                </a:solidFill>
              </a:defRPr>
            </a:lvl2pPr>
            <a:lvl3pPr marL="914400" indent="0">
              <a:buNone/>
              <a:defRPr sz="1600">
                <a:solidFill>
                  <a:srgbClr val="FFFFFF"/>
                </a:solidFill>
              </a:defRPr>
            </a:lvl3pPr>
            <a:lvl4pPr marL="1371600" indent="0">
              <a:buNone/>
              <a:defRPr sz="1600">
                <a:solidFill>
                  <a:srgbClr val="FFFFFF"/>
                </a:solidFill>
              </a:defRPr>
            </a:lvl4pPr>
            <a:lvl5pPr marL="1828800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 dirty="0" err="1"/>
              <a:t>Presenter</a:t>
            </a:r>
            <a:r>
              <a:rPr lang="fr-FR" dirty="0"/>
              <a:t> : </a:t>
            </a:r>
            <a:r>
              <a:rPr lang="fr-FR" dirty="0" err="1"/>
              <a:t>name</a:t>
            </a:r>
            <a:endParaRPr lang="fr-FR" dirty="0"/>
          </a:p>
        </p:txBody>
      </p:sp>
      <p:pic>
        <p:nvPicPr>
          <p:cNvPr id="35" name="Image 34" descr="entree-vagues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851" y="5359118"/>
            <a:ext cx="1562119" cy="265666"/>
          </a:xfrm>
          <a:prstGeom prst="rect">
            <a:avLst/>
          </a:prstGeom>
        </p:spPr>
      </p:pic>
      <p:sp>
        <p:nvSpPr>
          <p:cNvPr id="36" name="ZoneTexte 35"/>
          <p:cNvSpPr txBox="1"/>
          <p:nvPr userDrawn="1"/>
        </p:nvSpPr>
        <p:spPr>
          <a:xfrm>
            <a:off x="3400828" y="5632126"/>
            <a:ext cx="25159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>
                <a:solidFill>
                  <a:srgbClr val="FFFFFF"/>
                </a:solidFill>
              </a:rPr>
              <a:t>www.proteus-sensor.eu</a:t>
            </a:r>
            <a:endParaRPr lang="fr-FR" sz="1600" b="1" dirty="0">
              <a:solidFill>
                <a:srgbClr val="FFFFFF"/>
              </a:solidFill>
            </a:endParaRPr>
          </a:p>
        </p:txBody>
      </p:sp>
      <p:pic>
        <p:nvPicPr>
          <p:cNvPr id="37" name="Image 36" descr="entree-europe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118" y="5667270"/>
            <a:ext cx="436840" cy="291227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440454" y="4724816"/>
            <a:ext cx="3736975" cy="350837"/>
          </a:xfrm>
        </p:spPr>
        <p:txBody>
          <a:bodyPr/>
          <a:lstStyle>
            <a:lvl1pPr marL="0" indent="0" algn="r">
              <a:buNone/>
              <a:defRPr lang="fr-FR" sz="1600" b="1" kern="1200" smtClean="0">
                <a:solidFill>
                  <a:srgbClr val="19477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3522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IoT Week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IoT Applications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IoT Week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IoT Applications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722313" y="4406900"/>
            <a:ext cx="7772400" cy="0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IoT Week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IoT Applications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9561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95819"/>
            <a:ext cx="4040188" cy="36303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9561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95819"/>
            <a:ext cx="4041775" cy="36303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IoT Week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IoT Applications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IoT Week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IoT Applications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IoT Week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IoT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IoT Week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IoT Applications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‹N°›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457200" y="1439661"/>
            <a:ext cx="3008313" cy="0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IoT Week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IoT Applications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1792288" y="5367338"/>
            <a:ext cx="5486400" cy="0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inner-footer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3620"/>
            <a:ext cx="9144000" cy="754380"/>
          </a:xfrm>
          <a:prstGeom prst="rect">
            <a:avLst/>
          </a:prstGeom>
        </p:spPr>
      </p:pic>
      <p:pic>
        <p:nvPicPr>
          <p:cNvPr id="7" name="Image 6" descr="inner-header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44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16859" y="6599702"/>
            <a:ext cx="2895600" cy="1994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FR"/>
              <a:t>IoT Week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494" y="6363691"/>
            <a:ext cx="4301763" cy="2282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IoT Applications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5209" y="6349009"/>
            <a:ext cx="3989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fld id="{6005E171-60DD-FD4C-B7A5-8F9843A17CE7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10" name="Image 9" descr="inner-logo-footer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44" y="6160235"/>
            <a:ext cx="1560634" cy="58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  <p:sldLayoutId id="2147493467" r:id="rId12"/>
    <p:sldLayoutId id="2147493468" r:id="rId13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tiff"/><Relationship Id="rId5" Type="http://schemas.openxmlformats.org/officeDocument/2006/relationships/image" Target="../media/image16.jpeg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Smart System integration for Smart Water monitoring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Belgrade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Franck LE GALL, </a:t>
            </a:r>
            <a:r>
              <a:rPr lang="fr-FR" dirty="0" err="1"/>
              <a:t>Easy</a:t>
            </a:r>
            <a:r>
              <a:rPr lang="fr-FR" dirty="0"/>
              <a:t> Global </a:t>
            </a:r>
            <a:r>
              <a:rPr lang="fr-FR" dirty="0" err="1"/>
              <a:t>Market</a:t>
            </a:r>
            <a:endParaRPr lang="en-GB" dirty="0"/>
          </a:p>
        </p:txBody>
      </p:sp>
      <p:sp>
        <p:nvSpPr>
          <p:cNvPr id="6" name="Espace réservé du texte 5" title="Date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02/06/2016</a:t>
            </a:r>
          </a:p>
        </p:txBody>
      </p:sp>
    </p:spTree>
    <p:extLst>
      <p:ext uri="{BB962C8B-B14F-4D97-AF65-F5344CB8AC3E}">
        <p14:creationId xmlns:p14="http://schemas.microsoft.com/office/powerpoint/2010/main" val="2953924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!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IoT Week 2016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IoT Applications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10</a:t>
            </a:fld>
            <a:endParaRPr lang="en-US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659" y="1417638"/>
            <a:ext cx="4060288" cy="159729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396" y="3196629"/>
            <a:ext cx="2004204" cy="249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60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Project </a:t>
            </a:r>
            <a:r>
              <a:rPr lang="fr-FR" dirty="0" err="1"/>
              <a:t>overview</a:t>
            </a:r>
            <a:r>
              <a:rPr lang="fr-FR" dirty="0"/>
              <a:t>: </a:t>
            </a:r>
            <a:r>
              <a:rPr lang="fr-FR" dirty="0" err="1"/>
              <a:t>context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Water scarcity in EU impacts11% of population; 17% of territory</a:t>
            </a:r>
          </a:p>
          <a:p>
            <a:endParaRPr lang="en-GB" sz="2400" dirty="0"/>
          </a:p>
          <a:p>
            <a:r>
              <a:rPr lang="en-GB" sz="2400" dirty="0"/>
              <a:t>Stakes associated to drinking water:</a:t>
            </a:r>
          </a:p>
          <a:p>
            <a:pPr lvl="1"/>
            <a:r>
              <a:rPr lang="en-GB" sz="2000" dirty="0"/>
              <a:t>Detection of health-threatening pollution levels (continuous, accidental or intentional)</a:t>
            </a:r>
          </a:p>
          <a:p>
            <a:pPr lvl="1"/>
            <a:r>
              <a:rPr lang="en-GB" sz="2000" dirty="0"/>
              <a:t>Detection/mitigation of losses </a:t>
            </a:r>
          </a:p>
          <a:p>
            <a:pPr lvl="1"/>
            <a:endParaRPr lang="en-GB" sz="2000" dirty="0"/>
          </a:p>
          <a:p>
            <a:r>
              <a:rPr lang="en-GB" sz="2400" dirty="0"/>
              <a:t>Stakes associated </a:t>
            </a:r>
            <a:r>
              <a:rPr lang="en-GB" sz="2400"/>
              <a:t>to waste </a:t>
            </a:r>
            <a:r>
              <a:rPr lang="en-GB" sz="2400" dirty="0"/>
              <a:t>water:</a:t>
            </a:r>
          </a:p>
          <a:p>
            <a:pPr lvl="1"/>
            <a:r>
              <a:rPr lang="en-GB" sz="2000" dirty="0"/>
              <a:t>Management of variable levels</a:t>
            </a:r>
          </a:p>
          <a:p>
            <a:pPr lvl="1"/>
            <a:r>
              <a:rPr lang="en-GB" sz="2000" dirty="0"/>
              <a:t>Minimized impact on ground water</a:t>
            </a:r>
            <a:endParaRPr lang="fr-FR" sz="32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IoT Week 2016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IoT Applications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43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Project </a:t>
            </a:r>
            <a:r>
              <a:rPr lang="fr-FR" dirty="0" err="1"/>
              <a:t>overview</a:t>
            </a:r>
            <a:r>
              <a:rPr lang="fr-FR" dirty="0"/>
              <a:t>: </a:t>
            </a:r>
            <a:r>
              <a:rPr lang="fr-FR" dirty="0" err="1"/>
              <a:t>our</a:t>
            </a:r>
            <a:r>
              <a:rPr lang="fr-FR" dirty="0"/>
              <a:t> solution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IoT Week 2016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8" y="1466450"/>
            <a:ext cx="8830101" cy="487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422494" y="6363691"/>
            <a:ext cx="4301763" cy="228211"/>
          </a:xfrm>
        </p:spPr>
        <p:txBody>
          <a:bodyPr/>
          <a:lstStyle/>
          <a:p>
            <a:r>
              <a:rPr lang="en-US"/>
              <a:t>IoT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58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Scope and Objectives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IoT Week 2016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</a:t>
            </a:fld>
            <a:endParaRPr 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422494" y="6363691"/>
            <a:ext cx="4301763" cy="228211"/>
          </a:xfrm>
        </p:spPr>
        <p:txBody>
          <a:bodyPr/>
          <a:lstStyle/>
          <a:p>
            <a:r>
              <a:rPr lang="en-US"/>
              <a:t>IoT Applications</a:t>
            </a:r>
            <a:endParaRPr lang="en-US" dirty="0"/>
          </a:p>
        </p:txBody>
      </p:sp>
      <p:graphicFrame>
        <p:nvGraphicFramePr>
          <p:cNvPr id="5" name="Diagramme 4"/>
          <p:cNvGraphicFramePr/>
          <p:nvPr>
            <p:extLst/>
          </p:nvPr>
        </p:nvGraphicFramePr>
        <p:xfrm>
          <a:off x="1026451" y="1706578"/>
          <a:ext cx="7091098" cy="4101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41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4541" y="82658"/>
            <a:ext cx="8229600" cy="1143000"/>
          </a:xfrm>
        </p:spPr>
        <p:txBody>
          <a:bodyPr/>
          <a:lstStyle/>
          <a:p>
            <a:r>
              <a:rPr lang="fr-FR" dirty="0"/>
              <a:t>Impact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IoT Week 2016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</a:t>
            </a:fld>
            <a:endParaRPr lang="en-US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r>
              <a:rPr lang="en-GB" sz="2400" b="1" dirty="0"/>
              <a:t>Added functionalities</a:t>
            </a:r>
            <a:r>
              <a:rPr lang="en-GB" sz="2400" dirty="0"/>
              <a:t>: </a:t>
            </a:r>
          </a:p>
          <a:p>
            <a:pPr lvl="1"/>
            <a:r>
              <a:rPr lang="en-GB" sz="2000" dirty="0"/>
              <a:t>9 parameters instead of 7 in drinkable water SOTA</a:t>
            </a:r>
          </a:p>
          <a:p>
            <a:pPr lvl="1"/>
            <a:r>
              <a:rPr lang="en-GB" sz="2000" dirty="0"/>
              <a:t>Applicable to rain/waste water Energy autonomy</a:t>
            </a:r>
          </a:p>
          <a:p>
            <a:pPr lvl="1"/>
            <a:r>
              <a:rPr lang="en-GB" sz="2000" dirty="0"/>
              <a:t>Reaction, prediction, and cognition functions</a:t>
            </a:r>
          </a:p>
          <a:p>
            <a:pPr lvl="1"/>
            <a:endParaRPr lang="en-GB" sz="2000" dirty="0"/>
          </a:p>
          <a:p>
            <a:r>
              <a:rPr lang="en-GB" altLang="fr-FR" sz="2400" dirty="0"/>
              <a:t>Size: </a:t>
            </a:r>
            <a:r>
              <a:rPr lang="en-GB" altLang="fr-FR" sz="2400" b="1" dirty="0"/>
              <a:t>10x decrease in volume</a:t>
            </a:r>
          </a:p>
          <a:p>
            <a:endParaRPr lang="en-GB" altLang="fr-FR" sz="2400" b="1" dirty="0"/>
          </a:p>
          <a:p>
            <a:r>
              <a:rPr lang="en-GB" sz="2400" dirty="0"/>
              <a:t>Lifetime: </a:t>
            </a:r>
            <a:r>
              <a:rPr lang="en-GB" sz="2400" b="1" dirty="0"/>
              <a:t>8x increase </a:t>
            </a:r>
            <a:r>
              <a:rPr lang="en-GB" sz="2400" dirty="0"/>
              <a:t>(from 3 months to 2 years)</a:t>
            </a:r>
          </a:p>
          <a:p>
            <a:endParaRPr lang="en-GB" sz="2400" dirty="0"/>
          </a:p>
          <a:p>
            <a:r>
              <a:rPr lang="en-GB" sz="2400" dirty="0"/>
              <a:t>Cost: </a:t>
            </a:r>
            <a:r>
              <a:rPr lang="en-GB" sz="2400" b="1" dirty="0"/>
              <a:t>2.5x reduction in pre-series </a:t>
            </a:r>
            <a:r>
              <a:rPr lang="en-GB" sz="2400" dirty="0"/>
              <a:t>(within Proteus); 30x at industrial level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422494" y="6363691"/>
            <a:ext cx="4301763" cy="228211"/>
          </a:xfrm>
        </p:spPr>
        <p:txBody>
          <a:bodyPr/>
          <a:lstStyle/>
          <a:p>
            <a:r>
              <a:rPr lang="en-US"/>
              <a:t>IoT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127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Main </a:t>
            </a:r>
            <a:r>
              <a:rPr lang="fr-FR" dirty="0" err="1"/>
              <a:t>achievements</a:t>
            </a:r>
            <a:r>
              <a:rPr lang="fr-FR" dirty="0"/>
              <a:t> (</a:t>
            </a:r>
            <a:r>
              <a:rPr lang="fr-FR" dirty="0" err="1"/>
              <a:t>Year</a:t>
            </a:r>
            <a:r>
              <a:rPr lang="fr-FR" dirty="0"/>
              <a:t> 1)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8"/>
            <a:ext cx="8468436" cy="4525963"/>
          </a:xfrm>
        </p:spPr>
        <p:txBody>
          <a:bodyPr>
            <a:normAutofit/>
          </a:bodyPr>
          <a:lstStyle/>
          <a:p>
            <a:r>
              <a:rPr lang="fr-FR" sz="2000" dirty="0" err="1"/>
              <a:t>Completed</a:t>
            </a:r>
            <a:r>
              <a:rPr lang="fr-FR" sz="2000" dirty="0"/>
              <a:t> </a:t>
            </a:r>
            <a:r>
              <a:rPr lang="fr-FR" sz="2000" dirty="0" err="1"/>
              <a:t>analysis</a:t>
            </a:r>
            <a:r>
              <a:rPr lang="fr-FR" sz="2000" dirty="0"/>
              <a:t> of use cases (D1.1)</a:t>
            </a:r>
          </a:p>
          <a:p>
            <a:r>
              <a:rPr lang="fr-FR" sz="2000" dirty="0"/>
              <a:t>Business &amp; </a:t>
            </a:r>
            <a:r>
              <a:rPr lang="fr-FR" sz="2000" dirty="0" err="1"/>
              <a:t>manufacturability</a:t>
            </a:r>
            <a:r>
              <a:rPr lang="fr-FR" sz="2000" dirty="0"/>
              <a:t> (D1.3)</a:t>
            </a:r>
          </a:p>
          <a:p>
            <a:r>
              <a:rPr lang="fr-FR" sz="2000" dirty="0" err="1"/>
              <a:t>Requirements</a:t>
            </a:r>
            <a:r>
              <a:rPr lang="fr-FR" sz="2000" dirty="0"/>
              <a:t> </a:t>
            </a:r>
            <a:r>
              <a:rPr lang="fr-FR" sz="2000" dirty="0" err="1"/>
              <a:t>elicitation</a:t>
            </a:r>
            <a:r>
              <a:rPr lang="fr-FR" sz="2000" dirty="0"/>
              <a:t> (D1.2) </a:t>
            </a:r>
          </a:p>
          <a:p>
            <a:r>
              <a:rPr lang="fr-FR" sz="2000" dirty="0"/>
              <a:t>Co-design of 1st </a:t>
            </a:r>
            <a:r>
              <a:rPr lang="fr-FR" sz="2000" dirty="0" err="1"/>
              <a:t>run</a:t>
            </a:r>
            <a:r>
              <a:rPr lang="fr-FR" sz="2000" dirty="0"/>
              <a:t> (D2.1)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IoT Week 2016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IoT Applications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041" y="2884935"/>
            <a:ext cx="6910753" cy="381451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0567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Main </a:t>
            </a:r>
            <a:r>
              <a:rPr lang="fr-FR" dirty="0" err="1"/>
              <a:t>achievements</a:t>
            </a:r>
            <a:r>
              <a:rPr lang="fr-FR" dirty="0"/>
              <a:t> (</a:t>
            </a:r>
            <a:r>
              <a:rPr lang="fr-FR" dirty="0" err="1"/>
              <a:t>Year</a:t>
            </a:r>
            <a:r>
              <a:rPr lang="fr-FR" dirty="0"/>
              <a:t> 1)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34698"/>
            <a:ext cx="8236941" cy="4525963"/>
          </a:xfrm>
        </p:spPr>
        <p:txBody>
          <a:bodyPr>
            <a:normAutofit/>
          </a:bodyPr>
          <a:lstStyle/>
          <a:p>
            <a:r>
              <a:rPr lang="fr-FR" sz="2000" dirty="0"/>
              <a:t>Fabrication and validation of all components of the </a:t>
            </a:r>
            <a:r>
              <a:rPr lang="fr-FR" sz="2000" dirty="0" err="1"/>
              <a:t>sensor</a:t>
            </a:r>
            <a:r>
              <a:rPr lang="fr-FR" sz="2000" dirty="0"/>
              <a:t> chip (in </a:t>
            </a:r>
            <a:r>
              <a:rPr lang="fr-FR" sz="2000" dirty="0" err="1"/>
              <a:t>progress</a:t>
            </a:r>
            <a:r>
              <a:rPr lang="fr-FR" sz="2000" dirty="0"/>
              <a:t>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IoT Week 2016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</a:t>
            </a:fld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5" y="2362630"/>
            <a:ext cx="5193922" cy="1357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351" y="2428538"/>
            <a:ext cx="3486184" cy="370665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422494" y="6363691"/>
            <a:ext cx="4301763" cy="228211"/>
          </a:xfrm>
        </p:spPr>
        <p:txBody>
          <a:bodyPr/>
          <a:lstStyle/>
          <a:p>
            <a:r>
              <a:rPr lang="en-US"/>
              <a:t>IoT Applications</a:t>
            </a:r>
            <a:endParaRPr lang="en-US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11" y="3818657"/>
            <a:ext cx="1255950" cy="2336178"/>
          </a:xfrm>
          <a:prstGeom prst="rect">
            <a:avLst/>
          </a:prstGeom>
        </p:spPr>
      </p:pic>
      <p:pic>
        <p:nvPicPr>
          <p:cNvPr id="14" name="Picture 2" descr="C:\Users\Jérôme\Desktop\MEB\150216 n3 et 10\S10\Sample 10_m01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993" y="3805365"/>
            <a:ext cx="3154056" cy="236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983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Main </a:t>
            </a:r>
            <a:r>
              <a:rPr lang="fr-FR" dirty="0" err="1"/>
              <a:t>achievements</a:t>
            </a:r>
            <a:r>
              <a:rPr lang="fr-FR" dirty="0"/>
              <a:t> (</a:t>
            </a:r>
            <a:r>
              <a:rPr lang="fr-FR" dirty="0" err="1"/>
              <a:t>Year</a:t>
            </a:r>
            <a:r>
              <a:rPr lang="fr-FR" dirty="0"/>
              <a:t> 1)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r>
              <a:rPr lang="en-GB" sz="2000" dirty="0"/>
              <a:t>First version of the operational (reactive) and predictive software, development of communication strategy</a:t>
            </a:r>
            <a:endParaRPr lang="en-GB" sz="1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IoT Week 2016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8</a:t>
            </a:fld>
            <a:endParaRPr 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422494" y="6363691"/>
            <a:ext cx="4301763" cy="228211"/>
          </a:xfrm>
        </p:spPr>
        <p:txBody>
          <a:bodyPr/>
          <a:lstStyle/>
          <a:p>
            <a:r>
              <a:rPr lang="en-US"/>
              <a:t>IoT Applications</a:t>
            </a:r>
            <a:endParaRPr lang="en-US" dirty="0"/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14" y="2080847"/>
            <a:ext cx="6839772" cy="415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60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Main </a:t>
            </a:r>
            <a:r>
              <a:rPr lang="fr-FR" dirty="0" err="1"/>
              <a:t>achievements</a:t>
            </a:r>
            <a:r>
              <a:rPr lang="fr-FR" dirty="0"/>
              <a:t> (</a:t>
            </a:r>
            <a:r>
              <a:rPr lang="fr-FR" dirty="0" err="1"/>
              <a:t>Year</a:t>
            </a:r>
            <a:r>
              <a:rPr lang="fr-FR" dirty="0"/>
              <a:t> 1)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34699"/>
            <a:ext cx="4067503" cy="1435250"/>
          </a:xfrm>
        </p:spPr>
        <p:txBody>
          <a:bodyPr>
            <a:normAutofit/>
          </a:bodyPr>
          <a:lstStyle/>
          <a:p>
            <a:r>
              <a:rPr lang="en-GB" sz="2000" dirty="0"/>
              <a:t>Design of energy harvesting solution; preparation of system assembly, lab and field trials.</a:t>
            </a:r>
            <a:endParaRPr lang="en-GB" sz="1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IoT Week 2016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9</a:t>
            </a:fld>
            <a:endParaRPr lang="en-US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422494" y="6363691"/>
            <a:ext cx="4301763" cy="228211"/>
          </a:xfrm>
        </p:spPr>
        <p:txBody>
          <a:bodyPr/>
          <a:lstStyle/>
          <a:p>
            <a:r>
              <a:rPr lang="en-US"/>
              <a:t>IoT Applications</a:t>
            </a:r>
            <a:endParaRPr lang="en-US" dirty="0"/>
          </a:p>
        </p:txBody>
      </p:sp>
      <p:pic>
        <p:nvPicPr>
          <p:cNvPr id="11" name="Image 10" descr="Outdoor-drinking-water-lo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10544"/>
            <a:ext cx="4773660" cy="2980397"/>
          </a:xfrm>
          <a:prstGeom prst="rect">
            <a:avLst/>
          </a:prstGeom>
        </p:spPr>
      </p:pic>
      <p:pic>
        <p:nvPicPr>
          <p:cNvPr id="12" name="Immagine 10"/>
          <p:cNvPicPr>
            <a:picLocks noChangeAspect="1"/>
          </p:cNvPicPr>
          <p:nvPr/>
        </p:nvPicPr>
        <p:blipFill rotWithShape="1">
          <a:blip r:embed="rId3"/>
          <a:srcRect l="22178" t="22310" r="46831" b="39540"/>
          <a:stretch/>
        </p:blipFill>
        <p:spPr bwMode="auto">
          <a:xfrm>
            <a:off x="5282990" y="1443056"/>
            <a:ext cx="3348000" cy="22454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magine 10"/>
          <p:cNvPicPr>
            <a:picLocks noChangeAspect="1"/>
          </p:cNvPicPr>
          <p:nvPr/>
        </p:nvPicPr>
        <p:blipFill rotWithShape="1">
          <a:blip r:embed="rId3"/>
          <a:srcRect l="53026" t="22310" r="18244" b="39540"/>
          <a:stretch/>
        </p:blipFill>
        <p:spPr bwMode="auto">
          <a:xfrm>
            <a:off x="5282990" y="3688487"/>
            <a:ext cx="3348000" cy="24221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844030" y="2953733"/>
            <a:ext cx="2190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/>
              <a:t>Drinking</a:t>
            </a:r>
            <a:r>
              <a:rPr lang="fr-FR" sz="1600" dirty="0"/>
              <a:t> Water Loop</a:t>
            </a:r>
          </a:p>
        </p:txBody>
      </p:sp>
    </p:spTree>
    <p:extLst>
      <p:ext uri="{BB962C8B-B14F-4D97-AF65-F5344CB8AC3E}">
        <p14:creationId xmlns:p14="http://schemas.microsoft.com/office/powerpoint/2010/main" val="1736741385"/>
      </p:ext>
    </p:extLst>
  </p:cSld>
  <p:clrMapOvr>
    <a:masterClrMapping/>
  </p:clrMapOvr>
</p:sld>
</file>

<file path=ppt/theme/theme1.xml><?xml version="1.0" encoding="utf-8"?>
<a:theme xmlns:a="http://schemas.openxmlformats.org/drawingml/2006/main" name="PPT Proteus 2">
  <a:themeElements>
    <a:clrScheme name="Proteus">
      <a:dk1>
        <a:srgbClr val="000000"/>
      </a:dk1>
      <a:lt1>
        <a:sysClr val="window" lastClr="FFFFFF"/>
      </a:lt1>
      <a:dk2>
        <a:srgbClr val="194776"/>
      </a:dk2>
      <a:lt2>
        <a:srgbClr val="E0DCD3"/>
      </a:lt2>
      <a:accent1>
        <a:srgbClr val="028FCC"/>
      </a:accent1>
      <a:accent2>
        <a:srgbClr val="392C2C"/>
      </a:accent2>
      <a:accent3>
        <a:srgbClr val="40B8E5"/>
      </a:accent3>
      <a:accent4>
        <a:srgbClr val="544848"/>
      </a:accent4>
      <a:accent5>
        <a:srgbClr val="9DD0EB"/>
      </a:accent5>
      <a:accent6>
        <a:srgbClr val="FF9600"/>
      </a:accent6>
      <a:hlink>
        <a:srgbClr val="40B8E5"/>
      </a:hlink>
      <a:folHlink>
        <a:srgbClr val="54484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 Proteus 2.pptx" id="{44EF5AB7-E03C-4EED-B09A-65D2661A1CB2}" vid="{726C9264-DFD0-4342-807D-0733E879152E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Proteus 2</Template>
  <TotalTime>3244</TotalTime>
  <Words>324</Words>
  <Application>Microsoft Office PowerPoint</Application>
  <PresentationFormat>Affichage à l'écran (4:3)</PresentationFormat>
  <Paragraphs>75</Paragraphs>
  <Slides>10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PPT Proteus 2</vt:lpstr>
      <vt:lpstr>Smart System integration for Smart Water monitoring</vt:lpstr>
      <vt:lpstr>Project overview: context</vt:lpstr>
      <vt:lpstr>Project overview: our solution</vt:lpstr>
      <vt:lpstr>Scope and Objectives </vt:lpstr>
      <vt:lpstr>Impact</vt:lpstr>
      <vt:lpstr>Main achievements (Year 1)</vt:lpstr>
      <vt:lpstr>Main achievements (Year 1)</vt:lpstr>
      <vt:lpstr>Main achievements (Year 1)</vt:lpstr>
      <vt:lpstr>Main achievements (Year 1)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RENAUD Juliette</dc:creator>
  <cp:lastModifiedBy>franck legall</cp:lastModifiedBy>
  <cp:revision>86</cp:revision>
  <dcterms:created xsi:type="dcterms:W3CDTF">2015-04-27T07:52:51Z</dcterms:created>
  <dcterms:modified xsi:type="dcterms:W3CDTF">2016-06-02T08:09:55Z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