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670" r:id="rId3"/>
    <p:sldId id="666" r:id="rId4"/>
    <p:sldId id="667" r:id="rId5"/>
    <p:sldId id="753" r:id="rId6"/>
    <p:sldId id="637" r:id="rId7"/>
    <p:sldId id="668" r:id="rId8"/>
    <p:sldId id="677" r:id="rId9"/>
    <p:sldId id="639" r:id="rId10"/>
    <p:sldId id="640" r:id="rId11"/>
    <p:sldId id="604" r:id="rId12"/>
    <p:sldId id="607" r:id="rId13"/>
    <p:sldId id="675" r:id="rId14"/>
    <p:sldId id="588" r:id="rId15"/>
    <p:sldId id="652" r:id="rId16"/>
    <p:sldId id="655" r:id="rId17"/>
    <p:sldId id="679" r:id="rId18"/>
    <p:sldId id="661" r:id="rId19"/>
    <p:sldId id="662" r:id="rId20"/>
    <p:sldId id="663" r:id="rId21"/>
    <p:sldId id="754" r:id="rId22"/>
    <p:sldId id="672" r:id="rId23"/>
    <p:sldId id="673" r:id="rId24"/>
    <p:sldId id="711" r:id="rId25"/>
    <p:sldId id="728" r:id="rId26"/>
    <p:sldId id="738" r:id="rId27"/>
    <p:sldId id="750" r:id="rId28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ewook Byu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602"/>
    <a:srgbClr val="00B0F0"/>
    <a:srgbClr val="DAE3F3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11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21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B5B7C-6FF7-431C-9E4C-69E5D7A12070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F1BC-53DD-4A70-A619-65729F40B0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837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02EC3-37F3-49FF-89E3-BAAB38B69F96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39ADE-27D2-4DA4-A6FC-07CF405DE4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79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E0CC5-13F9-4C85-AAAB-8CA453B20BBB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8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We name the place as Centum City. Cent in </a:t>
            </a:r>
            <a:r>
              <a:rPr lang="en-US" altLang="ko-KR" dirty="0" err="1"/>
              <a:t>greek</a:t>
            </a:r>
            <a:r>
              <a:rPr lang="en-US" altLang="ko-KR" dirty="0"/>
              <a:t> 100. We</a:t>
            </a:r>
            <a:r>
              <a:rPr lang="en-US" altLang="ko-KR" baseline="0" dirty="0"/>
              <a:t> built the city to be a perfect city to live to work and to play. Many </a:t>
            </a:r>
            <a:r>
              <a:rPr lang="en-US" altLang="ko-KR" baseline="0" dirty="0" err="1"/>
              <a:t>thai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gov’t</a:t>
            </a:r>
            <a:r>
              <a:rPr lang="en-US" altLang="ko-KR" baseline="0" dirty="0"/>
              <a:t> officials have visited Centum city to see </a:t>
            </a:r>
            <a:r>
              <a:rPr lang="en-US" altLang="ko-KR" baseline="0" dirty="0" err="1"/>
              <a:t>IoT</a:t>
            </a:r>
            <a:r>
              <a:rPr lang="en-US" altLang="ko-KR" baseline="0" dirty="0"/>
              <a:t>, smart city, creative economy case study. </a:t>
            </a:r>
          </a:p>
          <a:p>
            <a:r>
              <a:rPr lang="en-US" altLang="ko-KR" baseline="0" dirty="0" err="1"/>
              <a:t>Personnally</a:t>
            </a:r>
            <a:r>
              <a:rPr lang="en-US" altLang="ko-KR" baseline="0" dirty="0"/>
              <a:t>, I was in charge of the development and I am very proud of myself to see what it is today.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E0CC5-13F9-4C85-AAAB-8CA453B20BBB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9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With having these</a:t>
            </a:r>
            <a:r>
              <a:rPr lang="en-US" altLang="ko-KR" baseline="0" dirty="0"/>
              <a:t> experiences in the past, it was quite natural for </a:t>
            </a:r>
            <a:r>
              <a:rPr lang="en-US" altLang="ko-KR" baseline="0" dirty="0" err="1"/>
              <a:t>Busan</a:t>
            </a:r>
            <a:r>
              <a:rPr lang="en-US" altLang="ko-KR" baseline="0" dirty="0"/>
              <a:t> to move into the smart city building.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E0CC5-13F9-4C85-AAAB-8CA453B20BBB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60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 descr="PowerPoint_Titel_ID-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12192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931" y="2693323"/>
            <a:ext cx="8329354" cy="201430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076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dirty="0" smtClean="0"/>
              <a:t>Click to edit Master subtitle style</a:t>
            </a:r>
            <a:endParaRPr lang="ko-KR" altLang="en-US" dirty="0"/>
          </a:p>
        </p:txBody>
      </p:sp>
      <p:pic>
        <p:nvPicPr>
          <p:cNvPr id="9" name="그림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3" y="109415"/>
            <a:ext cx="1469293" cy="6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125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07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 txBox="1">
            <a:spLocks/>
          </p:cNvSpPr>
          <p:nvPr userDrawn="1"/>
        </p:nvSpPr>
        <p:spPr>
          <a:xfrm>
            <a:off x="1" y="6572250"/>
            <a:ext cx="666751" cy="2857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 smtClean="0">
                <a:solidFill>
                  <a:schemeClr val="bg1"/>
                </a:solidFill>
              </a:rPr>
              <a:t> </a:t>
            </a:r>
            <a:fld id="{1B58300A-979A-4CD1-AACF-130839A555AB}" type="slidenum">
              <a:rPr kumimoji="0" lang="ko-KR" altLang="en-US" sz="1400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380960" y="71414"/>
            <a:ext cx="10972800" cy="71438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3B1CC-AB24-4069-8D24-A963FFAB94B8}" type="datetimeFigureOut">
              <a:rPr lang="ko-KR" altLang="en-US"/>
              <a:pPr>
                <a:defRPr/>
              </a:pPr>
              <a:t>16. 6. 2.</a:t>
            </a:fld>
            <a:endParaRPr lang="ko-KR" alt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373A-4A24-47B9-BBB2-6938DAC534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936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hape 3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508" y="40480"/>
            <a:ext cx="11911087" cy="8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0185" y="6391273"/>
            <a:ext cx="1421200" cy="4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197711" y="152401"/>
            <a:ext cx="8155200" cy="685599"/>
          </a:xfrm>
          <a:prstGeom prst="rect">
            <a:avLst/>
          </a:prstGeom>
          <a:noFill/>
          <a:ln>
            <a:noFill/>
          </a:ln>
        </p:spPr>
        <p:txBody>
          <a:bodyPr lIns="91431" tIns="91431" rIns="91431" bIns="91431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15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PowerPoint_Page ID-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" y="40481"/>
            <a:ext cx="1238737" cy="925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429"/>
            <a:ext cx="9245138" cy="8994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6785"/>
            <a:ext cx="10515600" cy="5073612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5" y="6429396"/>
            <a:ext cx="111662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09" y="6391273"/>
            <a:ext cx="1065786" cy="466729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4915716" y="6583557"/>
            <a:ext cx="2357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" i="1" dirty="0">
                <a:solidFill>
                  <a:schemeClr val="accent1"/>
                </a:solidFill>
              </a:rPr>
              <a:t>© </a:t>
            </a:r>
            <a:r>
              <a:rPr lang="en-US" sz="800" i="1" dirty="0" smtClean="0">
                <a:solidFill>
                  <a:schemeClr val="accent1"/>
                </a:solidFill>
              </a:rPr>
              <a:t>Auto-ID Lab Korea / KAIST</a:t>
            </a:r>
            <a:endParaRPr lang="en-US" sz="800" i="1" dirty="0">
              <a:solidFill>
                <a:schemeClr val="accent1"/>
              </a:solidFill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5777371" y="6380357"/>
            <a:ext cx="5757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i="1" dirty="0">
                <a:solidFill>
                  <a:srgbClr val="91C3E8"/>
                </a:solidFill>
              </a:rPr>
              <a:t>Slide </a:t>
            </a:r>
            <a:fld id="{26E68AF4-6280-4A8E-9C12-BE0C501C94DF}" type="slidenum">
              <a:rPr lang="en-US" sz="800" i="1">
                <a:solidFill>
                  <a:srgbClr val="91C3E8"/>
                </a:solidFill>
              </a:rPr>
              <a:pPr eaLnBrk="0" hangingPunct="0">
                <a:defRPr/>
              </a:pPr>
              <a:t>‹#›</a:t>
            </a:fld>
            <a:endParaRPr lang="de-DE" sz="800" i="1" dirty="0">
              <a:solidFill>
                <a:srgbClr val="91C3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0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23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PowerPoint_Page ID-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" y="40481"/>
            <a:ext cx="1238737" cy="9259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5" y="6429396"/>
            <a:ext cx="111662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그림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09" y="6391273"/>
            <a:ext cx="1065786" cy="466729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4915716" y="6583557"/>
            <a:ext cx="2357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" i="1" dirty="0">
                <a:solidFill>
                  <a:schemeClr val="accent1"/>
                </a:solidFill>
              </a:rPr>
              <a:t>© </a:t>
            </a:r>
            <a:r>
              <a:rPr lang="en-US" sz="800" i="1" dirty="0" smtClean="0">
                <a:solidFill>
                  <a:schemeClr val="accent1"/>
                </a:solidFill>
              </a:rPr>
              <a:t>Auto-ID Lab Korea / KAIST</a:t>
            </a:r>
            <a:endParaRPr lang="en-US" sz="800" i="1" dirty="0">
              <a:solidFill>
                <a:schemeClr val="accent1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 userDrawn="1"/>
        </p:nvSpPr>
        <p:spPr bwMode="auto">
          <a:xfrm>
            <a:off x="5777371" y="6380357"/>
            <a:ext cx="5757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i="1" dirty="0">
                <a:solidFill>
                  <a:srgbClr val="91C3E8"/>
                </a:solidFill>
              </a:rPr>
              <a:t>Slide </a:t>
            </a:r>
            <a:fld id="{26E68AF4-6280-4A8E-9C12-BE0C501C94DF}" type="slidenum">
              <a:rPr lang="en-US" sz="800" i="1">
                <a:solidFill>
                  <a:srgbClr val="91C3E8"/>
                </a:solidFill>
              </a:rPr>
              <a:pPr eaLnBrk="0" hangingPunct="0">
                <a:defRPr/>
              </a:pPr>
              <a:t>‹#›</a:t>
            </a:fld>
            <a:endParaRPr lang="de-DE" sz="800" i="1" dirty="0">
              <a:solidFill>
                <a:srgbClr val="91C3E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13411"/>
            <a:ext cx="5181600" cy="5056986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13411"/>
            <a:ext cx="5181600" cy="5056986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107429"/>
            <a:ext cx="9245138" cy="8994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90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55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51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93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81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36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FDC71-51D4-4CE1-9A67-D255C8A1874C}" type="datetimeFigureOut">
              <a:rPr lang="ko-KR" altLang="en-US" smtClean="0"/>
              <a:t>16. 6. 2.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DAA5-E719-4002-AB94-F55E8D1FF9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8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liot.org/" TargetMode="External"/><Relationship Id="rId4" Type="http://schemas.openxmlformats.org/officeDocument/2006/relationships/hyperlink" Target="http://autoidlab.kaist.ac.kr/" TargetMode="External"/><Relationship Id="rId5" Type="http://schemas.openxmlformats.org/officeDocument/2006/relationships/hyperlink" Target="http://resl.kaist.ac.kr/" TargetMode="External"/><Relationship Id="rId6" Type="http://schemas.openxmlformats.org/officeDocument/2006/relationships/hyperlink" Target="http://autoidlabs.org/" TargetMode="External"/><Relationship Id="rId7" Type="http://schemas.openxmlformats.org/officeDocument/2006/relationships/hyperlink" Target="http://gs1.org/" TargetMode="Externa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kimd@kaist.ac.k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gif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jpe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jpe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png"/><Relationship Id="rId7" Type="http://schemas.openxmlformats.org/officeDocument/2006/relationships/image" Target="../media/image100.jpeg"/><Relationship Id="rId8" Type="http://schemas.openxmlformats.org/officeDocument/2006/relationships/image" Target="../media/image101.jpeg"/><Relationship Id="rId9" Type="http://schemas.openxmlformats.org/officeDocument/2006/relationships/image" Target="../media/image102.jpeg"/><Relationship Id="rId10" Type="http://schemas.openxmlformats.org/officeDocument/2006/relationships/image" Target="../media/image10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hyperlink" Target="http://oliot.org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5" Type="http://schemas.openxmlformats.org/officeDocument/2006/relationships/image" Target="../media/image126.jpe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png"/><Relationship Id="rId12" Type="http://schemas.openxmlformats.org/officeDocument/2006/relationships/image" Target="../media/image141.png"/><Relationship Id="rId13" Type="http://schemas.openxmlformats.org/officeDocument/2006/relationships/image" Target="../media/image142.png"/><Relationship Id="rId14" Type="http://schemas.openxmlformats.org/officeDocument/2006/relationships/image" Target="../media/image143.jpeg"/><Relationship Id="rId15" Type="http://schemas.openxmlformats.org/officeDocument/2006/relationships/image" Target="../media/image144.jpeg"/><Relationship Id="rId16" Type="http://schemas.openxmlformats.org/officeDocument/2006/relationships/image" Target="../media/image145.png"/><Relationship Id="rId17" Type="http://schemas.openxmlformats.org/officeDocument/2006/relationships/image" Target="../media/image146.png"/><Relationship Id="rId18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jpeg"/><Relationship Id="rId9" Type="http://schemas.openxmlformats.org/officeDocument/2006/relationships/image" Target="../media/image138.jpeg"/><Relationship Id="rId10" Type="http://schemas.openxmlformats.org/officeDocument/2006/relationships/image" Target="../media/image1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jpeg"/><Relationship Id="rId6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jpeg"/><Relationship Id="rId6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hyperlink" Target="http://gs1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24.png"/><Relationship Id="rId19" Type="http://schemas.openxmlformats.org/officeDocument/2006/relationships/hyperlink" Target="http://autoidlab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gif"/><Relationship Id="rId8" Type="http://schemas.openxmlformats.org/officeDocument/2006/relationships/image" Target="../media/image35.gif"/><Relationship Id="rId9" Type="http://schemas.openxmlformats.org/officeDocument/2006/relationships/image" Target="../media/image36.gif"/><Relationship Id="rId1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openxmlformats.org/officeDocument/2006/relationships/image" Target="../media/image63.png"/><Relationship Id="rId21" Type="http://schemas.openxmlformats.org/officeDocument/2006/relationships/image" Target="../media/image64.png"/><Relationship Id="rId22" Type="http://schemas.openxmlformats.org/officeDocument/2006/relationships/image" Target="../media/image65.png"/><Relationship Id="rId23" Type="http://schemas.openxmlformats.org/officeDocument/2006/relationships/image" Target="../media/image66.png"/><Relationship Id="rId24" Type="http://schemas.openxmlformats.org/officeDocument/2006/relationships/image" Target="../media/image67.png"/><Relationship Id="rId25" Type="http://schemas.openxmlformats.org/officeDocument/2006/relationships/image" Target="../media/image68.jpeg"/><Relationship Id="rId26" Type="http://schemas.openxmlformats.org/officeDocument/2006/relationships/image" Target="../media/image69.png"/><Relationship Id="rId27" Type="http://schemas.openxmlformats.org/officeDocument/2006/relationships/image" Target="../media/image70.png"/><Relationship Id="rId28" Type="http://schemas.openxmlformats.org/officeDocument/2006/relationships/image" Target="../media/image71.png"/><Relationship Id="rId29" Type="http://schemas.openxmlformats.org/officeDocument/2006/relationships/image" Target="../media/image7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8" Type="http://schemas.openxmlformats.org/officeDocument/2006/relationships/image" Target="../media/image61.png"/><Relationship Id="rId1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2530" y="2912569"/>
            <a:ext cx="9861320" cy="2014308"/>
          </a:xfrm>
        </p:spPr>
        <p:txBody>
          <a:bodyPr>
            <a:noAutofit/>
          </a:bodyPr>
          <a:lstStyle/>
          <a:p>
            <a:r>
              <a:rPr lang="en-US" altLang="ko-KR" sz="3200" dirty="0" err="1" smtClean="0"/>
              <a:t>Oliot</a:t>
            </a:r>
            <a:r>
              <a:rPr lang="en-US" altLang="ko-KR" sz="3200" dirty="0" smtClean="0"/>
              <a:t>: Data </a:t>
            </a:r>
            <a:r>
              <a:rPr lang="en-US" altLang="ko-KR" sz="3200" dirty="0" smtClean="0"/>
              <a:t>Driven Internet of Things</a:t>
            </a:r>
            <a:br>
              <a:rPr lang="en-US" altLang="ko-KR" sz="3200" dirty="0" smtClean="0"/>
            </a:br>
            <a:r>
              <a:rPr lang="en-US" altLang="ko-KR" sz="3200" dirty="0" smtClean="0"/>
              <a:t>Standard Platform </a:t>
            </a:r>
            <a:r>
              <a:rPr lang="en-US" altLang="ko-KR" sz="3200" dirty="0" smtClean="0"/>
              <a:t>&amp; </a:t>
            </a:r>
            <a:r>
              <a:rPr lang="en-US" altLang="ko-KR" sz="3200" dirty="0" smtClean="0"/>
              <a:t>Ecosystem</a:t>
            </a:r>
            <a:br>
              <a:rPr lang="en-US" altLang="ko-KR" sz="3200" dirty="0" smtClean="0"/>
            </a:br>
            <a:r>
              <a:rPr lang="en-US" altLang="ko-KR" sz="3200" dirty="0"/>
              <a:t/>
            </a:r>
            <a:br>
              <a:rPr lang="en-US" altLang="ko-KR" sz="3200" dirty="0"/>
            </a:br>
            <a:r>
              <a:rPr lang="en-US" altLang="ko-KR" sz="3200" dirty="0" err="1" smtClean="0"/>
              <a:t>Oliot</a:t>
            </a:r>
            <a:r>
              <a:rPr lang="en-US" altLang="ko-KR" sz="3200" dirty="0" smtClean="0"/>
              <a:t> / Smart Agriculture /</a:t>
            </a:r>
            <a:br>
              <a:rPr lang="en-US" altLang="ko-KR" sz="3200" dirty="0" smtClean="0"/>
            </a:br>
            <a:r>
              <a:rPr lang="en-US" altLang="ko-KR" sz="3200" dirty="0" smtClean="0"/>
              <a:t>Smart Healthcare / Smart City</a:t>
            </a:r>
            <a:endParaRPr lang="ko-KR" alt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52950"/>
            <a:ext cx="9144000" cy="1907769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1900" dirty="0" smtClean="0"/>
              <a:t/>
            </a:r>
            <a:br>
              <a:rPr lang="en-US" altLang="ko-KR" sz="1900" dirty="0" smtClean="0"/>
            </a:br>
            <a:r>
              <a:rPr lang="en-US" altLang="ko-KR" sz="2800" b="1" dirty="0" smtClean="0"/>
              <a:t>Daeyoung Kim</a:t>
            </a:r>
            <a:endParaRPr lang="en-US" altLang="ko-KR" sz="2800" b="1" dirty="0"/>
          </a:p>
          <a:p>
            <a:endParaRPr lang="en-US" altLang="ko-KR" sz="1900" dirty="0" smtClean="0"/>
          </a:p>
          <a:p>
            <a:r>
              <a:rPr lang="en-US" altLang="ko-KR" sz="1900" b="1" dirty="0" smtClean="0"/>
              <a:t>Professor, School of Computing, </a:t>
            </a:r>
            <a:r>
              <a:rPr lang="en-US" altLang="ko-KR" sz="1900" b="1" dirty="0" smtClean="0"/>
              <a:t>KAIST </a:t>
            </a:r>
            <a:endParaRPr lang="en-US" altLang="ko-KR" sz="1900" b="1" dirty="0" smtClean="0"/>
          </a:p>
          <a:p>
            <a:r>
              <a:rPr lang="en-US" altLang="ko-KR" sz="1900" b="1" dirty="0" smtClean="0"/>
              <a:t>Director of Auto-ID Labs, </a:t>
            </a:r>
            <a:r>
              <a:rPr lang="en-US" altLang="ko-KR" sz="1900" b="1" dirty="0" smtClean="0"/>
              <a:t>KAIST</a:t>
            </a:r>
          </a:p>
          <a:p>
            <a:r>
              <a:rPr lang="en-US" altLang="ko-KR" sz="1900" b="1" dirty="0" smtClean="0"/>
              <a:t>Korea Advanced Institute of Science and Technology</a:t>
            </a:r>
            <a:endParaRPr lang="en-US" altLang="ko-KR" sz="1900" b="1" dirty="0" smtClean="0"/>
          </a:p>
          <a:p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4" name="텍스트 개체 틀 3"/>
          <p:cNvSpPr txBox="1">
            <a:spLocks/>
          </p:cNvSpPr>
          <p:nvPr/>
        </p:nvSpPr>
        <p:spPr>
          <a:xfrm>
            <a:off x="0" y="6504078"/>
            <a:ext cx="12192000" cy="3516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dirty="0" smtClean="0">
                <a:hlinkClick r:id="rId2"/>
              </a:rPr>
              <a:t>kimd@kaist.ac.kr</a:t>
            </a:r>
            <a:r>
              <a:rPr lang="en-US" altLang="ko-KR" sz="1600" dirty="0" smtClean="0"/>
              <a:t>, </a:t>
            </a:r>
            <a:r>
              <a:rPr lang="en-US" altLang="ko-KR" sz="1600" dirty="0" smtClean="0">
                <a:hlinkClick r:id="rId3"/>
              </a:rPr>
              <a:t>http://oliot.org</a:t>
            </a:r>
            <a:r>
              <a:rPr lang="en-US" altLang="ko-KR" sz="1600" dirty="0" smtClean="0"/>
              <a:t>,  </a:t>
            </a:r>
            <a:r>
              <a:rPr lang="en-US" altLang="ko-KR" sz="1600" dirty="0" smtClean="0">
                <a:hlinkClick r:id="rId4"/>
              </a:rPr>
              <a:t>http://autoidlab.kaist.ac.kr</a:t>
            </a:r>
            <a:r>
              <a:rPr lang="en-US" altLang="ko-KR" sz="1600" dirty="0" smtClean="0"/>
              <a:t>, </a:t>
            </a:r>
            <a:r>
              <a:rPr lang="en-US" altLang="ko-KR" sz="1600" dirty="0" smtClean="0">
                <a:hlinkClick r:id="rId5"/>
              </a:rPr>
              <a:t>http://resl.kaist.ac.kr</a:t>
            </a:r>
            <a:r>
              <a:rPr lang="en-US" altLang="ko-KR" sz="1600" dirty="0" smtClean="0"/>
              <a:t> </a:t>
            </a:r>
            <a:r>
              <a:rPr lang="en-US" altLang="ko-KR" sz="1600" dirty="0" smtClean="0">
                <a:hlinkClick r:id="rId6"/>
              </a:rPr>
              <a:t>http://autoidlabs.org</a:t>
            </a:r>
            <a:r>
              <a:rPr lang="en-US" altLang="ko-KR" sz="1600" dirty="0" smtClean="0"/>
              <a:t> </a:t>
            </a:r>
            <a:r>
              <a:rPr lang="en-US" altLang="ko-KR" sz="1600" dirty="0" smtClean="0">
                <a:hlinkClick r:id="rId7"/>
              </a:rPr>
              <a:t>http://gs1.org</a:t>
            </a:r>
            <a:r>
              <a:rPr lang="en-US" altLang="ko-KR" sz="1600" dirty="0" smtClean="0"/>
              <a:t>   </a:t>
            </a:r>
            <a:endParaRPr lang="en-US" altLang="ko-KR" sz="1600" dirty="0"/>
          </a:p>
        </p:txBody>
      </p:sp>
      <p:sp>
        <p:nvSpPr>
          <p:cNvPr id="6" name="AutoShape 2" descr="data:image/jpeg;base64,/9j/4AAQSkZJRgABAQAAAQABAAD/2wCEAAkGBxQTEhUUExMWFhUXGR4aGBYYGRoaGBgfGhgaHBgfGRgaHCggGhonHBQaIjIiJSorLi4uGiAzODMsNygtLisBCgoKDg0OGhAQGywkICQvLCwvLCwsLCwtLCwsLCwsLCwsLCwsLCwsLCwsLCwsLCwsLCwsLCwsLCwsLCwsLCwsLP/AABEIANQA7gMBIgACEQEDEQH/xAAcAAEAAgMBAQEAAAAAAAAAAAAABgcEBQgDAQL/xABNEAACAQMABwUCCgcGBAQHAAABAgMABBEFBgcSITFBEyJRYXEygRQjQlJicoKRkqE1Q6KxsrPBM1Nzg6PRJDRjwggVk8MWF1RkdNLT/8QAGQEAAwEBAQAAAAAAAAAAAAAAAAECAwQF/8QAMBEAAwABAwIEBAUEAwAAAAAAAAECEQMhMRJBBCIyUWFxkbEUI0KB8BOh4fEzQ9H/2gAMAwEAAhEDEQA/ALxpSlAClKUAKUpQApWl1l1ptrFN64kCk+zGOMj/AFUHHHmcAdSKqDWfa1dT5W2HwaPx4NKfVuSei8R86tI0qvgl0kXRpjT1tarvXE8cQPIMe8fqrzb3CoDpjbNbpkW0Ekx6M3xSH7wX+9RVKTSs7FnZmY82YlmPqx4mvxXVPh5XO5Dtk+0jtc0hJns+xhHTcTeYe+QkH8NR+71z0hJ7d7P9hzH/AC92tDStVErhE5Zmvpe4b2rmc+ssh/e1fgaSmHKeX/1H/wB6xaVWEI2cOsN4hyt5cj0nlx929g1ubHaRpKM/80XHzZERh9+6G/OonSk5l8oeWWporbTMMC4tkcdWiYofwNvAn7QqcaD2maPuMDtuxc/JmG5+3kofxVznSsq0IfwGrZ14rAjIOQeRHI19rlvV/Wm7sj/w8zKvWM96M/YPAeowfOra1V2uQTYS7UW8nLtM5hPqTxj+1kfSrnvQqeNy1aZZVK/KOCAQQQRkEcQQeWDX6rAsUpSgBSlKAFKUoAUpSgBSlKAFKV+JpVRSzMFVQSzE4AA4kknkAKAP0TVV697VljLQWBDuODTnBRfHsxydvP2R9LpGto+0Zrstb2xKW3Jm5NN69Vj8uZ6+FV5XXpaHejOr9j2u7p5XaSR2d2OWdiSx9Sf3dK8aE1L9Vdnd5e4cL2MJ/Wyg8R9CP2n9eAPjXS6UrchLJEKzdGaJnuDiCGSXplELAerAYHvNWddaP0LonhNm9uh+rOH3T9JOEcfQ97LY5ZqO6b2pXkw3INy1i5BYgC+PAyEcPshahW69K+o8JcmKNnF6q785t7VfG4mVf4d6sKfQVpHwfSkRPhDBLMPc/dX860NzO0jb8js7nmzsWb8TEmvJmA5nFUlXd/z+4tjZTwWo4LcTv5/BkUfnc5/KsGQLnukkeJAU/cGP76z7LV+7lx2VrO4PIiJ938WN386yLrVS7iGZYljH/Umt4/45RTyvcMGlpWRNZsvMxn6s0L/wOax6YhSlKYClKUASjU3Xm50ewCHtIM96Bj3fMof1Z9OB6g86vvVbWi3v4u0gbiPbjbg8Z8GX9xGQehrlyszRGlJbaVZoHKSLyI5EdQw5Mp6g/vxWOpoq9+5U1g6xpUT1C12i0jHjglwg+Miz+0nihPvHI9CZZXBUuXhmyeRSlKQClKUAKUpQApSlAHwmqG2o6+m7c21u3/DIe8w/XMOv+GDy8Tx8Kkm2XXPs1NjA3fYfHsOaqRwTyZgcn6P1uFMV16Gl+pmd12FZWjNHS3EqwwIZJG5KPzJPIKOpPAV76A0LNeTrBAu87cST7KKObMeijP7gMkgVfei9F2eg7NpHbjgdpKQO0lboqjw54QcBxJ6tW2pqdOy5JU5NJq1s/tNHRfCtIOjyIMkt/YxHpuKR33zyJGc4wAaieu21Oa53orQtBDyL8pZB6j+zXyHe8xxFRvXPW6bSEu9J3YlPxcIPdTzPznxzb3DAqP0p09+q92Drsj5W00Dq9c3j7ltEz4OGbki/Wc8B445+ANT3UnZYXUXGkcxRgbwgzusQOOZW/Vrjjujj4leIr11q2nJEnwXRSJHGvd7YKAo/wUxj7bDj0ByGoepl4jf7B0+5jHUGxsFD6VvMsRkQQ5BbyHDtHGeoCAda18+v8MHd0ZYQwDl20ih5j+fA+rNUGuJ2kdndmd2OWdiWZj5k8TXvozRs1w/ZwRPK/wA1BnHmx5KPM4FPo708/YM+xm6U1ovLj+2upmHzQ24n4Ewv5VplQDkAPSp2dny2yiTSd7Fag8REnxszDyA65+aHFa+fSWjIuFvZS3BH626lKg+fYw4DD1x6U1S/SJr3IrStzPrE59i3s4v8O1iJ/FKrt+dYFxpCR/aKn0jjX+FBir3EYtKUpgKUpQApSlAGTo2/kglSaFykiHKsP6jqDyI6iujtQ9b49IwbwwsyYEsfzSeRXxRsHB9RzFc0VtdWdPS2VwlxFzXgy9HU+0p9cc+hAPSstXTVr4lTWDqilYOhdKx3UEc8JykgyPEdCCOjAggjxBrOrzmsGwpSlAClKUAK0muWsC2NpJO2Cw7san5bt7I9Op8ACa3dUHtn1h+EXnwdD8XbcD4GRvbP2RhfI7/jWmlHXWCaeEQO6uXkdpJGLO7FmY8ySck19s7V5ZEijUvI7BVUcyTy9PXkBk141dOxTVPcj+HSr35ARCD8lOr+rY4fRH0jXdqWonJkllko1R1cg0TaMzsu9u79xMeR3RnA6hF4gD1PMmqT171tk0hcb5ysKZEMfgPnN9NuvhwHTJlu2rWztJPgMTdyMhpiPlPwKp6LwJ+kR1WqtrPRh+uuWVT7I+qCSAASScAAZJJ4AADmc9Ku7Z5qFHZR/Db7dEqrvgMRuW6gZJJ5dpjmfk8h1JwdjepWAt/OvE/8up6D+8Pmfk+XHqMaXa3rsbmQ2kDfERt8Yw/Wup5eaKR72GegNF07ron9wSwsswNom0CS/YxQkpag8F5NNj5T+C+Ce88cBYOTQmrc2c6iRwx/+YaQAUKO0jjfgqAce0lB+V1CnlzPewF0bnTkW9M02puzRpk+E3zG3tgN7BIV3UccsT/ZpjqeJ8uBrJ0/tFjt0NroiJYYhwM+7xbzQNxJ+m+SfDka0u0LXuTSDlE3ktVPdTkZCOTyfvC9PXlDalQ63v6A3jg9LiZnZndmd2OWdiWZj5seJpBCzsERWdzyVQWY+igZNTnQez4LD8L0nL8FtxghP1z+Axglc/NALnjwWvLSOvoiUw6LgWzh5GTAa4kx1ZjnHvLNy4jlVdedp/wLHuar/wCCbpVDz9laoeTXMqx59FGXz5btYc+jrZOd6rkdIoJWH4pOzB91ayeZnYu7M7nm7ksx9WPE151WH3YHrMqD2GZvrIF/c7V5UpTEKUpTAUpSgBSlKALI2M609hcfBJG+KnPczySTHD3OBj1C+Jq9a5DViCCCQQcgjgQRyIPQg105qJrB8OsopjjfxuygdHXg3DoDwYeTCuPxEYfUjSH2JBSlK5TQUpSgDWazaWFpazXB/VoSB4tyQe9iB765XkkZmLMcsxLMepJOWJ9SSaunbzpXdt4LYHjK5dvqxgYB+26n7NUpXd4ecTn3Mre5udUNBG9u4rcZ3WOZCPkovFz5HHdB8WFdDa26ZTR9jJKoA7NQkSdCx7sa4HyQcZ8gag+wfQu7FNdsOMjdkn1U4uR6ucf5davbvpnemhtFPdjXtX+s2VT3hQx+3UX+ZqKeyGtpyVfLIzMWYlmYlmY82JOWJ8ySTUi2fas/D7xY2HxKd+Y/RB4LnxY8PTePSo1XQmx/QPwawWRhiS4xK3iFx8UPw97Hi7VtrX0STKyz87VtZ/gVoIoTuzTAomOHZoAA7AdMAhR4Fgelc+gVItf9P/Db6WUHMans4vDcQkAj6x3m+0PCtNo2xeeWOGMZeRgi+GScZPkOZ8gaNKOiQp5ZPNkOpwupvhUy5ghbuqRwkkHH3qvAnxOB0Ir02wa4m4lNnC3xMTfGEfrJFPLzVD+1n5oNTvW6+TQ+ilig4PgQwnrvMCXkP0vafzbHjXPdRp+eut/sN7LB9q2tWNWoNE23/mOkRmbh2MPAlGPsgA85jzzyQA+BNYWxzVRZGN/OB2UJPZb3IuvtOc/JTp9LPzajG0DWttIXJcE9gmVhX6PVyPnNjPkMDpVU3ddK47/+CWyyYOtOs09/N2s7cB7EYPcjHgvifFjxPkMAaalZei9Gy3EqwwRtJI3JV8OpJPBVGeZwK12SJ5MShNXPq1sbjUBr2UyN/dREqg8i/tt6jd99Ti11Z0fbDK21vHj5bKufe7cT7zWFeIlcblqGcvdqvzh99foGuo//ADWw9nt7X034v3ZrzudWtH3Iy1tbyfTVEz7nXiPvqfxPug6DmClSzaZoa2tL0wWoYKEUuGYsFZsnALd72d08SfaqJ10S8rJD2FK9LeBpGVEUs7EKqjiWJOAB76u7U7ZNBEqyXoE0p49nn4pPLH6w+Jbh4DqZvUmFuNJsovtBnGRnwzTtBnGRnwzXUk+lbCyxG0ttb+Ee9HGceScOHur7b6csLruJcW0x+Zvxufw5zWX4h89JfR8TlyrM2G6b7O6ktWPdnXeQfTjHHHmUyf8ALFZu2XV6xtoYnhgWKeSTAEfdTdAJcmMd3mVGQAe8KrPQukjbXEM4z8VIrnHMgHvD3rke+tMrUgn0s6wpX5RwQCDkEZB8c8qSOFBLEADiSTgD1NecbH6pVba07XLeHKWi/CX+fnEI9G5v9nh51HYdstyTj4NB97/71qtG2s4J6kajbRf9ppJkzwhjRMeBIMh/KRfuqBscDPhW712uu10hdv8A9d19yMUH5IKwtC2gluYIiMiSaNCPJ5FU/kTXdC6ZRk92dLamaM+DWNtDjBWNd7Hz2G9J+2zVzprfpL4RfXM3MNKwX6q9xP2UFdK6wXvY2s8v93E7/hQn+lcooMACufw+7dF37Gx0Boz4Tcw2/wDeyKp8lJ759yhj7q6H2haT+CaNndO6252ceOhchFI+rvZ+zVS7FLLtNJByOEUTuPIndQflI1Szb5e4gtoc+3IznzEabv75h91PU82pMinaWylgKsvYZoftLqW5YcIE3U+vJkEjzCKw+3VaVf8AsUsRHo0PjBmkdz9k9mPdiLPvrTXrEChbkB216Y7a/EIPct0C4+nIA7nz7vZj3GoLY2jzSRxRjLyOqL6sQBny45PlXrpm/wC3uJps57WR3HozEqPcpA91S/Yvo3tdJByOEEbSeW8cIv5SMfs1Xoj5ByyY7UbxNH6MhsIDjtR2fn2aAGUnzYsAfHfaqTqcbY9JdrpN0z3YESMeGSO0Yj3yAfZqD0tGcT89wp7nvZWjyyJFGu87sFVR1JOB6Dz6DjXSeo+qUWj4Ai4aVsGWXHFz4DwQZOB7+ZJNa7CtCh7iW6YZEICJ9Zwd4+oQY/zDUw2x6wNbWXZRnElwSgI4EIBmQj3EL5b+ax1qdV0IqVhZI7r7tVYO0FgQN3Ia4wGyeoiB4Y+mc56Dkaqi/u5Jm35pHlb50jFjx8Cx4DyFeApXREKFsQ22MV62dw8Tb8TtG3zkYo33qQa8qVYjIvrySaRpZXLyPgsx5nAAGceQA91Y9KUgLK2F6JWS7lnYZ7BAE8ml3hn1Cow+1U32v6zSWdqiQsVlnYqHHNFUZcr4NxUZ6bxPMCojsEv1We5hJ70iI6+fZlg381fzqW7YNWpLu1R4VLyQMW3BxZkYYcKOrcFOOu6QOJFcl4/rebg0Xp2KAPMnqTknqSeZJ6mvyyg8xmvtK7DMybq/lkVFkkdxGCEDsW3A2Mhc8hwHDyrGpSkB0xs4v+30ZauTkiPcJ84iYz/Bmq/2vWV9cX0dvD2ssTxq6xL7AYMQxfkvDCnec8N7hipBsLut7R7p/dzsB6MqP+9zVi1wOv6eo2bYyiiNIbMGtdHz3NzLmVFBWKP2FyyjvMRljg8gAPM1X9rz91dG7Uv0VdfVX+Ytc5WvP3V06NupbZnSwz10s+biY+Msh+92P9a3GzmPe0pZj/qZ/CjN/wBtaS/XEsg8HYfcxrfbM2xpWz+u35xSD+taV6H8hLkvHaVJu6Lu/OIr+Ihf61zRXSm09c6Lu/qA/c6n+lc11j4b0sq+S19gEXxt43gkQH2mkJ/hFeG3ubN1bJ82Jm/G+P8A26zf/D+3G9H+Cf51avbwv/HQn/7cflJJ/vS/7/57B+graujtVG7LQcLDhi03/vjL/wBa5xro3V9d/QUSjrZbv+ju1XiOF8wg5xjGAB5VbuwCDjeP5RKP9Un94+6qiU8BVw/+H+UYvF6gxN94kH/bVa/oYo5K11tnL312x63Eo9yyMq/korU1stZkK3t2D0uJv5z1ra1XAnyX7sQtwujd4c5JnY+7CfuSodt5uCbyCPokG8PV5GB/lCplsRnDaNCjmk0in3kP+5xUN2825F5BJ0eHdHqkjE/zRXJH/M/3LfpKzpShrsMySW+oWknVXSzcqwDKd+LiCMg8ZM8jXp/8u9J//RP+OH/+lTvRO2C2igiiNvcExxohI7PBKqASMvy4VJtUNo8F/cGCOGZG3C+X3MYUqCO6xOe+K5nqaq36f59TRTJSGmNU721j7S4t2jTIXeLRnic4GFcnoa0tX3tx/Ry/46fwvVCVppW7nLJpYZl6K0jJbzJNC27JGcqeY8CCOqkEgjwJrobUrXu3v1CgiO4x3oWPHhzMZ+WvpxHUCubq+g8QRwIOQeoI5EHoaNTSVhNYOktaNQLO9Jd4zHKf1sWFc/WGCr/aBNVVrPsqu7YF4SLmMce4MSgf4eTvfZJJ8KxtX9p9/bYVnFxGPkzcWx5SjvZ823quHUzXi30gCI8pMoy0L43gOWVI4OuTzHLIyBmsPzNL4ory0c1V8q7dr2pCSRPewKFmjG9MBylQc2I+eo456gEHOBikq6YtWsohrBc2wGT4q7XwkRvxKR/2Va9VJsAXu3h+lEPuEn+9W3XDretms8EV2pfoq6+qv8xa5ytefuro3al+irr6q/zFrnK15+6ujw3pZF8mVrDFu3dyvzZ5V+6Vh/SsjU657O/tH8J4wfRnCn8mNbHafaGLSl0McGZXHmHRSf2iw91RcOV7ynDDip8COIP31uvNPzJ4Z1DrtbGTR92g5mCTHqEJH5iuXRXWVhcrcQJIOKSxqw8w6g/uNcq39mYZZITzidoz9hiv9K5/DPlF2WPsEuALq5j6vErf+m+P/drI2/W+JbSToUkUn6pQj+I1FtlOkOx0pBnlJvRH7a939tUqy9uOj+00eso5wyqx+q+Yz+06n3UVtrJ+/wDoS3koauiNkdyJdFRKeO4ZI29ztj9hlrnerc2CaVANzak88TIPHkkn7o/vq/ELMCjkqi5tTE7xNzjZkPqjFT+a1YWwu/3L6WI8pYcj60bAgfhdz7q1O1nRPYaSlIGFmAmXhw73B/fvqx+0K0GrmlTaXUFwP1ThiBzKnuyAeZRmHvq354+YcM3W1SxMWlLjwkKyr6Ooz+2r1E6uLblokSQ299HhlXuOw5FH4xNnwDEj/MFU7RpVmEFLDLX2DaXCyXFqx9sCVPMr3ZPfgp+E1Kdsmr5ubLtYxmS3JfA5lCMSAe4BvsYqi9EaSktp454jh423h4HoQfIgkHyJrprVfWGG+gWaE8+DofajbqrDx8+owRwNYaycWrRU7rByzSrb172UNvtPYAEMSWt8gbp69kTwx9A4x0OMKKrvrSSFt2aN4m+bIpQ+4MBmuiLVrYhpo8Kn+xD9Jn/8eT+OKq/3x4irD2GwsdIM4ViggcFwDugl48De5Z4Hh5UtX0MJ5Jztx/Ry/wCOn8L1QlX3tx/Ry/46fwvVCVn4f0FXyKVudXtV7m9ExtkDmEKWXIUneJwFzwJ7pOCRyrWX1pJC25NG8b/NdSp9wYcR51vlZwQeNZ+gdItb3MMyEho5FPDqM4YehUlffWAWFTXZtqZLeXEcrIy20bB2cjAk3SCFTPtZIAJHADPHOBSppLLGjoS4iDoysMhgQR5EYNciqMDHPHWuoddtNrZ2U0xPeClYx852GEH3nJ8gT0rl5RgAeFc/hVs2XqF3bA4cWty/jPu/hjQ/99WhUI2N2fZ6LjJGDI7v+2VX9lBU3rn1Xm2XPBFdqX6Kuvqr/MWucrXn7q6N2pfoq6+qv8xa5ytefurp8N6WZ3yWXt50bu3NvcAcJIzGT0zG28PeRKfw1V1dEbXtD/CNHSMBl4CJl9FBEn+mzH3Cud6vQrMCtbnQWxnS3baOWMnLW7GM/V9qP3brBfsmq32yaJ7HSLSAd24USDw3gNxx+yrfbpse098GvhGxxHcgRnwDgkxH7yy+rirI2xaA+E2JkQZktz2g8SmMSj8Pe8ygrL0avwZXMlAwTMjK6HDowZT4MpBU/eBXTriPSWjzg4S5h4Hqpdf4lb8xXL1XHsL1hyklk54rmSLzUn4xR6Md77Z8KvxE5XUuwofYp+aFkZkcYdGKsvgykhh7iCK2eqmmjZ3cNwM4Ru+B8pG7rjHU7pJHmBUv21au9hdC5QfF3HteAkUcfxKA3qHquq1lq5z7ktYZe+2LQgurFLqLDNB8YCOO9E4G/g+AAV/RT41RFXNsX1rEkZsJiCygmHPyk+UnHmV44Hzfq1Atomqh0fdFVB7CTLQt0A6oT4rnHmCp8ay0n0tw/wBiq33J5ss0xHe2UmjLk5KoVTjxaI8Bu/SjJGPAbngaqvWDQ0lncSW8vtIeBxgOp9lh5EfccjmDWPo2/kglSaJt2SM7yt4HzHUEEgjqCRVv30UGsNmHi3Yr6AcUJ8eak8zExGVboftAt/l1ns/7Byil62er+np7KXtbeTdbkwPFHHg69R+YzwIrCu7Z4naORCkiHDI3AqfP/fkRgivGttmQXlq/titpABdI0D9WUGSM+m6N8ehHDxNS6HWnR84wLu2fPyTImfwsc/lXL9MVg/Dy+C1bOoGn0cneLWa+ZMQ/OsS81/0bCON3E2OkRMv5Rg1zSFHhX2l+GXdh1llbS9ocF9ALeCOTAkDmR8KDugjurkn5XXFVrSlbRClYRLeSydlevFrYxyQ3COpkffMyjfHsgAMo7wxg8geZ5VbFtrBYXS4W4t5R8wshPvRuI94rl6hGedZ3oKnkato6kGjLCM7/AGNqhHytyIY9+K1enNo2j7ZT8eszjlHARIcjoSDur9oiubREvzR91fqpXhl3Y+skeuuuE2kZQ0nciTPZxA5C55lj8pz49OQA45jmD0GT0A5k9AKVKNmeiPhOkoFIysZ7Z/SPBX75Cg99b7RPyJ5Z0Lq/o74PbQQD9VGiepVQCfeQTWwpSvLbybkc2iWck2jriOJC7soCqvM99Tw9wqirfUnSAPGzm5eA/wB66YpWunquFhEucn5kQMCCMgjBB5EHnXLetehDZ3c1uc4Ru4T1RuKHz7pAPmDXU1Vltt1a7WBbyMd+AYkxzMZPP7DHPozGq8PfTWPcVrKKQBI4gkEcQRwIPQg9DXSuz7WUX9mrtjtV7ky/SA54+aw7w9SOhrmmpFqJrQ2j7oSjJibCzIPlLnmPpLnI944b2a6dbT65+JEvDPTaFqwbC7aNR8TJl4T03SeK+qE49N09a0midIyW80c8RxJG28vh4EHyIJU+RNdF626Bh0rZAI6kkCSCUcQDjgfqsDgjwPiBXOF7aPFI8UqlJEYqynmCP6dQeoINGlfXOHyFLDOjXFvprRvA4WVeHItDIvj9JWHvHka510po6S3meGZd2SNt1h08iD1Uggg+BFSLZ3rk2jpzvZa3kI7VBxI6B1Hzh1HUcOYGLR2iaoJpOBbq1KtOqZjYEbsycwpblniSpPIkg4BJGc/lVh8Mp+ZZKHtrh43WSNijoQysOakciKvLQmlrbT1k1tcYS4UZYDmrDgssWemTxHTJU5BBNFOhUlWBDAkFSCCCDggg8QQeGK9bK7khkWWJ2SRDlXXgQf6joQeBBIOQa2uOr5kJ4M7WTQE1lOYZ1weasPZkXoynw8RzB4GsXRWkpbaVZoHKSLyYeHUEcmU9QatjROtlnpiEWmkVWKf5EgO6pbkGic+w/wBA8Dy73EVBtc9RLnR5LMO0gz3ZlHAeHaD5B/I9D0pTefLXP3G13RKm0vYaaRUuitnfAbqTfq38BkniCT7DEEZ7pPGoPrPqndWDYnj7mcLKvGJvDvfJP0WwfXnWjNSLQWut5ar2aS9pFjHYzDtI8eABOVHkpA8qalz6ePYM55I7SpTcaU0bPxlspbV/nWjqyH/JlAVR5Ka11xo+05x332ZbeVD98faA1XV8BYNPSveaFV5So/1RIP441rwpiFKUpgKUpQApSlACrx2HaB7K2e6Yd6c4TPSNCQD9pix8wFqpNVtBve3UdumRvnLsPkIPbb7uA8yB1rqG0tliRI0UKiKFVRyAUYAHuFc3iLwukuF3PalKVxGopSlACvzJGGBVgCCMEHiCDzBHhX6pQBzRr/qq2j7oxgHsXy0LHjleqk/OUkD0KnrUZrqHXDVuO/tmhk4H2o3xxRxyI8uOCOoJrmrS2jJbaZ4Zl3ZEOCOh8Cp6qRxBr0NHU61vyY1OCZ7MNffgTdhOSbVzkHn2LE8SB8wnmOh4jrmwNpGoy6QjFxb7vwhV7pBG7MvMKW5Z491uXHB4HIoCpxs/2hyWBEUuZLUn2flxZ6x55r4p7xg5BWppvPXHI0+zIVNEyMyOpVlJDKwwykcwQeRqX7PtfJNHt2b5ktWOWT5UZPNo8/mvI8+BzmzNatUrXTEIubWVBKR3Zl9l8fIlHPI5Z9pfPlVH6Z0RNaymK4jMbjoeTDxVuTL5j99OanUWH9BNOS5tcNTbfS0QvLGRO2I9ocEmxw3ZOqyDGMkZGMEcBikr6zkhkaKVGjkU4ZGGCP8AceBHA8xmtjq1rLcWMm/bvjPtxnjG/wBZfHzGCPGrOTWPRemY1ivF+D3AGEYkAgn+6mxggn5Djieh50l1ae3K+w9mUyRUv1Y2iXdoBGSLiHl2UpJwPBX4lR5HeGOle+tOzO8tMvGvwmHnvxg74H0o+J965HpUJzWnlte5O6LAul0Nfd5HfRs55qy71uT7juqPenpWqvdn14o34RHdxcxJbSLIMdO7wbJHzQfWopX6iYq28pKt85ThvvHGhS1w/qGT0vLWSI4ljeI+EiMh+5gK8Aw8a20Ost4vAXlzjwM0jD7mYivG40zO/tys3rjP34zVbiMClfa+UwFKUoAUpSgBQmlWbsi1HM7reXC/EocwqR/aOD7RHzFI4eLDwHGLpSssaWSabJtUTZ2/bSri4nALA8405qnkereZA+TU8pSvOqnTyzZLApSlSMUpSgBSlKAFRLaDqUmkIsrhLhB8XIeR67j45ofyPEdQZbSnNOXlCaycl6QsZIJGimQpIhwynmP6EHmCOBFY1dLa76lw6Rj73cmUfFzAcR5MPlJnp92K5+1i1fnspeyuE3T8lhxRx4o3X05jqBXoaeqr+ZlU4GrusVxZSdpbyFSfaQ8Y3+unX14EdCKtSy160dpSIQaRjWF+hc/F55b0cwwYz6454y1UtSnWmq37iVNFj6z7JZ4syWbfCYuYUkCUDy5LIOuRg+ANV3PCyMUdWRh7SOpVh6qwyPfW00DrPd2f/Lzui/3ftRnx7jZUZ8Rg+dS87TIrlQmktHxTgfLj7rj6obJU+YcUl1zzuPZkY1f1zvbPAgnbcH6p+/H6BTxUfVIqQXOvFlefpDRql+s1s27IfcSpx5FyKxrix0LPxhu7i0Y8kmiaVB71yfvc1rp9U1z8TpGwlHnOIn/C4x+dHlbzjD+gbnvcaJ0XIfiNIyQk/IuYHb/ViAUe/Na+fVzHFb2wk8N25VT90oTFeM2rs6/3BHit1bEflLn8q189sye1u+50b+FjVL4P7CPWTR7rzaH7Nxbv/BKc1ikV8pVCFKUpgKUpQApQmrN2f7L3nKz3qlIeawnIeTw3+qJ5e0fIc5q1KyxpZNZs31Ba+cTTAraqfQzEfJT6Pi3uHHJXoCGJUUKoCqoACgYAA4AADkMUhiVVCqAqqMBQMAAcgAOQr915+pqO2azOBSlKzKFKUoAUpSgBSlKAFKUoAVg6Y0RDdRGK4jWRD0PQ9CpHFW8xg1nUoTwBROuGyeeAmS0zcRc9z9cg9OUg9MHlwPOq5ZSCQQQQcEHgQRzBB5GuvK0GsuptpejM8Q38YEqd2QeHeHMeTZHlXVHiWtqM3Hscw0qzdP7HLiPLWsqzr0R8JJ6Z9hj592oBpXQ9xbHFxBJF5upCn0f2W9xNdM3NcMhpowaUpViGKUpQApSlAClfVGSFHEnkBxJ9B1qU6D2eaQucFYDEh+XN8WPwkb5/DUtpchgitbbV7Vu5vX3baItg4ZzwjT6z8gfIZPkat3VzZBbRYa6c3Dj5HsRD3A7ze84PhVi2tskaBI0VEUYVVAVQPIDgKwvxKXpLUe5CdSdmcFmVlmInuBxDEdyM/QQ9fpHj4bvKp3SlclU6eWaJYFKUqRilKUAKUpQApSlAClKUAKUpQApSlAClKUAK+OoIwQCDzB5UpQBHNJah6Onzv2kQJ5sgMbH1aMqTUb0lsgsCCyPcR46LIpH+ojH86+0q1qUuGLCINpTUiCJiFkmPqU/ogrW22rETEgvJzxwK/wD60pXSrrHJGES7QWy21mxvTXI+q0X9YjUustlejYyCYWkI/vJHI96ghT7xX2lYVq37lKUSfRmhre3GIIIoh9BFXPqQONZ1KVk3koUpSgBSlKAFKUoAUpSgBSlKAFKUoA//2Q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4" descr="data:image/jpeg;base64,/9j/4AAQSkZJRgABAQAAAQABAAD/2wCEAAkGBxQTEhUUExMWFhUXGR4aGBYYGRoaGBgfGhgaHBgfGRgaHCggGhonHBQaIjIiJSorLi4uGiAzODMsNygtLisBCgoKDg0OGhAQGywkICQvLCwvLCwsLCwtLCwsLCwsLCwsLCwsLCwsLCwsLCwsLCwsLCwsLCwsLCwsLCwsLCwsLP/AABEIANQA7gMBIgACEQEDEQH/xAAcAAEAAgMBAQEAAAAAAAAAAAAABgcEBQgDAQL/xABNEAACAQMABwUCCgcGBAQHAAABAgMABBEFBgcSITFBEyJRYXEygRQjQlJicoKRkqE1Q6KxsrPBM1Nzg6PRJDRjwggVk8MWF1RkdNLT/8QAGQEAAwEBAQAAAAAAAAAAAAAAAAECAwQF/8QAMBEAAwABAwIEBAUEAwAAAAAAAAECEQMhMRJBBCIyUWFxkbEUI0KB8BOh4fEzQ9H/2gAMAwEAAhEDEQA/ALxpSlAClKUAKUpQApWl1l1ptrFN64kCk+zGOMj/AFUHHHmcAdSKqDWfa1dT5W2HwaPx4NKfVuSei8R86tI0qvgl0kXRpjT1tarvXE8cQPIMe8fqrzb3CoDpjbNbpkW0Ekx6M3xSH7wX+9RVKTSs7FnZmY82YlmPqx4mvxXVPh5XO5Dtk+0jtc0hJns+xhHTcTeYe+QkH8NR+71z0hJ7d7P9hzH/AC92tDStVErhE5Zmvpe4b2rmc+ssh/e1fgaSmHKeX/1H/wB6xaVWEI2cOsN4hyt5cj0nlx929g1ubHaRpKM/80XHzZERh9+6G/OonSk5l8oeWWporbTMMC4tkcdWiYofwNvAn7QqcaD2maPuMDtuxc/JmG5+3kofxVznSsq0IfwGrZ14rAjIOQeRHI19rlvV/Wm7sj/w8zKvWM96M/YPAeowfOra1V2uQTYS7UW8nLtM5hPqTxj+1kfSrnvQqeNy1aZZVK/KOCAQQQRkEcQQeWDX6rAsUpSgBSlKAFKUoAUpSgBSlKAFKV+JpVRSzMFVQSzE4AA4kknkAKAP0TVV697VljLQWBDuODTnBRfHsxydvP2R9LpGto+0Zrstb2xKW3Jm5NN69Vj8uZ6+FV5XXpaHejOr9j2u7p5XaSR2d2OWdiSx9Sf3dK8aE1L9Vdnd5e4cL2MJ/Wyg8R9CP2n9eAPjXS6UrchLJEKzdGaJnuDiCGSXplELAerAYHvNWddaP0LonhNm9uh+rOH3T9JOEcfQ97LY5ZqO6b2pXkw3INy1i5BYgC+PAyEcPshahW69K+o8JcmKNnF6q785t7VfG4mVf4d6sKfQVpHwfSkRPhDBLMPc/dX860NzO0jb8js7nmzsWb8TEmvJmA5nFUlXd/z+4tjZTwWo4LcTv5/BkUfnc5/KsGQLnukkeJAU/cGP76z7LV+7lx2VrO4PIiJ938WN386yLrVS7iGZYljH/Umt4/45RTyvcMGlpWRNZsvMxn6s0L/wOax6YhSlKYClKUASjU3Xm50ewCHtIM96Bj3fMof1Z9OB6g86vvVbWi3v4u0gbiPbjbg8Z8GX9xGQehrlyszRGlJbaVZoHKSLyI5EdQw5Mp6g/vxWOpoq9+5U1g6xpUT1C12i0jHjglwg+Miz+0nihPvHI9CZZXBUuXhmyeRSlKQClKUAKUpQApSlAHwmqG2o6+m7c21u3/DIe8w/XMOv+GDy8Tx8Kkm2XXPs1NjA3fYfHsOaqRwTyZgcn6P1uFMV16Gl+pmd12FZWjNHS3EqwwIZJG5KPzJPIKOpPAV76A0LNeTrBAu87cST7KKObMeijP7gMkgVfei9F2eg7NpHbjgdpKQO0lboqjw54QcBxJ6tW2pqdOy5JU5NJq1s/tNHRfCtIOjyIMkt/YxHpuKR33zyJGc4wAaieu21Oa53orQtBDyL8pZB6j+zXyHe8xxFRvXPW6bSEu9J3YlPxcIPdTzPznxzb3DAqP0p09+q92Drsj5W00Dq9c3j7ltEz4OGbki/Wc8B445+ANT3UnZYXUXGkcxRgbwgzusQOOZW/Vrjjujj4leIr11q2nJEnwXRSJHGvd7YKAo/wUxj7bDj0ByGoepl4jf7B0+5jHUGxsFD6VvMsRkQQ5BbyHDtHGeoCAda18+v8MHd0ZYQwDl20ih5j+fA+rNUGuJ2kdndmd2OWdiWZj5k8TXvozRs1w/ZwRPK/wA1BnHmx5KPM4FPo708/YM+xm6U1ovLj+2upmHzQ24n4Ewv5VplQDkAPSp2dny2yiTSd7Fag8REnxszDyA65+aHFa+fSWjIuFvZS3BH626lKg+fYw4DD1x6U1S/SJr3IrStzPrE59i3s4v8O1iJ/FKrt+dYFxpCR/aKn0jjX+FBir3EYtKUpgKUpQApSlAGTo2/kglSaFykiHKsP6jqDyI6iujtQ9b49IwbwwsyYEsfzSeRXxRsHB9RzFc0VtdWdPS2VwlxFzXgy9HU+0p9cc+hAPSstXTVr4lTWDqilYOhdKx3UEc8JykgyPEdCCOjAggjxBrOrzmsGwpSlAClKUAK0muWsC2NpJO2Cw7san5bt7I9Op8ACa3dUHtn1h+EXnwdD8XbcD4GRvbP2RhfI7/jWmlHXWCaeEQO6uXkdpJGLO7FmY8ySck19s7V5ZEijUvI7BVUcyTy9PXkBk141dOxTVPcj+HSr35ARCD8lOr+rY4fRH0jXdqWonJkllko1R1cg0TaMzsu9u79xMeR3RnA6hF4gD1PMmqT171tk0hcb5ysKZEMfgPnN9NuvhwHTJlu2rWztJPgMTdyMhpiPlPwKp6LwJ+kR1WqtrPRh+uuWVT7I+qCSAASScAAZJJ4AADmc9Ku7Z5qFHZR/Db7dEqrvgMRuW6gZJJ5dpjmfk8h1JwdjepWAt/OvE/8up6D+8Pmfk+XHqMaXa3rsbmQ2kDfERt8Yw/Wup5eaKR72GegNF07ron9wSwsswNom0CS/YxQkpag8F5NNj5T+C+Ce88cBYOTQmrc2c6iRwx/+YaQAUKO0jjfgqAce0lB+V1CnlzPewF0bnTkW9M02puzRpk+E3zG3tgN7BIV3UccsT/ZpjqeJ8uBrJ0/tFjt0NroiJYYhwM+7xbzQNxJ+m+SfDka0u0LXuTSDlE3ktVPdTkZCOTyfvC9PXlDalQ63v6A3jg9LiZnZndmd2OWdiWZj5seJpBCzsERWdzyVQWY+igZNTnQez4LD8L0nL8FtxghP1z+Axglc/NALnjwWvLSOvoiUw6LgWzh5GTAa4kx1ZjnHvLNy4jlVdedp/wLHuar/wCCbpVDz9laoeTXMqx59FGXz5btYc+jrZOd6rkdIoJWH4pOzB91ayeZnYu7M7nm7ksx9WPE151WH3YHrMqD2GZvrIF/c7V5UpTEKUpTAUpSgBSlKALI2M609hcfBJG+KnPczySTHD3OBj1C+Jq9a5DViCCCQQcgjgQRyIPQg105qJrB8OsopjjfxuygdHXg3DoDwYeTCuPxEYfUjSH2JBSlK5TQUpSgDWazaWFpazXB/VoSB4tyQe9iB765XkkZmLMcsxLMepJOWJ9SSaunbzpXdt4LYHjK5dvqxgYB+26n7NUpXd4ecTn3Mre5udUNBG9u4rcZ3WOZCPkovFz5HHdB8WFdDa26ZTR9jJKoA7NQkSdCx7sa4HyQcZ8gag+wfQu7FNdsOMjdkn1U4uR6ucf5davbvpnemhtFPdjXtX+s2VT3hQx+3UX+ZqKeyGtpyVfLIzMWYlmYlmY82JOWJ8ySTUi2fas/D7xY2HxKd+Y/RB4LnxY8PTePSo1XQmx/QPwawWRhiS4xK3iFx8UPw97Hi7VtrX0STKyz87VtZ/gVoIoTuzTAomOHZoAA7AdMAhR4Fgelc+gVItf9P/Db6WUHMans4vDcQkAj6x3m+0PCtNo2xeeWOGMZeRgi+GScZPkOZ8gaNKOiQp5ZPNkOpwupvhUy5ghbuqRwkkHH3qvAnxOB0Ir02wa4m4lNnC3xMTfGEfrJFPLzVD+1n5oNTvW6+TQ+ilig4PgQwnrvMCXkP0vafzbHjXPdRp+eut/sN7LB9q2tWNWoNE23/mOkRmbh2MPAlGPsgA85jzzyQA+BNYWxzVRZGN/OB2UJPZb3IuvtOc/JTp9LPzajG0DWttIXJcE9gmVhX6PVyPnNjPkMDpVU3ddK47/+CWyyYOtOs09/N2s7cB7EYPcjHgvifFjxPkMAaalZei9Gy3EqwwRtJI3JV8OpJPBVGeZwK12SJ5MShNXPq1sbjUBr2UyN/dREqg8i/tt6jd99Ti11Z0fbDK21vHj5bKufe7cT7zWFeIlcblqGcvdqvzh99foGuo//ADWw9nt7X034v3ZrzudWtH3Iy1tbyfTVEz7nXiPvqfxPug6DmClSzaZoa2tL0wWoYKEUuGYsFZsnALd72d08SfaqJ10S8rJD2FK9LeBpGVEUs7EKqjiWJOAB76u7U7ZNBEqyXoE0p49nn4pPLH6w+Jbh4DqZvUmFuNJsovtBnGRnwzTtBnGRnwzXUk+lbCyxG0ttb+Ee9HGceScOHur7b6csLruJcW0x+Zvxufw5zWX4h89JfR8TlyrM2G6b7O6ktWPdnXeQfTjHHHmUyf8ALFZu2XV6xtoYnhgWKeSTAEfdTdAJcmMd3mVGQAe8KrPQukjbXEM4z8VIrnHMgHvD3rke+tMrUgn0s6wpX5RwQCDkEZB8c8qSOFBLEADiSTgD1NecbH6pVba07XLeHKWi/CX+fnEI9G5v9nh51HYdstyTj4NB97/71qtG2s4J6kajbRf9ppJkzwhjRMeBIMh/KRfuqBscDPhW712uu10hdv8A9d19yMUH5IKwtC2gluYIiMiSaNCPJ5FU/kTXdC6ZRk92dLamaM+DWNtDjBWNd7Hz2G9J+2zVzprfpL4RfXM3MNKwX6q9xP2UFdK6wXvY2s8v93E7/hQn+lcooMACufw+7dF37Gx0Boz4Tcw2/wDeyKp8lJ759yhj7q6H2haT+CaNndO6252ceOhchFI+rvZ+zVS7FLLtNJByOEUTuPIndQflI1Szb5e4gtoc+3IznzEabv75h91PU82pMinaWylgKsvYZoftLqW5YcIE3U+vJkEjzCKw+3VaVf8AsUsRHo0PjBmkdz9k9mPdiLPvrTXrEChbkB216Y7a/EIPct0C4+nIA7nz7vZj3GoLY2jzSRxRjLyOqL6sQBny45PlXrpm/wC3uJps57WR3HozEqPcpA91S/Yvo3tdJByOEEbSeW8cIv5SMfs1Xoj5ByyY7UbxNH6MhsIDjtR2fn2aAGUnzYsAfHfaqTqcbY9JdrpN0z3YESMeGSO0Yj3yAfZqD0tGcT89wp7nvZWjyyJFGu87sFVR1JOB6Dz6DjXSeo+qUWj4Ai4aVsGWXHFz4DwQZOB7+ZJNa7CtCh7iW6YZEICJ9Zwd4+oQY/zDUw2x6wNbWXZRnElwSgI4EIBmQj3EL5b+ax1qdV0IqVhZI7r7tVYO0FgQN3Ia4wGyeoiB4Y+mc56Dkaqi/u5Jm35pHlb50jFjx8Cx4DyFeApXREKFsQ22MV62dw8Tb8TtG3zkYo33qQa8qVYjIvrySaRpZXLyPgsx5nAAGceQA91Y9KUgLK2F6JWS7lnYZ7BAE8ml3hn1Cow+1U32v6zSWdqiQsVlnYqHHNFUZcr4NxUZ6bxPMCojsEv1We5hJ70iI6+fZlg381fzqW7YNWpLu1R4VLyQMW3BxZkYYcKOrcFOOu6QOJFcl4/rebg0Xp2KAPMnqTknqSeZJ6mvyyg8xmvtK7DMybq/lkVFkkdxGCEDsW3A2Mhc8hwHDyrGpSkB0xs4v+30ZauTkiPcJ84iYz/Bmq/2vWV9cX0dvD2ssTxq6xL7AYMQxfkvDCnec8N7hipBsLut7R7p/dzsB6MqP+9zVi1wOv6eo2bYyiiNIbMGtdHz3NzLmVFBWKP2FyyjvMRljg8gAPM1X9rz91dG7Uv0VdfVX+Ytc5WvP3V06NupbZnSwz10s+biY+Msh+92P9a3GzmPe0pZj/qZ/CjN/wBtaS/XEsg8HYfcxrfbM2xpWz+u35xSD+taV6H8hLkvHaVJu6Lu/OIr+Ihf61zRXSm09c6Lu/qA/c6n+lc11j4b0sq+S19gEXxt43gkQH2mkJ/hFeG3ubN1bJ82Jm/G+P8A26zf/D+3G9H+Cf51avbwv/HQn/7cflJJ/vS/7/57B+graujtVG7LQcLDhi03/vjL/wBa5xro3V9d/QUSjrZbv+ju1XiOF8wg5xjGAB5VbuwCDjeP5RKP9Un94+6qiU8BVw/+H+UYvF6gxN94kH/bVa/oYo5K11tnL312x63Eo9yyMq/korU1stZkK3t2D0uJv5z1ra1XAnyX7sQtwujd4c5JnY+7CfuSodt5uCbyCPokG8PV5GB/lCplsRnDaNCjmk0in3kP+5xUN2825F5BJ0eHdHqkjE/zRXJH/M/3LfpKzpShrsMySW+oWknVXSzcqwDKd+LiCMg8ZM8jXp/8u9J//RP+OH/+lTvRO2C2igiiNvcExxohI7PBKqASMvy4VJtUNo8F/cGCOGZG3C+X3MYUqCO6xOe+K5nqaq36f59TRTJSGmNU721j7S4t2jTIXeLRnic4GFcnoa0tX3tx/Ry/46fwvVCVppW7nLJpYZl6K0jJbzJNC27JGcqeY8CCOqkEgjwJrobUrXu3v1CgiO4x3oWPHhzMZ+WvpxHUCubq+g8QRwIOQeoI5EHoaNTSVhNYOktaNQLO9Jd4zHKf1sWFc/WGCr/aBNVVrPsqu7YF4SLmMce4MSgf4eTvfZJJ8KxtX9p9/bYVnFxGPkzcWx5SjvZ823quHUzXi30gCI8pMoy0L43gOWVI4OuTzHLIyBmsPzNL4ory0c1V8q7dr2pCSRPewKFmjG9MBylQc2I+eo456gEHOBikq6YtWsohrBc2wGT4q7XwkRvxKR/2Va9VJsAXu3h+lEPuEn+9W3XDretms8EV2pfoq6+qv8xa5ytefuro3al+irr6q/zFrnK15+6ujw3pZF8mVrDFu3dyvzZ5V+6Vh/SsjU657O/tH8J4wfRnCn8mNbHafaGLSl0McGZXHmHRSf2iw91RcOV7ynDDip8COIP31uvNPzJ4Z1DrtbGTR92g5mCTHqEJH5iuXRXWVhcrcQJIOKSxqw8w6g/uNcq39mYZZITzidoz9hiv9K5/DPlF2WPsEuALq5j6vErf+m+P/drI2/W+JbSToUkUn6pQj+I1FtlOkOx0pBnlJvRH7a939tUqy9uOj+00eso5wyqx+q+Yz+06n3UVtrJ+/wDoS3koauiNkdyJdFRKeO4ZI29ztj9hlrnerc2CaVANzak88TIPHkkn7o/vq/ELMCjkqi5tTE7xNzjZkPqjFT+a1YWwu/3L6WI8pYcj60bAgfhdz7q1O1nRPYaSlIGFmAmXhw73B/fvqx+0K0GrmlTaXUFwP1ThiBzKnuyAeZRmHvq354+YcM3W1SxMWlLjwkKyr6Ooz+2r1E6uLblokSQ299HhlXuOw5FH4xNnwDEj/MFU7RpVmEFLDLX2DaXCyXFqx9sCVPMr3ZPfgp+E1Kdsmr5ubLtYxmS3JfA5lCMSAe4BvsYqi9EaSktp454jh423h4HoQfIgkHyJrprVfWGG+gWaE8+DofajbqrDx8+owRwNYaycWrRU7rByzSrb172UNvtPYAEMSWt8gbp69kTwx9A4x0OMKKrvrSSFt2aN4m+bIpQ+4MBmuiLVrYhpo8Kn+xD9Jn/8eT+OKq/3x4irD2GwsdIM4ViggcFwDugl48De5Z4Hh5UtX0MJ5Jztx/Ry/wCOn8L1QlX3tx/Ry/46fwvVCVn4f0FXyKVudXtV7m9ExtkDmEKWXIUneJwFzwJ7pOCRyrWX1pJC25NG8b/NdSp9wYcR51vlZwQeNZ+gdItb3MMyEho5FPDqM4YehUlffWAWFTXZtqZLeXEcrIy20bB2cjAk3SCFTPtZIAJHADPHOBSppLLGjoS4iDoysMhgQR5EYNciqMDHPHWuoddtNrZ2U0xPeClYx852GEH3nJ8gT0rl5RgAeFc/hVs2XqF3bA4cWty/jPu/hjQ/99WhUI2N2fZ6LjJGDI7v+2VX9lBU3rn1Xm2XPBFdqX6Kuvqr/MWucrXn7q6N2pfoq6+qv8xa5ytefurp8N6WZ3yWXt50bu3NvcAcJIzGT0zG28PeRKfw1V1dEbXtD/CNHSMBl4CJl9FBEn+mzH3Cud6vQrMCtbnQWxnS3baOWMnLW7GM/V9qP3brBfsmq32yaJ7HSLSAd24USDw3gNxx+yrfbpse098GvhGxxHcgRnwDgkxH7yy+rirI2xaA+E2JkQZktz2g8SmMSj8Pe8ygrL0avwZXMlAwTMjK6HDowZT4MpBU/eBXTriPSWjzg4S5h4Hqpdf4lb8xXL1XHsL1hyklk54rmSLzUn4xR6Md77Z8KvxE5XUuwofYp+aFkZkcYdGKsvgykhh7iCK2eqmmjZ3cNwM4Ru+B8pG7rjHU7pJHmBUv21au9hdC5QfF3HteAkUcfxKA3qHquq1lq5z7ktYZe+2LQgurFLqLDNB8YCOO9E4G/g+AAV/RT41RFXNsX1rEkZsJiCygmHPyk+UnHmV44Hzfq1Atomqh0fdFVB7CTLQt0A6oT4rnHmCp8ay0n0tw/wBiq33J5ss0xHe2UmjLk5KoVTjxaI8Bu/SjJGPAbngaqvWDQ0lncSW8vtIeBxgOp9lh5EfccjmDWPo2/kglSaJt2SM7yt4HzHUEEgjqCRVv30UGsNmHi3Yr6AcUJ8eak8zExGVboftAt/l1ns/7Byil62er+np7KXtbeTdbkwPFHHg69R+YzwIrCu7Z4naORCkiHDI3AqfP/fkRgivGttmQXlq/titpABdI0D9WUGSM+m6N8ehHDxNS6HWnR84wLu2fPyTImfwsc/lXL9MVg/Dy+C1bOoGn0cneLWa+ZMQ/OsS81/0bCON3E2OkRMv5Rg1zSFHhX2l+GXdh1llbS9ocF9ALeCOTAkDmR8KDugjurkn5XXFVrSlbRClYRLeSydlevFrYxyQ3COpkffMyjfHsgAMo7wxg8geZ5VbFtrBYXS4W4t5R8wshPvRuI94rl6hGedZ3oKnkato6kGjLCM7/AGNqhHytyIY9+K1enNo2j7ZT8eszjlHARIcjoSDur9oiubREvzR91fqpXhl3Y+skeuuuE2kZQ0nciTPZxA5C55lj8pz49OQA45jmD0GT0A5k9AKVKNmeiPhOkoFIysZ7Z/SPBX75Cg99b7RPyJ5Z0Lq/o74PbQQD9VGiepVQCfeQTWwpSvLbybkc2iWck2jriOJC7soCqvM99Tw9wqirfUnSAPGzm5eA/wB66YpWunquFhEucn5kQMCCMgjBB5EHnXLetehDZ3c1uc4Ru4T1RuKHz7pAPmDXU1Vltt1a7WBbyMd+AYkxzMZPP7DHPozGq8PfTWPcVrKKQBI4gkEcQRwIPQg9DXSuz7WUX9mrtjtV7ky/SA54+aw7w9SOhrmmpFqJrQ2j7oSjJibCzIPlLnmPpLnI944b2a6dbT65+JEvDPTaFqwbC7aNR8TJl4T03SeK+qE49N09a0midIyW80c8RxJG28vh4EHyIJU+RNdF626Bh0rZAI6kkCSCUcQDjgfqsDgjwPiBXOF7aPFI8UqlJEYqynmCP6dQeoINGlfXOHyFLDOjXFvprRvA4WVeHItDIvj9JWHvHka510po6S3meGZd2SNt1h08iD1Uggg+BFSLZ3rk2jpzvZa3kI7VBxI6B1Hzh1HUcOYGLR2iaoJpOBbq1KtOqZjYEbsycwpblniSpPIkg4BJGc/lVh8Mp+ZZKHtrh43WSNijoQysOakciKvLQmlrbT1k1tcYS4UZYDmrDgssWemTxHTJU5BBNFOhUlWBDAkFSCCCDggg8QQeGK9bK7khkWWJ2SRDlXXgQf6joQeBBIOQa2uOr5kJ4M7WTQE1lOYZ1weasPZkXoynw8RzB4GsXRWkpbaVZoHKSLyYeHUEcmU9QatjROtlnpiEWmkVWKf5EgO6pbkGic+w/wBA8Dy73EVBtc9RLnR5LMO0gz3ZlHAeHaD5B/I9D0pTefLXP3G13RKm0vYaaRUuitnfAbqTfq38BkniCT7DEEZ7pPGoPrPqndWDYnj7mcLKvGJvDvfJP0WwfXnWjNSLQWut5ar2aS9pFjHYzDtI8eABOVHkpA8qalz6ePYM55I7SpTcaU0bPxlspbV/nWjqyH/JlAVR5Ka11xo+05x332ZbeVD98faA1XV8BYNPSveaFV5So/1RIP441rwpiFKUpgKUpQApSlACrx2HaB7K2e6Yd6c4TPSNCQD9pix8wFqpNVtBve3UdumRvnLsPkIPbb7uA8yB1rqG0tliRI0UKiKFVRyAUYAHuFc3iLwukuF3PalKVxGopSlACvzJGGBVgCCMEHiCDzBHhX6pQBzRr/qq2j7oxgHsXy0LHjleqk/OUkD0KnrUZrqHXDVuO/tmhk4H2o3xxRxyI8uOCOoJrmrS2jJbaZ4Zl3ZEOCOh8Cp6qRxBr0NHU61vyY1OCZ7MNffgTdhOSbVzkHn2LE8SB8wnmOh4jrmwNpGoy6QjFxb7vwhV7pBG7MvMKW5Z491uXHB4HIoCpxs/2hyWBEUuZLUn2flxZ6x55r4p7xg5BWppvPXHI0+zIVNEyMyOpVlJDKwwykcwQeRqX7PtfJNHt2b5ktWOWT5UZPNo8/mvI8+BzmzNatUrXTEIubWVBKR3Zl9l8fIlHPI5Z9pfPlVH6Z0RNaymK4jMbjoeTDxVuTL5j99OanUWH9BNOS5tcNTbfS0QvLGRO2I9ocEmxw3ZOqyDGMkZGMEcBikr6zkhkaKVGjkU4ZGGCP8AceBHA8xmtjq1rLcWMm/bvjPtxnjG/wBZfHzGCPGrOTWPRemY1ivF+D3AGEYkAgn+6mxggn5Djieh50l1ae3K+w9mUyRUv1Y2iXdoBGSLiHl2UpJwPBX4lR5HeGOle+tOzO8tMvGvwmHnvxg74H0o+J965HpUJzWnlte5O6LAul0Nfd5HfRs55qy71uT7juqPenpWqvdn14o34RHdxcxJbSLIMdO7wbJHzQfWopX6iYq28pKt85ThvvHGhS1w/qGT0vLWSI4ljeI+EiMh+5gK8Aw8a20Ost4vAXlzjwM0jD7mYivG40zO/tys3rjP34zVbiMClfa+UwFKUoAUpSgBQmlWbsi1HM7reXC/EocwqR/aOD7RHzFI4eLDwHGLpSssaWSabJtUTZ2/bSri4nALA8405qnkereZA+TU8pSvOqnTyzZLApSlSMUpSgBSlKAFRLaDqUmkIsrhLhB8XIeR67j45ofyPEdQZbSnNOXlCaycl6QsZIJGimQpIhwynmP6EHmCOBFY1dLa76lw6Rj73cmUfFzAcR5MPlJnp92K5+1i1fnspeyuE3T8lhxRx4o3X05jqBXoaeqr+ZlU4GrusVxZSdpbyFSfaQ8Y3+unX14EdCKtSy160dpSIQaRjWF+hc/F55b0cwwYz6454y1UtSnWmq37iVNFj6z7JZ4syWbfCYuYUkCUDy5LIOuRg+ANV3PCyMUdWRh7SOpVh6qwyPfW00DrPd2f/Lzui/3ftRnx7jZUZ8Rg+dS87TIrlQmktHxTgfLj7rj6obJU+YcUl1zzuPZkY1f1zvbPAgnbcH6p+/H6BTxUfVIqQXOvFlefpDRql+s1s27IfcSpx5FyKxrix0LPxhu7i0Y8kmiaVB71yfvc1rp9U1z8TpGwlHnOIn/C4x+dHlbzjD+gbnvcaJ0XIfiNIyQk/IuYHb/ViAUe/Na+fVzHFb2wk8N25VT90oTFeM2rs6/3BHit1bEflLn8q189sye1u+50b+FjVL4P7CPWTR7rzaH7Nxbv/BKc1ikV8pVCFKUpgKUpQApQmrN2f7L3nKz3qlIeawnIeTw3+qJ5e0fIc5q1KyxpZNZs31Ba+cTTAraqfQzEfJT6Pi3uHHJXoCGJUUKoCqoACgYAA4AADkMUhiVVCqAqqMBQMAAcgAOQr915+pqO2azOBSlKzKFKUoAUpSgBSlKAFKUoAVg6Y0RDdRGK4jWRD0PQ9CpHFW8xg1nUoTwBROuGyeeAmS0zcRc9z9cg9OUg9MHlwPOq5ZSCQQQQcEHgQRzBB5GuvK0GsuptpejM8Q38YEqd2QeHeHMeTZHlXVHiWtqM3Hscw0qzdP7HLiPLWsqzr0R8JJ6Z9hj592oBpXQ9xbHFxBJF5upCn0f2W9xNdM3NcMhpowaUpViGKUpQApSlAClfVGSFHEnkBxJ9B1qU6D2eaQucFYDEh+XN8WPwkb5/DUtpchgitbbV7Vu5vX3baItg4ZzwjT6z8gfIZPkat3VzZBbRYa6c3Dj5HsRD3A7ze84PhVi2tskaBI0VEUYVVAVQPIDgKwvxKXpLUe5CdSdmcFmVlmInuBxDEdyM/QQ9fpHj4bvKp3SlclU6eWaJYFKUqRilKUAKUpQApSlAClKUAKUpQApSlAClKUAK+OoIwQCDzB5UpQBHNJah6Onzv2kQJ5sgMbH1aMqTUb0lsgsCCyPcR46LIpH+ojH86+0q1qUuGLCINpTUiCJiFkmPqU/ogrW22rETEgvJzxwK/wD60pXSrrHJGES7QWy21mxvTXI+q0X9YjUustlejYyCYWkI/vJHI96ghT7xX2lYVq37lKUSfRmhre3GIIIoh9BFXPqQONZ1KVk3koUpSgBSlKAFKUoAUpSgBSlKAFKUoA//2Q==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2" descr="미래창조과학부 로고에 대한 이미지 검색결과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4" name="Picture 6" descr="http://an.kaist.ac.kr/img/kaist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86" y="1375768"/>
            <a:ext cx="1513976" cy="6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0544" y="550333"/>
            <a:ext cx="1695803" cy="13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GS1 in Humanitarian Logistics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91" y="1155700"/>
            <a:ext cx="7518400" cy="5638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12" y="77991"/>
            <a:ext cx="3767909" cy="358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47" y="3539444"/>
            <a:ext cx="2290430" cy="318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50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err="1" smtClean="0"/>
              <a:t>Oliot</a:t>
            </a:r>
            <a:r>
              <a:rPr lang="en-US" altLang="ko-KR" dirty="0" smtClean="0"/>
              <a:t> (Open Language for Internet of Things)</a:t>
            </a:r>
            <a:br>
              <a:rPr lang="en-US" altLang="ko-KR" dirty="0" smtClean="0"/>
            </a:br>
            <a:r>
              <a:rPr lang="en-US" altLang="ko-KR" dirty="0" smtClean="0"/>
              <a:t>implements GS1 standards and more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7" y="1530077"/>
            <a:ext cx="6435177" cy="4650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963" y="3653085"/>
            <a:ext cx="1757805" cy="1054682"/>
          </a:xfrm>
          <a:prstGeom prst="rect">
            <a:avLst/>
          </a:prstGeom>
        </p:spPr>
      </p:pic>
      <p:pic>
        <p:nvPicPr>
          <p:cNvPr id="6" name="Picture 6" descr="http://cnet3.cbsistatic.com/hub/i/r/2014/07/14/45425a38-5a67-4951-9488-167fca4ba5a8/resize/270x270/e307776fa1d6935a9ec6bb59423a4e6f/thread-group-v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31" y="4988702"/>
            <a:ext cx="1924214" cy="6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openmobilealliance.org/static/oma-annual-reports/images/oma-photos-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899" y="5856915"/>
            <a:ext cx="1399412" cy="6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485" y="5179866"/>
            <a:ext cx="1337052" cy="1201654"/>
          </a:xfrm>
          <a:prstGeom prst="rect">
            <a:avLst/>
          </a:prstGeom>
        </p:spPr>
      </p:pic>
      <p:pic>
        <p:nvPicPr>
          <p:cNvPr id="9" name="Picture 2" descr="http://openinterconnect.org/wp-content/uploads/2014/10/OIC_Logo_Color_Dark-Title_Transparent_SM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51" y="4087800"/>
            <a:ext cx="2134512" cy="75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barcode1.in/wp-content/uploads/2011/10/sample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074" y="1415204"/>
            <a:ext cx="1558456" cy="10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entrenational-rfid.com/img/ae/Les%20ta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30" y="1415204"/>
            <a:ext cx="2072672" cy="14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encrypted-tbn3.gstatic.com/images?q=tbn:ANd9GcTUPzgCOQ9A44TRb-3Q4iB8Qmfyv11l4EnzPMIbHpGl7bw_Laz3jQ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8" y="2427298"/>
            <a:ext cx="829268" cy="7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2"/>
          <p:cNvPicPr>
            <a:picLocks noGrp="1"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9463" y="3036913"/>
            <a:ext cx="1496618" cy="12323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5865" y="5928592"/>
            <a:ext cx="1215437" cy="688407"/>
          </a:xfrm>
          <a:prstGeom prst="rect">
            <a:avLst/>
          </a:prstGeom>
        </p:spPr>
      </p:pic>
      <p:pic>
        <p:nvPicPr>
          <p:cNvPr id="24578" name="Picture 2" descr="https://developer.mbed.org/static/img/xarmmbed.png.pagespeed.ic.qebrTYOtU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84" y="5007079"/>
            <a:ext cx="2401393" cy="3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5047" y="-12014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 err="1" smtClean="0"/>
              <a:t>Oliot</a:t>
            </a:r>
            <a:r>
              <a:rPr lang="en-US" altLang="ko-KR" sz="3600" dirty="0" smtClean="0"/>
              <a:t> – Lifetime Data </a:t>
            </a:r>
            <a:r>
              <a:rPr lang="en-US" altLang="ko-KR" sz="3600" dirty="0" smtClean="0"/>
              <a:t>Management &amp; Sharing</a:t>
            </a:r>
            <a:endParaRPr lang="ko-KR" alt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2259"/>
            <a:ext cx="9471804" cy="171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lisys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99" y="1413780"/>
            <a:ext cx="8624660" cy="28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32" y="2429193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mart Me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87" y="2649311"/>
            <a:ext cx="925285" cy="69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tatic0.fitbit.com/simple.b-cssdisabled-png.hade2b47202092896236267eb7e16347a.pack?items=%2Fcontent%2Fassets%2Fonezip%2Fimages%2Ffeatures-content%2Fforce%2Fpp_Carousel_ForceProductBlac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36" y="2553720"/>
            <a:ext cx="971550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automotivemanufacturingsolutions.com/wp-content/uploads/2014/11/Hexagons-360%C2%B0-SIMS-feature-industrial-robots-as-flexible-sensor-positioning-platforms-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95" y="2903524"/>
            <a:ext cx="1263196" cy="8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cache.boston.com/universal/site_graphics/blogs/bigpicture/iowa_06_17/iowa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15" y="2996293"/>
            <a:ext cx="1351189" cy="8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Mobile video is driving data traffic on an almost all-day bas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43" y="2708352"/>
            <a:ext cx="934637" cy="9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loud-Computing-ca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" y="1224642"/>
            <a:ext cx="1513565" cy="15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chandlerdigitalmarketing.files.wordpress.com/2014/01/smartphone-apps-imag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170" y="1186656"/>
            <a:ext cx="1925521" cy="19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45" y="1307942"/>
            <a:ext cx="2009035" cy="879798"/>
          </a:xfrm>
          <a:prstGeom prst="rect">
            <a:avLst/>
          </a:prstGeom>
        </p:spPr>
      </p:pic>
      <p:pic>
        <p:nvPicPr>
          <p:cNvPr id="22" name="Picture 2" descr="GS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80" y="1390558"/>
            <a:ext cx="801414" cy="7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66" y="4330074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15" y="4330524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46" y="4371668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94" y="4330299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41" y="4243605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8741"/>
            <a:ext cx="1553931" cy="158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85934" y="3185017"/>
            <a:ext cx="2349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 Black" panose="020B0A04020102020204" pitchFamily="34" charset="0"/>
              </a:rPr>
              <a:t>Any third party</a:t>
            </a:r>
          </a:p>
          <a:p>
            <a:r>
              <a:rPr lang="en-US" altLang="ko-KR" sz="1600" dirty="0" smtClean="0">
                <a:latin typeface="Arial Black" panose="020B0A04020102020204" pitchFamily="34" charset="0"/>
              </a:rPr>
              <a:t>Application/service</a:t>
            </a:r>
            <a:endParaRPr lang="ko-KR" altLang="en-US" sz="1600" dirty="0">
              <a:latin typeface="Arial Black" panose="020B0A04020102020204" pitchFamily="34" charset="0"/>
            </a:endParaRPr>
          </a:p>
        </p:txBody>
      </p:sp>
      <p:pic>
        <p:nvPicPr>
          <p:cNvPr id="28" name="Picture 4" descr="http://globe-views.com/dcim/dreams/pig/pig-0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95" y="1894389"/>
            <a:ext cx="966702" cy="81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cleantech.com/wp-content/uploads/2014/11/Ag-Webinar-Image-11_19_1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04" y="4845246"/>
            <a:ext cx="2609801" cy="13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15" descr="http://www.clipartbest.com/cliparts/RiG/6eR/RiG6eRgo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80" y="4371668"/>
            <a:ext cx="437058" cy="3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228667" y="1705977"/>
            <a:ext cx="2963333" cy="505698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000" b="1" dirty="0" smtClean="0"/>
              <a:t>Open Language for </a:t>
            </a:r>
            <a:r>
              <a:rPr lang="en-US" altLang="ko-KR" sz="2000" b="1" dirty="0" err="1" smtClean="0"/>
              <a:t>IoT</a:t>
            </a:r>
            <a:r>
              <a:rPr lang="en-US" altLang="ko-KR" sz="2000" b="1" dirty="0" smtClean="0"/>
              <a:t> (</a:t>
            </a:r>
            <a:r>
              <a:rPr lang="en-US" altLang="ko-KR" sz="2000" b="1" dirty="0" err="1" smtClean="0"/>
              <a:t>Oliot</a:t>
            </a:r>
            <a:r>
              <a:rPr lang="en-US" altLang="ko-KR" sz="2000" b="1" dirty="0" smtClean="0"/>
              <a:t>) is an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/>
              <a:t>ID</a:t>
            </a:r>
            <a:r>
              <a:rPr lang="en-US" altLang="ko-KR" sz="2000" b="1" dirty="0" smtClean="0"/>
              <a:t>-based </a:t>
            </a:r>
            <a:r>
              <a:rPr lang="en-US" altLang="ko-KR" sz="2000" b="1" dirty="0" err="1" smtClean="0"/>
              <a:t>IoT</a:t>
            </a:r>
            <a:r>
              <a:rPr lang="en-US" altLang="ko-KR" sz="2000" b="1" dirty="0" smtClean="0"/>
              <a:t> Platform</a:t>
            </a:r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r>
              <a:rPr lang="en-US" altLang="ko-KR" sz="1800" dirty="0" smtClean="0"/>
              <a:t>Based on GS1 standard ID (</a:t>
            </a:r>
            <a:r>
              <a:rPr lang="en-US" altLang="ko-KR" sz="1800" dirty="0" err="1" smtClean="0"/>
              <a:t>e.g.URI</a:t>
            </a:r>
            <a:r>
              <a:rPr lang="en-US" altLang="ko-KR" sz="1800" dirty="0" smtClean="0"/>
              <a:t>-convertible GTIN)</a:t>
            </a:r>
          </a:p>
          <a:p>
            <a:pPr lvl="1"/>
            <a:r>
              <a:rPr lang="en-US" altLang="ko-KR" sz="1800" dirty="0" smtClean="0"/>
              <a:t>Is to build a ID-based framework to identify, capture, control and share information about smart things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Open Language for the Internet of Things</a:t>
            </a:r>
            <a:endParaRPr lang="ko-KR" altLang="en-US" dirty="0"/>
          </a:p>
        </p:txBody>
      </p:sp>
      <p:pic>
        <p:nvPicPr>
          <p:cNvPr id="6" name="Picture 7" descr="https://si0.twimg.com/profile_images/3341509627/347a20bbcacf703f2d6093b583b930c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563" y="187501"/>
            <a:ext cx="956437" cy="9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6" y="1219413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s://spark.apache.org/images/spark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69" y="1622647"/>
            <a:ext cx="1194975" cy="6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45" y="1276240"/>
            <a:ext cx="4476750" cy="5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04718" y="1319466"/>
            <a:ext cx="172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hlinkClick r:id="rId6"/>
              </a:rPr>
              <a:t>http://oliot.org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981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leantech.com/wp-content/uploads/2014/11/Ag-Webinar-Image-11_19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850" y="0"/>
            <a:ext cx="13680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394" y="178811"/>
            <a:ext cx="50966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err="1" smtClean="0">
                <a:solidFill>
                  <a:schemeClr val="accent2"/>
                </a:solidFill>
              </a:rPr>
              <a:t>Oliot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altLang="ko-KR" sz="4000" b="1" dirty="0">
                <a:solidFill>
                  <a:schemeClr val="accent2"/>
                </a:solidFill>
              </a:rPr>
              <a:t>i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n Smart Agriculture</a:t>
            </a:r>
            <a:endParaRPr lang="en-US" altLang="ko-KR" sz="4000" b="1" dirty="0">
              <a:solidFill>
                <a:schemeClr val="accent2"/>
              </a:solidFill>
            </a:endParaRPr>
          </a:p>
          <a:p>
            <a:r>
              <a:rPr lang="en-US" altLang="ko-KR" sz="4000" b="1" dirty="0" smtClean="0">
                <a:solidFill>
                  <a:schemeClr val="accent2"/>
                </a:solidFill>
              </a:rPr>
              <a:t>Guardian Project</a:t>
            </a:r>
          </a:p>
          <a:p>
            <a:r>
              <a:rPr lang="en-US" altLang="ko-KR" sz="4000" b="1" dirty="0" smtClean="0">
                <a:solidFill>
                  <a:schemeClr val="accent2"/>
                </a:solidFill>
              </a:rPr>
              <a:t>(2015.3 – 2018.2)</a:t>
            </a:r>
          </a:p>
        </p:txBody>
      </p:sp>
      <p:grpSp>
        <p:nvGrpSpPr>
          <p:cNvPr id="4" name="그룹 12"/>
          <p:cNvGrpSpPr/>
          <p:nvPr/>
        </p:nvGrpSpPr>
        <p:grpSpPr>
          <a:xfrm>
            <a:off x="153780" y="4285237"/>
            <a:ext cx="6577569" cy="346135"/>
            <a:chOff x="432603" y="6323225"/>
            <a:chExt cx="7918216" cy="346135"/>
          </a:xfrm>
        </p:grpSpPr>
        <p:grpSp>
          <p:nvGrpSpPr>
            <p:cNvPr id="5" name="그룹 13"/>
            <p:cNvGrpSpPr/>
            <p:nvPr/>
          </p:nvGrpSpPr>
          <p:grpSpPr>
            <a:xfrm>
              <a:off x="432603" y="6323225"/>
              <a:ext cx="7017680" cy="346135"/>
              <a:chOff x="486312" y="6323225"/>
              <a:chExt cx="7017680" cy="346135"/>
            </a:xfrm>
          </p:grpSpPr>
          <p:pic>
            <p:nvPicPr>
              <p:cNvPr id="7" name="Picture 32" descr="A:\01_일반업무\19_협력업체자료\ETRI_01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CFFFF"/>
                  </a:clrFrom>
                  <a:clrTo>
                    <a:srgbClr val="FC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12771" b="29741"/>
              <a:stretch/>
            </p:blipFill>
            <p:spPr bwMode="auto">
              <a:xfrm>
                <a:off x="486312" y="6353810"/>
                <a:ext cx="1612102" cy="300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그룹 16"/>
              <p:cNvGrpSpPr/>
              <p:nvPr/>
            </p:nvGrpSpPr>
            <p:grpSpPr>
              <a:xfrm>
                <a:off x="2154869" y="6353810"/>
                <a:ext cx="1016347" cy="306631"/>
                <a:chOff x="675334" y="4432867"/>
                <a:chExt cx="1016347" cy="306631"/>
              </a:xfrm>
            </p:grpSpPr>
            <p:pic>
              <p:nvPicPr>
                <p:cNvPr id="16" name="그림 2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EF9F7"/>
                    </a:clrFrom>
                    <a:clrTo>
                      <a:srgbClr val="FEF9F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850" b="7582"/>
                <a:stretch/>
              </p:blipFill>
              <p:spPr>
                <a:xfrm>
                  <a:off x="675334" y="4432867"/>
                  <a:ext cx="296267" cy="306631"/>
                </a:xfrm>
                <a:prstGeom prst="rect">
                  <a:avLst/>
                </a:prstGeom>
              </p:spPr>
            </p:pic>
            <p:pic>
              <p:nvPicPr>
                <p:cNvPr id="17" name="그림 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150" b="11907"/>
                <a:stretch/>
              </p:blipFill>
              <p:spPr>
                <a:xfrm>
                  <a:off x="971601" y="4432867"/>
                  <a:ext cx="720080" cy="292277"/>
                </a:xfrm>
                <a:prstGeom prst="rect">
                  <a:avLst/>
                </a:prstGeom>
              </p:spPr>
            </p:pic>
          </p:grpSp>
          <p:grpSp>
            <p:nvGrpSpPr>
              <p:cNvPr id="9" name="그룹 17"/>
              <p:cNvGrpSpPr/>
              <p:nvPr/>
            </p:nvGrpSpPr>
            <p:grpSpPr>
              <a:xfrm>
                <a:off x="4557767" y="6323225"/>
                <a:ext cx="2946225" cy="337216"/>
                <a:chOff x="3109008" y="6332144"/>
                <a:chExt cx="2946225" cy="337216"/>
              </a:xfrm>
            </p:grpSpPr>
            <p:grpSp>
              <p:nvGrpSpPr>
                <p:cNvPr id="11" name="그룹 19"/>
                <p:cNvGrpSpPr/>
                <p:nvPr/>
              </p:nvGrpSpPr>
              <p:grpSpPr>
                <a:xfrm>
                  <a:off x="4513629" y="6362363"/>
                  <a:ext cx="1541604" cy="248758"/>
                  <a:chOff x="2835955" y="6356668"/>
                  <a:chExt cx="1541604" cy="248758"/>
                </a:xfrm>
              </p:grpSpPr>
              <p:pic>
                <p:nvPicPr>
                  <p:cNvPr id="14" name="그림 22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97337" y="6356668"/>
                    <a:ext cx="880222" cy="248758"/>
                  </a:xfrm>
                  <a:prstGeom prst="rect">
                    <a:avLst/>
                  </a:prstGeom>
                </p:spPr>
              </p:pic>
              <p:pic>
                <p:nvPicPr>
                  <p:cNvPr id="15" name="그림 2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5955" y="6362003"/>
                    <a:ext cx="548471" cy="2434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그림 20"/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7350" y="6332144"/>
                  <a:ext cx="949823" cy="337216"/>
                </a:xfrm>
                <a:prstGeom prst="rect">
                  <a:avLst/>
                </a:prstGeom>
              </p:spPr>
            </p:pic>
            <p:pic>
              <p:nvPicPr>
                <p:cNvPr id="13" name="그림 21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9008" y="6358263"/>
                  <a:ext cx="390759" cy="262154"/>
                </a:xfrm>
                <a:prstGeom prst="rect">
                  <a:avLst/>
                </a:prstGeom>
              </p:spPr>
            </p:pic>
          </p:grpSp>
          <p:pic>
            <p:nvPicPr>
              <p:cNvPr id="10" name="그림 18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0866" y="6341786"/>
                <a:ext cx="1290445" cy="327574"/>
              </a:xfrm>
              <a:prstGeom prst="rect">
                <a:avLst/>
              </a:prstGeom>
            </p:spPr>
          </p:pic>
        </p:grpSp>
        <p:pic>
          <p:nvPicPr>
            <p:cNvPr id="6" name="Picture 2" descr="D:\8.bmtech\회사자료\LOGO\BMTECH_LOGO_Wh_5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759" y="6344548"/>
              <a:ext cx="746060" cy="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http://an.kaist.ac.kr/img/kaist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2" y="3675861"/>
            <a:ext cx="1513976" cy="6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758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530542" y="-3187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sz="3200" b="1" dirty="0" smtClean="0"/>
              <a:t>Incidents concerned with Food Safety</a:t>
            </a:r>
            <a:endParaRPr lang="ko-KR" altLang="en-US" sz="3200" dirty="0"/>
          </a:p>
        </p:txBody>
      </p:sp>
      <p:sp>
        <p:nvSpPr>
          <p:cNvPr id="4" name="AutoShape 2" descr="홈플러스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홈플러스에 대한 이미지 검색결과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4" name="Picture 2" descr="http://newsimg.wowtv.co.kr/20140401/B20140401154801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7" y="4436950"/>
            <a:ext cx="3035000" cy="18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ile2.nocutnews.co.kr/newsroom/image/2014/04/01/20140401085140296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2260122"/>
            <a:ext cx="3035000" cy="20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5475" y="1302692"/>
            <a:ext cx="11290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Used pesticide in Laver(seaweed) farms in </a:t>
            </a:r>
            <a:r>
              <a:rPr lang="en-US" altLang="ko-KR" sz="2400" b="1" dirty="0" err="1" smtClean="0"/>
              <a:t>Namhae</a:t>
            </a:r>
            <a:r>
              <a:rPr lang="en-US" altLang="ko-KR" sz="2400" b="1" dirty="0" smtClean="0"/>
              <a:t>, southern sea of Korea</a:t>
            </a:r>
          </a:p>
          <a:p>
            <a:r>
              <a:rPr lang="en-US" altLang="ko-KR" sz="2400" b="1" dirty="0" smtClean="0"/>
              <a:t>1,900 tons, Nov. 2011 – Mar. 2014</a:t>
            </a:r>
            <a:endParaRPr lang="ko-KR" altLang="en-US" sz="24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7" y="1809268"/>
            <a:ext cx="4016857" cy="460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전통김초밥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07" y="2683272"/>
            <a:ext cx="1537689" cy="20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56" y="2260122"/>
            <a:ext cx="2702134" cy="129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56" y="3586739"/>
            <a:ext cx="2056500" cy="149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29656" y="5327995"/>
            <a:ext cx="3720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/>
              <a:t>sold in market, grocery, department store, even exported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/>
              <a:t>No way of trace, track, and recall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1058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568138" y="565445"/>
            <a:ext cx="11218799" cy="782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7" tIns="121897" rIns="121897" bIns="121897" anchor="ctr" anchorCtr="0">
            <a:noAutofit/>
          </a:bodyPr>
          <a:lstStyle/>
          <a:p>
            <a:pPr latinLnBrk="0"/>
            <a:r>
              <a:rPr lang="en-US" altLang="ko" sz="2400" b="1" dirty="0" smtClean="0">
                <a:solidFill>
                  <a:srgbClr val="CC0000"/>
                </a:solidFill>
              </a:rPr>
              <a:t>Balanced Production(</a:t>
            </a:r>
            <a:r>
              <a:rPr lang="ko-KR" altLang="en-US" sz="2400" b="1" dirty="0" smtClean="0">
                <a:solidFill>
                  <a:srgbClr val="CC0000"/>
                </a:solidFill>
              </a:rPr>
              <a:t>균형생산</a:t>
            </a:r>
            <a:r>
              <a:rPr lang="en-US" altLang="ko-KR" sz="2400" b="1" dirty="0" smtClean="0">
                <a:solidFill>
                  <a:srgbClr val="CC0000"/>
                </a:solidFill>
              </a:rPr>
              <a:t>)</a:t>
            </a:r>
            <a:r>
              <a:rPr lang="en-US" altLang="ko" sz="2400" b="1" dirty="0" smtClean="0">
                <a:solidFill>
                  <a:srgbClr val="CC0000"/>
                </a:solidFill>
              </a:rPr>
              <a:t>, </a:t>
            </a:r>
            <a:r>
              <a:rPr lang="en-US" altLang="ko" sz="2400" b="1" dirty="0">
                <a:solidFill>
                  <a:srgbClr val="CC0000"/>
                </a:solidFill>
              </a:rPr>
              <a:t>Transparent </a:t>
            </a:r>
            <a:r>
              <a:rPr lang="en-US" altLang="ko" sz="2400" b="1" dirty="0" smtClean="0">
                <a:solidFill>
                  <a:srgbClr val="CC0000"/>
                </a:solidFill>
              </a:rPr>
              <a:t>Distribution(</a:t>
            </a:r>
            <a:r>
              <a:rPr lang="ko-KR" altLang="en-US" sz="2400" b="1" dirty="0" smtClean="0">
                <a:solidFill>
                  <a:srgbClr val="CC0000"/>
                </a:solidFill>
              </a:rPr>
              <a:t>투명유통</a:t>
            </a:r>
            <a:r>
              <a:rPr lang="en-US" altLang="ko-KR" sz="2400" b="1" dirty="0" smtClean="0">
                <a:solidFill>
                  <a:srgbClr val="CC0000"/>
                </a:solidFill>
              </a:rPr>
              <a:t>)</a:t>
            </a:r>
            <a:r>
              <a:rPr lang="en-US" altLang="ko" sz="2400" b="1" dirty="0" smtClean="0">
                <a:solidFill>
                  <a:srgbClr val="CC0000"/>
                </a:solidFill>
              </a:rPr>
              <a:t>, </a:t>
            </a:r>
            <a:r>
              <a:rPr lang="en-US" altLang="ko" sz="2400" b="1" dirty="0">
                <a:solidFill>
                  <a:srgbClr val="CC0000"/>
                </a:solidFill>
              </a:rPr>
              <a:t>Safe </a:t>
            </a:r>
            <a:r>
              <a:rPr lang="en-US" altLang="ko" sz="2400" b="1" dirty="0" smtClean="0">
                <a:solidFill>
                  <a:srgbClr val="CC0000"/>
                </a:solidFill>
              </a:rPr>
              <a:t>Consumption(</a:t>
            </a:r>
            <a:r>
              <a:rPr lang="ko-KR" altLang="en-US" sz="2400" b="1" dirty="0" smtClean="0">
                <a:solidFill>
                  <a:srgbClr val="CC0000"/>
                </a:solidFill>
              </a:rPr>
              <a:t>안전소비</a:t>
            </a:r>
            <a:r>
              <a:rPr lang="en-US" altLang="ko-KR" sz="2400" b="1" dirty="0" smtClean="0">
                <a:solidFill>
                  <a:srgbClr val="CC0000"/>
                </a:solidFill>
              </a:rPr>
              <a:t>)</a:t>
            </a:r>
            <a:endParaRPr lang="en-US" altLang="ko" sz="2400" b="1" dirty="0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78242" cy="100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indent="609585">
              <a:buSzPct val="25000"/>
            </a:pPr>
            <a:r>
              <a:rPr lang="en-US" altLang="ko" sz="2400" b="1" dirty="0" smtClean="0"/>
              <a:t>Korean Guardian (Guard International Agriculture Network)</a:t>
            </a:r>
            <a:r>
              <a:rPr lang="en-US" altLang="ko" sz="2400" b="1" dirty="0"/>
              <a:t> </a:t>
            </a:r>
            <a:r>
              <a:rPr lang="en-US" altLang="ko" sz="2400" b="1" dirty="0" smtClean="0"/>
              <a:t>Project </a:t>
            </a:r>
            <a:br>
              <a:rPr lang="en-US" altLang="ko" sz="2400" b="1" dirty="0" smtClean="0"/>
            </a:br>
            <a:r>
              <a:rPr lang="en-US" altLang="ko" sz="2400" b="1" dirty="0" smtClean="0"/>
              <a:t/>
            </a:r>
            <a:br>
              <a:rPr lang="en-US" altLang="ko" sz="2400" b="1" dirty="0" smtClean="0"/>
            </a:br>
            <a:endParaRPr lang="en-US" altLang="ko" sz="2400" b="1" dirty="0"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907" y="1452070"/>
            <a:ext cx="9856381" cy="596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951" y="5090166"/>
            <a:ext cx="1906049" cy="103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84965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Guardian Test Bed in 2015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9686679" y="2804286"/>
            <a:ext cx="1921651" cy="21895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smtClean="0">
                <a:solidFill>
                  <a:schemeClr val="tx1"/>
                </a:solidFill>
              </a:rPr>
              <a:t>서비스 환경</a:t>
            </a:r>
            <a:endParaRPr lang="en-US" altLang="ko-KR" sz="5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 descr="http://previews.123rf.com/images/pling/pling0908/pling090800017/5393049-Business-network-or-connection-concept-white-background-3d-illustration-Stock-Illustrati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8" y="4118768"/>
            <a:ext cx="187939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9812" y="4838849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err="1" smtClean="0">
                <a:solidFill>
                  <a:schemeClr val="tx2"/>
                </a:solidFill>
                <a:latin typeface="+mn-ea"/>
                <a:ea typeface="+mn-ea"/>
              </a:rPr>
              <a:t>Oloit</a:t>
            </a:r>
            <a:r>
              <a:rPr lang="en-US" altLang="ko-KR" sz="1100" b="1" dirty="0" smtClean="0">
                <a:solidFill>
                  <a:schemeClr val="tx2"/>
                </a:solidFill>
                <a:latin typeface="+mn-ea"/>
                <a:ea typeface="+mn-ea"/>
              </a:rPr>
              <a:t> EPCIS</a:t>
            </a:r>
          </a:p>
          <a:p>
            <a:pPr algn="ctr"/>
            <a:r>
              <a:rPr lang="ko-KR" altLang="en-US" sz="1100" b="1" dirty="0" smtClean="0">
                <a:solidFill>
                  <a:schemeClr val="tx2"/>
                </a:solidFill>
                <a:latin typeface="+mn-ea"/>
                <a:ea typeface="+mn-ea"/>
              </a:rPr>
              <a:t>이벤트 저장소</a:t>
            </a:r>
            <a:endParaRPr lang="ko-KR" altLang="en-US" sz="11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2541" y="4854236"/>
            <a:ext cx="153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tx2"/>
                </a:solidFill>
                <a:latin typeface="+mj-lt"/>
              </a:rPr>
              <a:t>ONS</a:t>
            </a:r>
          </a:p>
          <a:p>
            <a:pPr algn="ctr"/>
            <a:r>
              <a:rPr lang="ko-KR" altLang="en-US" sz="1000" b="1" dirty="0" smtClean="0">
                <a:solidFill>
                  <a:schemeClr val="tx2"/>
                </a:solidFill>
                <a:latin typeface="+mj-lt"/>
              </a:rPr>
              <a:t>네임 서비스</a:t>
            </a:r>
            <a:endParaRPr lang="ko-KR" altLang="en-US" sz="1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9085" y="4053438"/>
            <a:ext cx="1508991" cy="838630"/>
          </a:xfrm>
          <a:prstGeom prst="rect">
            <a:avLst/>
          </a:prstGeom>
        </p:spPr>
      </p:pic>
      <p:pic>
        <p:nvPicPr>
          <p:cNvPr id="9" name="Shape 113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344139" y="4027482"/>
            <a:ext cx="1618468" cy="8863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431086" y="4892068"/>
            <a:ext cx="153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tx2"/>
                </a:solidFill>
                <a:latin typeface="+mj-lt"/>
              </a:rPr>
              <a:t>GS1Source</a:t>
            </a:r>
          </a:p>
          <a:p>
            <a:pPr algn="ctr"/>
            <a:r>
              <a:rPr lang="ko-KR" altLang="en-US" sz="1000" b="1" dirty="0" smtClean="0">
                <a:solidFill>
                  <a:schemeClr val="tx2"/>
                </a:solidFill>
                <a:latin typeface="+mj-lt"/>
              </a:rPr>
              <a:t>상품정보저장소</a:t>
            </a:r>
            <a:endParaRPr lang="ko-KR" altLang="en-US" sz="10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3346739" y="3646495"/>
            <a:ext cx="481248" cy="78008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V="1">
            <a:off x="4145848" y="3646495"/>
            <a:ext cx="39112" cy="78008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4502821" y="3646495"/>
            <a:ext cx="0" cy="808916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 flipV="1">
            <a:off x="4902112" y="3646495"/>
            <a:ext cx="1019461" cy="47227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모서리가 둥근 직사각형 14"/>
          <p:cNvSpPr/>
          <p:nvPr/>
        </p:nvSpPr>
        <p:spPr>
          <a:xfrm>
            <a:off x="3023659" y="2686949"/>
            <a:ext cx="6144683" cy="2814723"/>
          </a:xfrm>
          <a:prstGeom prst="roundRect">
            <a:avLst>
              <a:gd name="adj" fmla="val 35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05981" y="5220594"/>
            <a:ext cx="2182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latin typeface="+mn-ea"/>
                <a:ea typeface="+mn-ea"/>
              </a:rPr>
              <a:t>Oliot</a:t>
            </a:r>
            <a:r>
              <a:rPr lang="en-US" altLang="ko-KR" sz="1200" b="1" dirty="0" smtClean="0">
                <a:latin typeface="+mn-ea"/>
                <a:ea typeface="+mn-ea"/>
              </a:rPr>
              <a:t> GS1 Common Service</a:t>
            </a:r>
            <a:endParaRPr lang="ko-KR" altLang="en-US" sz="1200" b="1" dirty="0">
              <a:latin typeface="+mn-ea"/>
              <a:ea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59" r="23435" b="11810"/>
          <a:stretch/>
        </p:blipFill>
        <p:spPr>
          <a:xfrm>
            <a:off x="3618243" y="2852937"/>
            <a:ext cx="1455763" cy="59474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600" y="2897758"/>
            <a:ext cx="2395416" cy="564098"/>
          </a:xfrm>
          <a:prstGeom prst="rect">
            <a:avLst/>
          </a:prstGeom>
        </p:spPr>
      </p:pic>
      <p:sp>
        <p:nvSpPr>
          <p:cNvPr id="19" name="모서리가 둥근 직사각형 18"/>
          <p:cNvSpPr/>
          <p:nvPr/>
        </p:nvSpPr>
        <p:spPr>
          <a:xfrm>
            <a:off x="3023659" y="5913941"/>
            <a:ext cx="2592288" cy="824405"/>
          </a:xfrm>
          <a:prstGeom prst="roundRect">
            <a:avLst>
              <a:gd name="adj" fmla="val 861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r>
              <a:rPr lang="ko-KR" altLang="en-US" sz="1100" b="1" dirty="0" smtClean="0">
                <a:solidFill>
                  <a:schemeClr val="tx1"/>
                </a:solidFill>
              </a:rPr>
              <a:t>휴대용 간이 농약 검출장치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3741651" y="5989816"/>
            <a:ext cx="1028664" cy="402275"/>
            <a:chOff x="3059832" y="2924944"/>
            <a:chExt cx="3528392" cy="2088232"/>
          </a:xfrm>
        </p:grpSpPr>
        <p:sp>
          <p:nvSpPr>
            <p:cNvPr id="21" name="타원 20"/>
            <p:cNvSpPr/>
            <p:nvPr/>
          </p:nvSpPr>
          <p:spPr>
            <a:xfrm>
              <a:off x="3059832" y="3068960"/>
              <a:ext cx="3528392" cy="194421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Picture 9" descr="C:\Users\JYS-WIN7\Desktop\111112312312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074" y="2924944"/>
              <a:ext cx="3315470" cy="148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직선 화살표 연결선 22"/>
          <p:cNvCxnSpPr/>
          <p:nvPr/>
        </p:nvCxnSpPr>
        <p:spPr>
          <a:xfrm flipV="1">
            <a:off x="3983765" y="5162756"/>
            <a:ext cx="0" cy="6696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1309" y="5502026"/>
            <a:ext cx="70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잔류농약</a:t>
            </a:r>
            <a:endParaRPr lang="en-US" altLang="ko-KR" sz="800" b="1" dirty="0" smtClean="0">
              <a:latin typeface="+mn-ea"/>
              <a:ea typeface="+mn-ea"/>
            </a:endParaRPr>
          </a:p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검출</a:t>
            </a:r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921573" y="5916964"/>
            <a:ext cx="3246768" cy="824405"/>
          </a:xfrm>
          <a:prstGeom prst="roundRect">
            <a:avLst>
              <a:gd name="adj" fmla="val 861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r>
              <a:rPr lang="en-US" altLang="ko-KR" sz="1100" b="1" spc="-200" dirty="0" smtClean="0">
                <a:solidFill>
                  <a:schemeClr val="tx1"/>
                </a:solidFill>
              </a:rPr>
              <a:t>GS1 </a:t>
            </a:r>
            <a:r>
              <a:rPr lang="ko-KR" altLang="en-US" sz="1100" b="1" spc="-200" dirty="0" smtClean="0">
                <a:solidFill>
                  <a:schemeClr val="tx1"/>
                </a:solidFill>
              </a:rPr>
              <a:t>연동형 바코드리더</a:t>
            </a:r>
            <a:r>
              <a:rPr lang="en-US" altLang="ko-KR" sz="1100" b="1" spc="-200" dirty="0" smtClean="0">
                <a:solidFill>
                  <a:schemeClr val="tx1"/>
                </a:solidFill>
              </a:rPr>
              <a:t>, </a:t>
            </a:r>
            <a:r>
              <a:rPr lang="ko-KR" altLang="en-US" sz="1100" b="1" spc="-200" dirty="0" smtClean="0">
                <a:solidFill>
                  <a:schemeClr val="tx1"/>
                </a:solidFill>
              </a:rPr>
              <a:t>전자저울</a:t>
            </a:r>
            <a:r>
              <a:rPr lang="en-US" altLang="ko-KR" sz="1100" b="1" spc="-200" dirty="0" smtClean="0">
                <a:solidFill>
                  <a:schemeClr val="tx1"/>
                </a:solidFill>
              </a:rPr>
              <a:t>, </a:t>
            </a:r>
            <a:r>
              <a:rPr lang="ko-KR" altLang="en-US" sz="1100" b="1" spc="-200" dirty="0" smtClean="0">
                <a:solidFill>
                  <a:schemeClr val="tx1"/>
                </a:solidFill>
              </a:rPr>
              <a:t>환경센서</a:t>
            </a:r>
            <a:endParaRPr lang="ko-KR" altLang="en-US" sz="1100" b="1" spc="-200" dirty="0">
              <a:solidFill>
                <a:schemeClr val="tx1"/>
              </a:solidFill>
            </a:endParaRPr>
          </a:p>
        </p:txBody>
      </p:sp>
      <p:pic>
        <p:nvPicPr>
          <p:cNvPr id="26" name="Picture 4" descr="http://cfile236.uf.daum.net/image/146E0B234C37C3274AF00B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2" b="15748"/>
          <a:stretch/>
        </p:blipFill>
        <p:spPr bwMode="auto">
          <a:xfrm>
            <a:off x="6172874" y="5989813"/>
            <a:ext cx="979244" cy="4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timg.danawa.com/prod_img/500000/803/980/img/1980803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55" y="5927572"/>
            <a:ext cx="706908" cy="53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novainstrument.com/web/_data/product/687/csm_Taupunkt-Set_DS_400_c51536344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19" y="5989966"/>
            <a:ext cx="812388" cy="46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직선 화살표 연결선 28"/>
          <p:cNvCxnSpPr/>
          <p:nvPr/>
        </p:nvCxnSpPr>
        <p:spPr>
          <a:xfrm flipV="1">
            <a:off x="4255983" y="5170909"/>
            <a:ext cx="0" cy="50039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 flipV="1">
            <a:off x="7431085" y="5671304"/>
            <a:ext cx="0" cy="188185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4238847" y="5679541"/>
            <a:ext cx="3198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90430" y="5684030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생산</a:t>
            </a:r>
            <a:r>
              <a:rPr lang="en-US" altLang="ko-KR" sz="800" b="1" dirty="0" smtClean="0">
                <a:latin typeface="+mn-ea"/>
                <a:ea typeface="+mn-ea"/>
              </a:rPr>
              <a:t>/</a:t>
            </a:r>
            <a:r>
              <a:rPr lang="ko-KR" altLang="en-US" sz="800" b="1" dirty="0" smtClean="0">
                <a:latin typeface="+mn-ea"/>
                <a:ea typeface="+mn-ea"/>
              </a:rPr>
              <a:t>유통 </a:t>
            </a:r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cxnSp>
        <p:nvCxnSpPr>
          <p:cNvPr id="33" name="직선 화살표 연결선 32"/>
          <p:cNvCxnSpPr/>
          <p:nvPr/>
        </p:nvCxnSpPr>
        <p:spPr>
          <a:xfrm flipV="1">
            <a:off x="8196845" y="5313684"/>
            <a:ext cx="0" cy="54580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50219" y="5516668"/>
            <a:ext cx="8370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>
                <a:latin typeface="+mn-ea"/>
                <a:ea typeface="+mn-ea"/>
              </a:rPr>
              <a:t>상품 등록정보</a:t>
            </a:r>
            <a:endParaRPr lang="ko-KR" altLang="en-US" sz="800" b="1" dirty="0">
              <a:latin typeface="+mn-ea"/>
              <a:ea typeface="+mn-ea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99971" y="3939936"/>
            <a:ext cx="2435724" cy="824405"/>
          </a:xfrm>
          <a:prstGeom prst="roundRect">
            <a:avLst>
              <a:gd name="adj" fmla="val 861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r>
              <a:rPr lang="en-US" altLang="ko-KR" sz="1100" b="1" spc="-150" dirty="0" smtClean="0">
                <a:solidFill>
                  <a:schemeClr val="tx1"/>
                </a:solidFill>
              </a:rPr>
              <a:t>SNS </a:t>
            </a:r>
            <a:r>
              <a:rPr lang="ko-KR" altLang="en-US" sz="1100" b="1" spc="-150" dirty="0" smtClean="0">
                <a:solidFill>
                  <a:schemeClr val="tx1"/>
                </a:solidFill>
              </a:rPr>
              <a:t>기반 식품 </a:t>
            </a:r>
            <a:r>
              <a:rPr lang="ko-KR" altLang="en-US" sz="1100" b="1" spc="-150" dirty="0" err="1" smtClean="0">
                <a:solidFill>
                  <a:schemeClr val="tx1"/>
                </a:solidFill>
              </a:rPr>
              <a:t>위해요소</a:t>
            </a:r>
            <a:r>
              <a:rPr lang="ko-KR" altLang="en-US" sz="1100" b="1" spc="-150" dirty="0" smtClean="0">
                <a:solidFill>
                  <a:schemeClr val="tx1"/>
                </a:solidFill>
              </a:rPr>
              <a:t> 검출</a:t>
            </a:r>
            <a:endParaRPr lang="ko-KR" altLang="en-US" sz="1100" b="1" spc="-150" dirty="0">
              <a:solidFill>
                <a:schemeClr val="tx1"/>
              </a:solidFill>
            </a:endParaRPr>
          </a:p>
        </p:txBody>
      </p:sp>
      <p:cxnSp>
        <p:nvCxnSpPr>
          <p:cNvPr id="36" name="직선 화살표 연결선 35"/>
          <p:cNvCxnSpPr/>
          <p:nvPr/>
        </p:nvCxnSpPr>
        <p:spPr>
          <a:xfrm>
            <a:off x="2228035" y="4421551"/>
            <a:ext cx="932453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570" y="4022559"/>
            <a:ext cx="1279604" cy="45553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67335" y="3060830"/>
            <a:ext cx="2446164" cy="5612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SNS/</a:t>
            </a:r>
            <a:r>
              <a:rPr lang="ko-KR" altLang="en-US" sz="1200" b="1" dirty="0" smtClean="0"/>
              <a:t>뉴스</a:t>
            </a:r>
            <a:r>
              <a:rPr lang="en-US" altLang="ko-KR" sz="1200" b="1" dirty="0"/>
              <a:t> </a:t>
            </a:r>
            <a:r>
              <a:rPr lang="ko-KR" altLang="en-US" sz="1200" b="1" dirty="0" smtClean="0"/>
              <a:t>데이터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정부 </a:t>
            </a:r>
            <a:r>
              <a:rPr lang="en-US" altLang="ko-KR" sz="1200" b="1" dirty="0" smtClean="0"/>
              <a:t>3.0 </a:t>
            </a:r>
            <a:r>
              <a:rPr lang="ko-KR" altLang="en-US" sz="1200" b="1" dirty="0" smtClean="0"/>
              <a:t>데이터</a:t>
            </a:r>
            <a:endParaRPr lang="en-US" altLang="ko-KR" sz="1200" b="1" dirty="0" smtClean="0"/>
          </a:p>
        </p:txBody>
      </p:sp>
      <p:cxnSp>
        <p:nvCxnSpPr>
          <p:cNvPr id="39" name="직선 화살표 연결선 38"/>
          <p:cNvCxnSpPr/>
          <p:nvPr/>
        </p:nvCxnSpPr>
        <p:spPr>
          <a:xfrm>
            <a:off x="1290416" y="3669442"/>
            <a:ext cx="0" cy="24622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/>
          <p:cNvGrpSpPr/>
          <p:nvPr/>
        </p:nvGrpSpPr>
        <p:grpSpPr>
          <a:xfrm>
            <a:off x="3119670" y="1037175"/>
            <a:ext cx="1261631" cy="872400"/>
            <a:chOff x="4943094" y="1595225"/>
            <a:chExt cx="1312130" cy="1209759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4048" y="1700808"/>
              <a:ext cx="567063" cy="1008112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2097" y="1700808"/>
              <a:ext cx="567063" cy="1008112"/>
            </a:xfrm>
            <a:prstGeom prst="rect">
              <a:avLst/>
            </a:prstGeom>
          </p:spPr>
        </p:pic>
        <p:pic>
          <p:nvPicPr>
            <p:cNvPr id="43" name="Picture 2" descr="Smart phone vector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9" r="20490"/>
            <a:stretch/>
          </p:blipFill>
          <p:spPr bwMode="auto">
            <a:xfrm>
              <a:off x="4943094" y="1595225"/>
              <a:ext cx="675112" cy="120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Smart phone vector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9" r="20490"/>
            <a:stretch/>
          </p:blipFill>
          <p:spPr bwMode="auto">
            <a:xfrm>
              <a:off x="5580112" y="1599344"/>
              <a:ext cx="675112" cy="120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/>
          <p:cNvSpPr txBox="1"/>
          <p:nvPr/>
        </p:nvSpPr>
        <p:spPr>
          <a:xfrm>
            <a:off x="3276282" y="1906328"/>
            <a:ext cx="93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tx2"/>
                </a:solidFill>
                <a:latin typeface="+mn-ea"/>
                <a:ea typeface="+mn-ea"/>
              </a:rPr>
              <a:t>GS1 </a:t>
            </a:r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표준 연동</a:t>
            </a:r>
            <a:endParaRPr lang="en-US" altLang="ko-KR" sz="800" b="1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800" b="1" dirty="0" err="1" smtClean="0">
                <a:solidFill>
                  <a:schemeClr val="tx2"/>
                </a:solidFill>
                <a:latin typeface="+mn-ea"/>
                <a:ea typeface="+mn-ea"/>
              </a:rPr>
              <a:t>모바일</a:t>
            </a:r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 영농일지</a:t>
            </a:r>
            <a:endParaRPr lang="ko-KR" altLang="en-US" sz="8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3023660" y="971725"/>
            <a:ext cx="6144683" cy="1519496"/>
          </a:xfrm>
          <a:prstGeom prst="roundRect">
            <a:avLst>
              <a:gd name="adj" fmla="val 35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165586" y="2216837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+mn-ea"/>
                <a:ea typeface="+mn-ea"/>
              </a:rPr>
              <a:t>응용 서비스</a:t>
            </a:r>
            <a:endParaRPr lang="ko-KR" altLang="en-US" sz="1200" b="1" dirty="0">
              <a:latin typeface="+mn-ea"/>
              <a:ea typeface="+mn-ea"/>
            </a:endParaRPr>
          </a:p>
        </p:txBody>
      </p:sp>
      <p:cxnSp>
        <p:nvCxnSpPr>
          <p:cNvPr id="48" name="직선 화살표 연결선 47"/>
          <p:cNvCxnSpPr/>
          <p:nvPr/>
        </p:nvCxnSpPr>
        <p:spPr>
          <a:xfrm flipH="1">
            <a:off x="2639616" y="1710600"/>
            <a:ext cx="480053" cy="0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 flipH="1">
            <a:off x="2639617" y="4293096"/>
            <a:ext cx="465409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 flipV="1">
            <a:off x="2639616" y="1710600"/>
            <a:ext cx="0" cy="2582496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40592" y="213285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생산정보</a:t>
            </a:r>
            <a:endParaRPr lang="en-US" altLang="ko-KR" sz="800" b="1" dirty="0" smtClean="0">
              <a:latin typeface="+mn-ea"/>
              <a:ea typeface="+mn-ea"/>
            </a:endParaRPr>
          </a:p>
          <a:p>
            <a:pPr algn="r"/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pic>
        <p:nvPicPr>
          <p:cNvPr id="52" name="Picture 8" descr="http://img.yonhapnews.co.kr/photo/yna/YH/2014/01/29/PYH2014012900670005500_P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 t="10874" r="20378" b="13941"/>
          <a:stretch/>
        </p:blipFill>
        <p:spPr bwMode="auto">
          <a:xfrm>
            <a:off x="4655840" y="1052736"/>
            <a:ext cx="1401157" cy="8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960844" y="1910300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완주 </a:t>
            </a:r>
            <a:r>
              <a:rPr lang="ko-KR" altLang="en-US" sz="800" b="1" dirty="0" err="1" smtClean="0">
                <a:solidFill>
                  <a:schemeClr val="tx2"/>
                </a:solidFill>
                <a:latin typeface="+mn-ea"/>
                <a:ea typeface="+mn-ea"/>
              </a:rPr>
              <a:t>로컬푸드</a:t>
            </a:r>
            <a:endParaRPr lang="en-US" altLang="ko-KR" sz="800" b="1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800" b="1" dirty="0" err="1" smtClean="0">
                <a:solidFill>
                  <a:schemeClr val="tx2"/>
                </a:solidFill>
                <a:latin typeface="+mn-ea"/>
                <a:ea typeface="+mn-ea"/>
              </a:rPr>
              <a:t>테스트배드</a:t>
            </a:r>
            <a:endParaRPr lang="ko-KR" altLang="en-US" sz="8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54" name="직선 화살표 연결선 53"/>
          <p:cNvCxnSpPr/>
          <p:nvPr/>
        </p:nvCxnSpPr>
        <p:spPr>
          <a:xfrm>
            <a:off x="4847861" y="1906328"/>
            <a:ext cx="0" cy="434438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69814" y="3417268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chemeClr val="tx2"/>
                </a:solidFill>
                <a:latin typeface="+mn-ea"/>
                <a:ea typeface="+mn-ea"/>
              </a:rPr>
              <a:t>GS1 Traceability/Recall</a:t>
            </a:r>
            <a:endParaRPr lang="ko-KR" altLang="en-US" sz="11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98114" y="3423477"/>
            <a:ext cx="1479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err="1" smtClean="0">
                <a:solidFill>
                  <a:schemeClr val="tx2"/>
                </a:solidFill>
                <a:latin typeface="+mn-ea"/>
                <a:ea typeface="+mn-ea"/>
              </a:rPr>
              <a:t>Agri</a:t>
            </a:r>
            <a:r>
              <a:rPr lang="en-US" altLang="ko-KR" sz="1100" b="1" dirty="0" smtClean="0">
                <a:solidFill>
                  <a:schemeClr val="tx2"/>
                </a:solidFill>
                <a:latin typeface="+mn-ea"/>
                <a:ea typeface="+mn-ea"/>
              </a:rPr>
              <a:t>-food Pedigree</a:t>
            </a:r>
            <a:endParaRPr lang="ko-KR" altLang="en-US" sz="11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57" name="직선 화살표 연결선 56"/>
          <p:cNvCxnSpPr/>
          <p:nvPr/>
        </p:nvCxnSpPr>
        <p:spPr>
          <a:xfrm flipH="1">
            <a:off x="2828794" y="4179038"/>
            <a:ext cx="273389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 flipH="1">
            <a:off x="2828795" y="2340766"/>
            <a:ext cx="2019067" cy="0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 flipV="1">
            <a:off x="2828793" y="2331818"/>
            <a:ext cx="0" cy="1847220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110178" y="2322268"/>
            <a:ext cx="1260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판매정보</a:t>
            </a:r>
            <a:r>
              <a:rPr lang="en-US" altLang="ko-KR" sz="800" b="1" dirty="0">
                <a:latin typeface="+mn-ea"/>
                <a:ea typeface="+mn-ea"/>
              </a:rPr>
              <a:t> </a:t>
            </a:r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16"/>
          <a:srcRect b="20790"/>
          <a:stretch/>
        </p:blipFill>
        <p:spPr>
          <a:xfrm>
            <a:off x="6257550" y="1054933"/>
            <a:ext cx="1261109" cy="793553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387501" y="1913201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농산물 상품</a:t>
            </a:r>
            <a:r>
              <a:rPr lang="en-US" altLang="ko-KR" sz="800" b="1" dirty="0" smtClean="0">
                <a:solidFill>
                  <a:schemeClr val="tx2"/>
                </a:solidFill>
                <a:latin typeface="+mn-ea"/>
                <a:ea typeface="+mn-ea"/>
              </a:rPr>
              <a:t>/</a:t>
            </a:r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이력</a:t>
            </a:r>
            <a:endParaRPr lang="en-US" altLang="ko-KR" sz="800" b="1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조회 서비스</a:t>
            </a:r>
            <a:endParaRPr lang="ko-KR" altLang="en-US" sz="8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63" name="직선 화살표 연결선 62"/>
          <p:cNvCxnSpPr/>
          <p:nvPr/>
        </p:nvCxnSpPr>
        <p:spPr>
          <a:xfrm>
            <a:off x="6864085" y="2167040"/>
            <a:ext cx="0" cy="434438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/>
          <p:nvPr/>
        </p:nvCxnSpPr>
        <p:spPr>
          <a:xfrm flipH="1">
            <a:off x="4502824" y="2578965"/>
            <a:ext cx="3801421" cy="11376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>
            <a:off x="4502821" y="2578966"/>
            <a:ext cx="0" cy="273971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271798" y="2709500"/>
            <a:ext cx="1260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상품 이력정보</a:t>
            </a:r>
            <a:endParaRPr lang="ko-KR" altLang="en-US" sz="800" b="1" dirty="0">
              <a:latin typeface="+mn-ea"/>
              <a:ea typeface="+mn-ea"/>
            </a:endParaRPr>
          </a:p>
        </p:txBody>
      </p:sp>
      <p:cxnSp>
        <p:nvCxnSpPr>
          <p:cNvPr id="67" name="직선 화살표 연결선 66"/>
          <p:cNvCxnSpPr/>
          <p:nvPr/>
        </p:nvCxnSpPr>
        <p:spPr>
          <a:xfrm flipH="1">
            <a:off x="4952077" y="3548074"/>
            <a:ext cx="1409523" cy="633199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r="16425"/>
          <a:stretch/>
        </p:blipFill>
        <p:spPr>
          <a:xfrm>
            <a:off x="7665829" y="1052736"/>
            <a:ext cx="1307128" cy="78756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880027" y="1913201"/>
            <a:ext cx="93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농산물 이력정보</a:t>
            </a:r>
            <a:endParaRPr lang="en-US" altLang="ko-KR" sz="800" b="1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 algn="ctr"/>
            <a:r>
              <a:rPr lang="ko-KR" altLang="en-US" sz="800" b="1" dirty="0" smtClean="0">
                <a:solidFill>
                  <a:schemeClr val="tx2"/>
                </a:solidFill>
                <a:latin typeface="+mn-ea"/>
                <a:ea typeface="+mn-ea"/>
              </a:rPr>
              <a:t>가시화</a:t>
            </a:r>
            <a:endParaRPr lang="ko-KR" altLang="en-US" sz="8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cxnSp>
        <p:nvCxnSpPr>
          <p:cNvPr id="70" name="직선 화살표 연결선 69"/>
          <p:cNvCxnSpPr/>
          <p:nvPr/>
        </p:nvCxnSpPr>
        <p:spPr>
          <a:xfrm>
            <a:off x="8304245" y="2167040"/>
            <a:ext cx="0" cy="434438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/>
          <p:cNvCxnSpPr/>
          <p:nvPr/>
        </p:nvCxnSpPr>
        <p:spPr>
          <a:xfrm flipV="1">
            <a:off x="10430517" y="802528"/>
            <a:ext cx="0" cy="864996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/>
          <p:nvPr/>
        </p:nvCxnSpPr>
        <p:spPr>
          <a:xfrm>
            <a:off x="5259086" y="836712"/>
            <a:ext cx="5192628" cy="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/>
          <p:nvPr/>
        </p:nvCxnSpPr>
        <p:spPr>
          <a:xfrm flipV="1">
            <a:off x="5259085" y="823784"/>
            <a:ext cx="24116" cy="22895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0451713" y="1075772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>
                <a:latin typeface="+mn-ea"/>
                <a:ea typeface="+mn-ea"/>
              </a:rPr>
              <a:t>계획생산</a:t>
            </a:r>
            <a:endParaRPr lang="en-US" altLang="ko-KR" sz="800" b="1" dirty="0" smtClean="0">
              <a:latin typeface="+mn-ea"/>
              <a:ea typeface="+mn-ea"/>
            </a:endParaRPr>
          </a:p>
          <a:p>
            <a:r>
              <a:rPr lang="ko-KR" altLang="en-US" sz="800" b="1" dirty="0" smtClean="0">
                <a:latin typeface="+mn-ea"/>
                <a:ea typeface="+mn-ea"/>
              </a:rPr>
              <a:t>결과 제공</a:t>
            </a:r>
            <a:endParaRPr lang="ko-KR" altLang="en-US" sz="800" b="1" dirty="0">
              <a:latin typeface="+mn-ea"/>
              <a:ea typeface="+mn-ea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9387544" y="2686948"/>
            <a:ext cx="2469097" cy="2810643"/>
          </a:xfrm>
          <a:prstGeom prst="roundRect">
            <a:avLst>
              <a:gd name="adj" fmla="val 35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/>
          </a:p>
        </p:txBody>
      </p:sp>
      <p:cxnSp>
        <p:nvCxnSpPr>
          <p:cNvPr id="76" name="직선 화살표 연결선 75"/>
          <p:cNvCxnSpPr/>
          <p:nvPr/>
        </p:nvCxnSpPr>
        <p:spPr>
          <a:xfrm flipV="1">
            <a:off x="4371008" y="3802455"/>
            <a:ext cx="5237737" cy="1332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/>
          <p:cNvCxnSpPr/>
          <p:nvPr/>
        </p:nvCxnSpPr>
        <p:spPr>
          <a:xfrm flipV="1">
            <a:off x="4381769" y="3815782"/>
            <a:ext cx="0" cy="302987"/>
          </a:xfrm>
          <a:prstGeom prst="straightConnector1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9702820">
            <a:off x="4970894" y="3697575"/>
            <a:ext cx="1181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상품정보 </a:t>
            </a:r>
            <a:r>
              <a:rPr lang="ko-KR" altLang="en-US" sz="800" b="1" dirty="0" err="1" smtClean="0">
                <a:latin typeface="+mn-ea"/>
                <a:ea typeface="+mn-ea"/>
              </a:rPr>
              <a:t>위변조</a:t>
            </a:r>
            <a:r>
              <a:rPr lang="ko-KR" altLang="en-US" sz="800" b="1" dirty="0" smtClean="0">
                <a:latin typeface="+mn-ea"/>
                <a:ea typeface="+mn-ea"/>
              </a:rPr>
              <a:t> 방지</a:t>
            </a:r>
            <a:endParaRPr lang="ko-KR" altLang="en-US" sz="800" b="1" dirty="0">
              <a:latin typeface="+mn-ea"/>
              <a:ea typeface="+mn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868935" y="5219156"/>
            <a:ext cx="1360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mtClean="0">
                <a:latin typeface="+mn-ea"/>
                <a:ea typeface="+mn-ea"/>
              </a:rPr>
              <a:t>Private </a:t>
            </a:r>
            <a:r>
              <a:rPr lang="ko-KR" altLang="en-US" sz="1200" b="1" dirty="0" err="1" smtClean="0">
                <a:latin typeface="+mn-ea"/>
                <a:ea typeface="+mn-ea"/>
              </a:rPr>
              <a:t>클라우드</a:t>
            </a:r>
            <a:endParaRPr lang="ko-KR" altLang="en-US" sz="1200" b="1" dirty="0">
              <a:latin typeface="+mn-ea"/>
              <a:ea typeface="+mn-ea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9507885" y="4545344"/>
            <a:ext cx="2198545" cy="6329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dirty="0">
              <a:solidFill>
                <a:schemeClr val="tx1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9500421" y="3645023"/>
            <a:ext cx="2198545" cy="7815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dirty="0">
              <a:solidFill>
                <a:schemeClr val="tx1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9500421" y="2766706"/>
            <a:ext cx="2198545" cy="827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827678" y="4968623"/>
            <a:ext cx="153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tx2"/>
                </a:solidFill>
                <a:latin typeface="+mj-lt"/>
              </a:rPr>
              <a:t>IaaS</a:t>
            </a:r>
            <a:endParaRPr lang="ko-KR" altLang="en-US" sz="1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798973" y="4221089"/>
            <a:ext cx="153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2"/>
                </a:solidFill>
                <a:latin typeface="+mj-lt"/>
              </a:rPr>
              <a:t>P</a:t>
            </a:r>
            <a:r>
              <a:rPr lang="en-US" altLang="ko-KR" sz="1000" b="1" dirty="0" smtClean="0">
                <a:solidFill>
                  <a:schemeClr val="tx2"/>
                </a:solidFill>
                <a:latin typeface="+mj-lt"/>
              </a:rPr>
              <a:t>aaS</a:t>
            </a:r>
            <a:endParaRPr lang="ko-KR" altLang="en-US" sz="1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797730" y="3379826"/>
            <a:ext cx="153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tx2"/>
                </a:solidFill>
                <a:latin typeface="+mj-lt"/>
              </a:rPr>
              <a:t>SaaS</a:t>
            </a:r>
            <a:endParaRPr lang="ko-KR" altLang="en-US" sz="1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9698687" y="3210050"/>
            <a:ext cx="1921651" cy="2189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ko-KR" sz="5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1000" b="1" dirty="0" smtClean="0">
                <a:solidFill>
                  <a:schemeClr val="tx1"/>
                </a:solidFill>
              </a:rPr>
              <a:t>SaaS Platform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9700756" y="4653136"/>
            <a:ext cx="904387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가상화</a:t>
            </a: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모듈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cxnSp>
        <p:nvCxnSpPr>
          <p:cNvPr id="88" name="직선 연결선 87"/>
          <p:cNvCxnSpPr/>
          <p:nvPr/>
        </p:nvCxnSpPr>
        <p:spPr>
          <a:xfrm flipV="1">
            <a:off x="10128447" y="4175331"/>
            <a:ext cx="0" cy="37001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직사각형 88"/>
          <p:cNvSpPr/>
          <p:nvPr/>
        </p:nvSpPr>
        <p:spPr>
          <a:xfrm>
            <a:off x="10726877" y="4653137"/>
            <a:ext cx="904387" cy="355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err="1" smtClean="0">
                <a:solidFill>
                  <a:schemeClr val="tx1"/>
                </a:solidFill>
              </a:rPr>
              <a:t>빅데이터</a:t>
            </a: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모듈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cxnSp>
        <p:nvCxnSpPr>
          <p:cNvPr id="90" name="직선 연결선 89"/>
          <p:cNvCxnSpPr/>
          <p:nvPr/>
        </p:nvCxnSpPr>
        <p:spPr>
          <a:xfrm flipV="1">
            <a:off x="10992544" y="4163538"/>
            <a:ext cx="0" cy="37001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 flipV="1">
            <a:off x="11472597" y="3395444"/>
            <a:ext cx="0" cy="114990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그룹 91"/>
          <p:cNvGrpSpPr/>
          <p:nvPr/>
        </p:nvGrpSpPr>
        <p:grpSpPr>
          <a:xfrm>
            <a:off x="9924210" y="3000631"/>
            <a:ext cx="453343" cy="318313"/>
            <a:chOff x="7596335" y="1628764"/>
            <a:chExt cx="340007" cy="318313"/>
          </a:xfrm>
        </p:grpSpPr>
        <p:sp>
          <p:nvSpPr>
            <p:cNvPr id="93" name="아래쪽 화살표 92"/>
            <p:cNvSpPr/>
            <p:nvPr/>
          </p:nvSpPr>
          <p:spPr>
            <a:xfrm flipV="1">
              <a:off x="7596335" y="1628764"/>
              <a:ext cx="340007" cy="284435"/>
            </a:xfrm>
            <a:prstGeom prst="downArrow">
              <a:avLst>
                <a:gd name="adj1" fmla="val 68696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58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629762" y="1639300"/>
              <a:ext cx="273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700" b="1" dirty="0" smtClean="0">
                  <a:latin typeface="+mn-ea"/>
                  <a:ea typeface="+mn-ea"/>
                </a:rPr>
                <a:t>생산</a:t>
              </a:r>
              <a:endParaRPr lang="en-US" altLang="ko-KR" sz="700" b="1" dirty="0" smtClean="0">
                <a:latin typeface="+mn-ea"/>
                <a:ea typeface="+mn-ea"/>
              </a:endParaRPr>
            </a:p>
            <a:p>
              <a:pPr algn="ctr"/>
              <a:r>
                <a:rPr lang="en-US" altLang="ko-KR" sz="700" b="1" dirty="0" smtClean="0">
                  <a:latin typeface="+mn-ea"/>
                  <a:ea typeface="+mn-ea"/>
                </a:rPr>
                <a:t>API</a:t>
              </a:r>
              <a:endParaRPr lang="ko-KR" altLang="en-US" sz="700" b="1" dirty="0">
                <a:latin typeface="+mn-ea"/>
                <a:ea typeface="+mn-ea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10467844" y="2992610"/>
            <a:ext cx="453343" cy="318313"/>
            <a:chOff x="7596335" y="1628764"/>
            <a:chExt cx="340007" cy="318313"/>
          </a:xfrm>
        </p:grpSpPr>
        <p:sp>
          <p:nvSpPr>
            <p:cNvPr id="96" name="아래쪽 화살표 95"/>
            <p:cNvSpPr/>
            <p:nvPr/>
          </p:nvSpPr>
          <p:spPr>
            <a:xfrm flipV="1">
              <a:off x="7596335" y="1628764"/>
              <a:ext cx="340007" cy="284435"/>
            </a:xfrm>
            <a:prstGeom prst="downArrow">
              <a:avLst>
                <a:gd name="adj1" fmla="val 68696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58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629762" y="1639300"/>
              <a:ext cx="273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700" b="1" dirty="0" smtClean="0">
                  <a:latin typeface="+mn-ea"/>
                  <a:ea typeface="+mn-ea"/>
                </a:rPr>
                <a:t>저장</a:t>
              </a:r>
              <a:endParaRPr lang="en-US" altLang="ko-KR" sz="700" b="1" dirty="0" smtClean="0">
                <a:latin typeface="+mn-ea"/>
                <a:ea typeface="+mn-ea"/>
              </a:endParaRPr>
            </a:p>
            <a:p>
              <a:pPr algn="ctr"/>
              <a:r>
                <a:rPr lang="en-US" altLang="ko-KR" sz="700" b="1" dirty="0" smtClean="0">
                  <a:latin typeface="+mn-ea"/>
                  <a:ea typeface="+mn-ea"/>
                </a:rPr>
                <a:t>API</a:t>
              </a:r>
              <a:endParaRPr lang="ko-KR" altLang="en-US" sz="700" b="1" dirty="0">
                <a:latin typeface="+mn-ea"/>
                <a:ea typeface="+mn-ea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11003126" y="2995447"/>
            <a:ext cx="453343" cy="318313"/>
            <a:chOff x="7596335" y="1628764"/>
            <a:chExt cx="340007" cy="318313"/>
          </a:xfrm>
        </p:grpSpPr>
        <p:sp>
          <p:nvSpPr>
            <p:cNvPr id="99" name="아래쪽 화살표 98"/>
            <p:cNvSpPr/>
            <p:nvPr/>
          </p:nvSpPr>
          <p:spPr>
            <a:xfrm flipV="1">
              <a:off x="7596335" y="1628764"/>
              <a:ext cx="340007" cy="284435"/>
            </a:xfrm>
            <a:prstGeom prst="downArrow">
              <a:avLst>
                <a:gd name="adj1" fmla="val 68696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58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629762" y="1639300"/>
              <a:ext cx="273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700" b="1" dirty="0" smtClean="0">
                  <a:latin typeface="+mn-ea"/>
                  <a:ea typeface="+mn-ea"/>
                </a:rPr>
                <a:t>소비</a:t>
              </a:r>
              <a:endParaRPr lang="en-US" altLang="ko-KR" sz="700" b="1" dirty="0" smtClean="0">
                <a:latin typeface="+mn-ea"/>
                <a:ea typeface="+mn-ea"/>
              </a:endParaRPr>
            </a:p>
            <a:p>
              <a:pPr algn="ctr"/>
              <a:r>
                <a:rPr lang="en-US" altLang="ko-KR" sz="700" b="1" dirty="0" smtClean="0">
                  <a:latin typeface="+mn-ea"/>
                  <a:ea typeface="+mn-ea"/>
                </a:rPr>
                <a:t>API</a:t>
              </a:r>
              <a:endParaRPr lang="ko-KR" altLang="en-US" sz="700" b="1" dirty="0">
                <a:latin typeface="+mn-ea"/>
                <a:ea typeface="+mn-ea"/>
              </a:endParaRPr>
            </a:p>
          </p:txBody>
        </p:sp>
      </p:grpSp>
      <p:sp>
        <p:nvSpPr>
          <p:cNvPr id="101" name="모서리가 둥근 직사각형 100"/>
          <p:cNvSpPr/>
          <p:nvPr/>
        </p:nvSpPr>
        <p:spPr>
          <a:xfrm>
            <a:off x="9368896" y="1668492"/>
            <a:ext cx="2487745" cy="824405"/>
          </a:xfrm>
          <a:prstGeom prst="roundRect">
            <a:avLst>
              <a:gd name="adj" fmla="val 861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endParaRPr lang="en-US" altLang="ko-KR" sz="900" b="1" dirty="0" smtClean="0">
              <a:solidFill>
                <a:schemeClr val="tx2"/>
              </a:solidFill>
            </a:endParaRPr>
          </a:p>
          <a:p>
            <a:pPr algn="ctr"/>
            <a:endParaRPr lang="en-US" altLang="ko-KR" sz="900" b="1" dirty="0">
              <a:solidFill>
                <a:schemeClr val="tx2"/>
              </a:solidFill>
            </a:endParaRPr>
          </a:p>
          <a:p>
            <a:pPr algn="ctr"/>
            <a:r>
              <a:rPr lang="ko-KR" altLang="en-US" sz="1100" b="1" spc="-150" dirty="0" smtClean="0">
                <a:solidFill>
                  <a:schemeClr val="tx1"/>
                </a:solidFill>
              </a:rPr>
              <a:t>단계별 수급예측 </a:t>
            </a:r>
            <a:endParaRPr lang="ko-KR" altLang="en-US" sz="1100" b="1" spc="-150" dirty="0">
              <a:solidFill>
                <a:schemeClr val="tx1"/>
              </a:solidFill>
            </a:endParaRPr>
          </a:p>
        </p:txBody>
      </p:sp>
      <p:pic>
        <p:nvPicPr>
          <p:cNvPr id="102" name="그림 10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2944" y="1745131"/>
            <a:ext cx="1720259" cy="469161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6835150" y="3640686"/>
            <a:ext cx="950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판매정보</a:t>
            </a:r>
            <a:r>
              <a:rPr lang="en-US" altLang="ko-KR" sz="800" b="1" dirty="0">
                <a:latin typeface="+mn-ea"/>
                <a:ea typeface="+mn-ea"/>
              </a:rPr>
              <a:t> </a:t>
            </a:r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cxnSp>
        <p:nvCxnSpPr>
          <p:cNvPr id="104" name="직선 화살표 연결선 103"/>
          <p:cNvCxnSpPr/>
          <p:nvPr/>
        </p:nvCxnSpPr>
        <p:spPr>
          <a:xfrm flipV="1">
            <a:off x="9840416" y="2357934"/>
            <a:ext cx="0" cy="12908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0150877" y="2499724"/>
            <a:ext cx="950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" b="1" dirty="0" smtClean="0">
                <a:latin typeface="+mn-ea"/>
                <a:ea typeface="+mn-ea"/>
              </a:rPr>
              <a:t>판매정보</a:t>
            </a:r>
            <a:r>
              <a:rPr lang="en-US" altLang="ko-KR" sz="800" b="1" dirty="0">
                <a:latin typeface="+mn-ea"/>
                <a:ea typeface="+mn-ea"/>
              </a:rPr>
              <a:t> </a:t>
            </a:r>
            <a:r>
              <a:rPr lang="en-US" altLang="ko-KR" sz="800" b="1" dirty="0" smtClean="0">
                <a:latin typeface="+mn-ea"/>
                <a:ea typeface="+mn-ea"/>
              </a:rPr>
              <a:t>EVENT</a:t>
            </a:r>
            <a:endParaRPr lang="ko-KR" altLang="en-US" sz="800" b="1" dirty="0">
              <a:latin typeface="+mn-ea"/>
              <a:ea typeface="+mn-ea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0272582" y="3933056"/>
            <a:ext cx="581815" cy="31456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분석</a:t>
            </a: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모듈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9610250" y="3703776"/>
            <a:ext cx="710220" cy="414994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err="1" smtClean="0">
                <a:solidFill>
                  <a:schemeClr val="tx1"/>
                </a:solidFill>
              </a:rPr>
              <a:t>미들웨어</a:t>
            </a:r>
            <a:endParaRPr lang="en-US" altLang="ko-KR" sz="10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b="1" dirty="0" smtClean="0">
                <a:solidFill>
                  <a:schemeClr val="tx1"/>
                </a:solidFill>
              </a:rPr>
              <a:t>모듈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10775678" y="3720888"/>
            <a:ext cx="888940" cy="42819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 smtClean="0">
                <a:solidFill>
                  <a:srgbClr val="F0720A"/>
                </a:solidFill>
              </a:rPr>
              <a:t>플랫폼</a:t>
            </a:r>
            <a:endParaRPr lang="en-US" altLang="ko-KR" sz="900" b="1" dirty="0" smtClean="0">
              <a:solidFill>
                <a:srgbClr val="F0720A"/>
              </a:solidFill>
            </a:endParaRPr>
          </a:p>
          <a:p>
            <a:pPr algn="ctr"/>
            <a:r>
              <a:rPr lang="ko-KR" altLang="en-US" sz="900" b="1" dirty="0" smtClean="0">
                <a:solidFill>
                  <a:srgbClr val="F0720A"/>
                </a:solidFill>
              </a:rPr>
              <a:t>템플릿</a:t>
            </a:r>
            <a:endParaRPr lang="en-US" altLang="ko-KR" sz="900" b="1" dirty="0">
              <a:solidFill>
                <a:srgbClr val="F0720A"/>
              </a:solidFill>
            </a:endParaRPr>
          </a:p>
          <a:p>
            <a:pPr algn="ctr"/>
            <a:r>
              <a:rPr lang="ko-KR" altLang="en-US" sz="900" b="1" dirty="0" smtClean="0">
                <a:solidFill>
                  <a:srgbClr val="F0720A"/>
                </a:solidFill>
              </a:rPr>
              <a:t>모듈</a:t>
            </a:r>
            <a:endParaRPr lang="ko-KR" altLang="en-US" sz="900" b="1" dirty="0">
              <a:solidFill>
                <a:srgbClr val="F072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72400" cy="100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indent="609585">
              <a:buSzPct val="25000"/>
            </a:pPr>
            <a:r>
              <a:rPr lang="en-US" altLang="ko" sz="2400" b="1" dirty="0" smtClean="0">
                <a:solidFill>
                  <a:schemeClr val="lt1"/>
                </a:solidFill>
              </a:rPr>
              <a:t>Guardian Project – Testbed (2015)</a:t>
            </a:r>
            <a:endParaRPr lang="en-US" altLang="ko" sz="2400" b="1" dirty="0">
              <a:solidFill>
                <a:schemeClr val="lt1"/>
              </a:solidFill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068" y="1072765"/>
            <a:ext cx="7267760" cy="515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2034" y="1131334"/>
            <a:ext cx="3411399" cy="246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2033" y="3584134"/>
            <a:ext cx="3411400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51103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72400" cy="100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indent="609585">
              <a:buSzPct val="25000"/>
            </a:pPr>
            <a:r>
              <a:rPr lang="en-US" altLang="ko" sz="2400" b="1" dirty="0" smtClean="0">
                <a:solidFill>
                  <a:schemeClr val="lt1"/>
                </a:solidFill>
              </a:rPr>
              <a:t>Guardian Project – Testbed (2016)</a:t>
            </a:r>
            <a:endParaRPr lang="en-US" altLang="ko" sz="2400" b="1" dirty="0">
              <a:solidFill>
                <a:schemeClr val="lt1"/>
              </a:solidFill>
            </a:endParaRP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533" y="1329267"/>
            <a:ext cx="6972899" cy="49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1233" y="1329249"/>
            <a:ext cx="2159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1233" y="2912050"/>
            <a:ext cx="215900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1233" y="4494183"/>
            <a:ext cx="2159000" cy="151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7037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Technology Era is coming</a:t>
            </a:r>
            <a:endParaRPr lang="ko-KR" altLang="en-US" dirty="0"/>
          </a:p>
        </p:txBody>
      </p:sp>
      <p:pic>
        <p:nvPicPr>
          <p:cNvPr id="1026" name="Picture 2" descr="http://www.newsfinder.co.kr/news/photo/201505/54863_65374_5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425"/>
            <a:ext cx="121920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04850" y="1163240"/>
            <a:ext cx="862259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Jack Ma(</a:t>
            </a:r>
            <a:r>
              <a:rPr lang="ko-KR" altLang="en-US" b="1" dirty="0" err="1">
                <a:solidFill>
                  <a:schemeClr val="bg1"/>
                </a:solidFill>
              </a:rPr>
              <a:t>馬雲</a:t>
            </a:r>
            <a:r>
              <a:rPr lang="en-US" altLang="ko-KR" b="1" dirty="0">
                <a:solidFill>
                  <a:schemeClr val="bg1"/>
                </a:solidFill>
              </a:rPr>
              <a:t>·</a:t>
            </a:r>
            <a:r>
              <a:rPr lang="en-US" altLang="ko-KR" b="1" dirty="0" smtClean="0">
                <a:solidFill>
                  <a:schemeClr val="bg1"/>
                </a:solidFill>
              </a:rPr>
              <a:t>51), CEO, Alibaba, Asian </a:t>
            </a:r>
            <a:r>
              <a:rPr lang="en-US" altLang="ko-KR" b="1" dirty="0">
                <a:solidFill>
                  <a:schemeClr val="bg1"/>
                </a:solidFill>
              </a:rPr>
              <a:t>Leadership </a:t>
            </a:r>
            <a:r>
              <a:rPr lang="en-US" altLang="ko-KR" b="1" dirty="0" smtClean="0">
                <a:solidFill>
                  <a:schemeClr val="bg1"/>
                </a:solidFill>
              </a:rPr>
              <a:t>Conference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</a:rPr>
              <a:t>2015 Keynote</a:t>
            </a:r>
            <a:endParaRPr lang="en-US" altLang="ko-KR" b="1" dirty="0">
              <a:solidFill>
                <a:schemeClr val="bg1"/>
              </a:solidFill>
            </a:endParaRPr>
          </a:p>
          <a:p>
            <a:endParaRPr lang="ko-KR" altLang="en-US" b="1" dirty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sz="4000" dirty="0" smtClean="0">
                <a:solidFill>
                  <a:schemeClr val="bg1"/>
                </a:solidFill>
              </a:rPr>
              <a:t>“Move from IT to DT era”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6" y="1441600"/>
            <a:ext cx="6713836" cy="474746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72400" cy="100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indent="609585">
              <a:buSzPct val="25000"/>
            </a:pPr>
            <a:r>
              <a:rPr lang="en-US" altLang="ko" sz="2400" b="1" dirty="0">
                <a:solidFill>
                  <a:schemeClr val="lt1"/>
                </a:solidFill>
              </a:rPr>
              <a:t>Guardian Project </a:t>
            </a:r>
            <a:r>
              <a:rPr lang="en-US" altLang="ko" sz="2400" b="1" dirty="0" smtClean="0">
                <a:solidFill>
                  <a:schemeClr val="lt1"/>
                </a:solidFill>
              </a:rPr>
              <a:t>– Testbed (2017)</a:t>
            </a:r>
            <a:endParaRPr lang="en-US" altLang="ko" sz="2400" b="1" dirty="0">
              <a:solidFill>
                <a:schemeClr val="lt1"/>
              </a:solidFill>
            </a:endParaRPr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501" y="3443499"/>
            <a:ext cx="2449567" cy="9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3761" y="3458049"/>
            <a:ext cx="2449571" cy="9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501" y="4540200"/>
            <a:ext cx="2449567" cy="95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43767" y="4641801"/>
            <a:ext cx="2449565" cy="81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62100" y="1968367"/>
            <a:ext cx="2718299" cy="127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21710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8938"/>
            <a:ext cx="12208933" cy="5848350"/>
          </a:xfrm>
        </p:spPr>
      </p:pic>
      <p:sp>
        <p:nvSpPr>
          <p:cNvPr id="3" name="TextBox 2"/>
          <p:cNvSpPr txBox="1"/>
          <p:nvPr/>
        </p:nvSpPr>
        <p:spPr>
          <a:xfrm>
            <a:off x="275832" y="178811"/>
            <a:ext cx="42345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err="1" smtClean="0">
                <a:solidFill>
                  <a:schemeClr val="accent2"/>
                </a:solidFill>
              </a:rPr>
              <a:t>Oliot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altLang="ko-KR" sz="4000" b="1" dirty="0">
                <a:solidFill>
                  <a:schemeClr val="accent2"/>
                </a:solidFill>
              </a:rPr>
              <a:t>i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n Healthcare</a:t>
            </a:r>
            <a:endParaRPr lang="en-US" altLang="ko-KR" sz="4000" b="1" dirty="0">
              <a:solidFill>
                <a:schemeClr val="accent2"/>
              </a:solidFill>
            </a:endParaRPr>
          </a:p>
          <a:p>
            <a:r>
              <a:rPr lang="en-US" altLang="ko-KR" sz="4000" b="1" dirty="0" smtClean="0">
                <a:solidFill>
                  <a:schemeClr val="accent2"/>
                </a:solidFill>
              </a:rPr>
              <a:t>(2016.7 – 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2020.6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53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Example. Curing </a:t>
            </a:r>
            <a:r>
              <a:rPr lang="en-US" altLang="ko-KR" dirty="0" smtClean="0"/>
              <a:t>Alzheimer/ADHD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509" y="0"/>
            <a:ext cx="3055492" cy="162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모서리가 둥근 직사각형 40"/>
          <p:cNvSpPr/>
          <p:nvPr/>
        </p:nvSpPr>
        <p:spPr>
          <a:xfrm>
            <a:off x="8861944" y="1775385"/>
            <a:ext cx="3012257" cy="923939"/>
          </a:xfrm>
          <a:prstGeom prst="roundRect">
            <a:avLst>
              <a:gd name="adj" fmla="val 6966"/>
            </a:avLst>
          </a:prstGeom>
          <a:pattFill prst="pct50">
            <a:fgClr>
              <a:srgbClr val="F9F9F9"/>
            </a:fgClr>
            <a:bgClr>
              <a:schemeClr val="bg1"/>
            </a:bgClr>
          </a:pattFill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Picture 2" descr="http://www.neurowavesystems.com/img/brain_banner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569"/>
            <a:ext cx="12192000" cy="36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직선 화살표 연결선 42"/>
          <p:cNvCxnSpPr/>
          <p:nvPr/>
        </p:nvCxnSpPr>
        <p:spPr>
          <a:xfrm flipH="1" flipV="1">
            <a:off x="2189102" y="2731921"/>
            <a:ext cx="1063810" cy="941294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48" idx="2"/>
          </p:cNvCxnSpPr>
          <p:nvPr/>
        </p:nvCxnSpPr>
        <p:spPr>
          <a:xfrm flipH="1">
            <a:off x="4802845" y="2693794"/>
            <a:ext cx="1677202" cy="860224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76324" y="1988882"/>
            <a:ext cx="2680397" cy="630867"/>
          </a:xfrm>
          <a:prstGeom prst="rect">
            <a:avLst/>
          </a:prstGeom>
          <a:noFill/>
        </p:spPr>
        <p:txBody>
          <a:bodyPr wrap="none" lIns="91368" tIns="45683" rIns="91368" bIns="45683" rtlCol="0">
            <a:spAutoFit/>
          </a:bodyPr>
          <a:lstStyle/>
          <a:p>
            <a:r>
              <a:rPr lang="en-US" altLang="ko-KR" sz="3500" b="1" dirty="0" smtClean="0">
                <a:solidFill>
                  <a:prstClr val="black"/>
                </a:solidFill>
                <a:latin typeface="Levenim MT" pitchFamily="2" charset="-79"/>
                <a:cs typeface="Levenim MT" pitchFamily="2" charset="-79"/>
              </a:rPr>
              <a:t>= </a:t>
            </a:r>
            <a:r>
              <a:rPr lang="en-US" altLang="ko-KR" sz="3500" b="1" dirty="0">
                <a:solidFill>
                  <a:schemeClr val="accent1">
                    <a:lumMod val="75000"/>
                  </a:schemeClr>
                </a:solidFill>
                <a:latin typeface="Levenim MT" pitchFamily="2" charset="-79"/>
                <a:cs typeface="Levenim MT" pitchFamily="2" charset="-79"/>
              </a:rPr>
              <a:t>CONTROL</a:t>
            </a:r>
            <a:endParaRPr lang="ko-KR" altLang="en-US" sz="3500" b="1" dirty="0">
              <a:solidFill>
                <a:schemeClr val="accent1">
                  <a:lumMod val="75000"/>
                </a:schemeClr>
              </a:solidFill>
              <a:latin typeface="Levenim MT" pitchFamily="2" charset="-79"/>
              <a:cs typeface="Levenim MT" pitchFamily="2" charset="-79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815425" y="1829741"/>
            <a:ext cx="3264363" cy="8460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434067" y="1980171"/>
            <a:ext cx="199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Levenim MT" pitchFamily="2" charset="-79"/>
                <a:cs typeface="Levenim MT" pitchFamily="2" charset="-79"/>
              </a:rPr>
              <a:t>MEASURE</a:t>
            </a:r>
            <a:endParaRPr lang="ko-KR" altLang="en-US" sz="3200" b="1" dirty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4847873" y="1847746"/>
            <a:ext cx="3264363" cy="8460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5591976" y="1988882"/>
            <a:ext cx="1752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prstClr val="black"/>
                </a:solidFill>
                <a:latin typeface="Levenim MT" pitchFamily="2" charset="-79"/>
                <a:cs typeface="Levenim MT" pitchFamily="2" charset="-79"/>
              </a:rPr>
              <a:t>MODIFY</a:t>
            </a:r>
            <a:endParaRPr lang="ko-KR" altLang="en-US" sz="3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175825" y="1990963"/>
            <a:ext cx="450619" cy="630867"/>
          </a:xfrm>
          <a:prstGeom prst="rect">
            <a:avLst/>
          </a:prstGeom>
          <a:noFill/>
        </p:spPr>
        <p:txBody>
          <a:bodyPr wrap="none" lIns="91368" tIns="45683" rIns="91368" bIns="45683" rtlCol="0">
            <a:spAutoFit/>
          </a:bodyPr>
          <a:lstStyle/>
          <a:p>
            <a:r>
              <a:rPr lang="en-US" altLang="ko-KR" sz="3500" b="1" dirty="0" smtClean="0">
                <a:solidFill>
                  <a:prstClr val="black"/>
                </a:solidFill>
                <a:latin typeface="Levenim MT" pitchFamily="2" charset="-79"/>
                <a:cs typeface="Levenim MT" pitchFamily="2" charset="-79"/>
              </a:rPr>
              <a:t>+</a:t>
            </a:r>
            <a:endParaRPr lang="ko-KR" altLang="en-US" sz="3500" b="1" dirty="0">
              <a:solidFill>
                <a:prstClr val="black"/>
              </a:solidFill>
              <a:latin typeface="Levenim MT" pitchFamily="2" charset="-79"/>
              <a:cs typeface="Levenim MT" pitchFamily="2" charset="-79"/>
            </a:endParaRPr>
          </a:p>
        </p:txBody>
      </p:sp>
      <p:pic>
        <p:nvPicPr>
          <p:cNvPr id="51" name="Picture 12" descr="스크린샷 2014-06-27 오후 1.57.01.png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56"/>
          <a:stretch/>
        </p:blipFill>
        <p:spPr>
          <a:xfrm>
            <a:off x="10299830" y="1628803"/>
            <a:ext cx="500711" cy="293081"/>
          </a:xfrm>
          <a:prstGeom prst="rect">
            <a:avLst/>
          </a:prstGeom>
        </p:spPr>
      </p:pic>
      <p:sp>
        <p:nvSpPr>
          <p:cNvPr id="52" name="제목 1"/>
          <p:cNvSpPr txBox="1">
            <a:spLocks/>
          </p:cNvSpPr>
          <p:nvPr/>
        </p:nvSpPr>
        <p:spPr>
          <a:xfrm>
            <a:off x="346789" y="1097169"/>
            <a:ext cx="9797336" cy="7059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Levenim MT" pitchFamily="2" charset="-79"/>
              </a:rPr>
              <a:t>Ybrain’s</a:t>
            </a:r>
            <a:r>
              <a:rPr lang="en-US" altLang="ko-KR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Levenim MT" pitchFamily="2" charset="-79"/>
              </a:rPr>
              <a:t> Brain Healthcare</a:t>
            </a:r>
            <a:endParaRPr lang="ko-KR" altLang="en-US" sz="3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Levenim MT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785" y="3101329"/>
            <a:ext cx="1768215" cy="37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10" y="3202568"/>
            <a:ext cx="4652962" cy="222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9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Lifetime Data Management of Y-Band</a:t>
            </a:r>
            <a:endParaRPr lang="ko-KR" altLang="en-US" dirty="0"/>
          </a:p>
        </p:txBody>
      </p:sp>
      <p:sp>
        <p:nvSpPr>
          <p:cNvPr id="13" name="Shape 39"/>
          <p:cNvSpPr/>
          <p:nvPr/>
        </p:nvSpPr>
        <p:spPr>
          <a:xfrm>
            <a:off x="7060760" y="2013471"/>
            <a:ext cx="4300000" cy="1495499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Device log service</a:t>
            </a:r>
          </a:p>
        </p:txBody>
      </p:sp>
      <p:sp>
        <p:nvSpPr>
          <p:cNvPr id="14" name="Shape 40"/>
          <p:cNvSpPr/>
          <p:nvPr/>
        </p:nvSpPr>
        <p:spPr>
          <a:xfrm>
            <a:off x="1915961" y="4199495"/>
            <a:ext cx="1587599" cy="942900"/>
          </a:xfrm>
          <a:prstGeom prst="rect">
            <a:avLst/>
          </a:prstGeom>
          <a:solidFill>
            <a:srgbClr val="F3F3F3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Test automation application (TAA)</a:t>
            </a:r>
          </a:p>
        </p:txBody>
      </p:sp>
      <p:sp>
        <p:nvSpPr>
          <p:cNvPr id="15" name="Shape 41"/>
          <p:cNvSpPr/>
          <p:nvPr/>
        </p:nvSpPr>
        <p:spPr>
          <a:xfrm>
            <a:off x="4265461" y="4199495"/>
            <a:ext cx="1777999" cy="942900"/>
          </a:xfrm>
          <a:prstGeom prst="rect">
            <a:avLst/>
          </a:prstGeom>
          <a:solidFill>
            <a:srgbClr val="F3F3F3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/>
              <a:t>Manufacturing Support Application </a:t>
            </a:r>
            <a:endParaRPr lang="en" sz="1400" dirty="0" smtClean="0"/>
          </a:p>
          <a:p>
            <a:pPr lvl="0" algn="ctr" rtl="0">
              <a:spcBef>
                <a:spcPts val="0"/>
              </a:spcBef>
              <a:buNone/>
            </a:pPr>
            <a:r>
              <a:rPr lang="en" sz="1400" dirty="0" smtClean="0"/>
              <a:t>(</a:t>
            </a:r>
            <a:r>
              <a:rPr lang="en" sz="1400" dirty="0"/>
              <a:t>MSA)</a:t>
            </a:r>
          </a:p>
        </p:txBody>
      </p:sp>
      <p:sp>
        <p:nvSpPr>
          <p:cNvPr id="16" name="Shape 42"/>
          <p:cNvSpPr/>
          <p:nvPr/>
        </p:nvSpPr>
        <p:spPr>
          <a:xfrm>
            <a:off x="7227761" y="4199495"/>
            <a:ext cx="1659064" cy="942900"/>
          </a:xfrm>
          <a:prstGeom prst="rect">
            <a:avLst/>
          </a:prstGeom>
          <a:solidFill>
            <a:srgbClr val="F3F3F3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YBrain application</a:t>
            </a:r>
          </a:p>
        </p:txBody>
      </p:sp>
      <p:cxnSp>
        <p:nvCxnSpPr>
          <p:cNvPr id="17" name="Shape 43"/>
          <p:cNvCxnSpPr/>
          <p:nvPr/>
        </p:nvCxnSpPr>
        <p:spPr>
          <a:xfrm flipH="1">
            <a:off x="6551192" y="3553046"/>
            <a:ext cx="10800" cy="2270399"/>
          </a:xfrm>
          <a:prstGeom prst="straightConnector1">
            <a:avLst/>
          </a:prstGeom>
          <a:noFill/>
          <a:ln w="19050" cap="flat">
            <a:solidFill>
              <a:srgbClr val="B7B7B7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8" name="Shape 44"/>
          <p:cNvCxnSpPr/>
          <p:nvPr/>
        </p:nvCxnSpPr>
        <p:spPr>
          <a:xfrm>
            <a:off x="1395261" y="5451995"/>
            <a:ext cx="10108799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" name="Shape 45"/>
          <p:cNvSpPr txBox="1"/>
          <p:nvPr/>
        </p:nvSpPr>
        <p:spPr>
          <a:xfrm>
            <a:off x="2639860" y="5394845"/>
            <a:ext cx="2768800" cy="4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Production stage</a:t>
            </a:r>
          </a:p>
        </p:txBody>
      </p:sp>
      <p:sp>
        <p:nvSpPr>
          <p:cNvPr id="20" name="Shape 46"/>
          <p:cNvSpPr txBox="1"/>
          <p:nvPr/>
        </p:nvSpPr>
        <p:spPr>
          <a:xfrm>
            <a:off x="7994428" y="5424795"/>
            <a:ext cx="2177999" cy="4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After production</a:t>
            </a:r>
          </a:p>
        </p:txBody>
      </p:sp>
      <p:sp>
        <p:nvSpPr>
          <p:cNvPr id="21" name="Shape 47"/>
          <p:cNvSpPr/>
          <p:nvPr/>
        </p:nvSpPr>
        <p:spPr>
          <a:xfrm>
            <a:off x="1845560" y="2013471"/>
            <a:ext cx="4300000" cy="1495499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/>
              <a:t>Manufacturer </a:t>
            </a:r>
            <a:r>
              <a:rPr lang="en" sz="1400" dirty="0" smtClean="0"/>
              <a:t>EPC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400" dirty="0" smtClean="0"/>
              <a:t>(Device</a:t>
            </a:r>
            <a:r>
              <a:rPr lang="en" sz="1400" dirty="0"/>
              <a:t>) Information service (EPCIS)</a:t>
            </a:r>
          </a:p>
        </p:txBody>
      </p:sp>
      <p:sp>
        <p:nvSpPr>
          <p:cNvPr id="22" name="Shape 48"/>
          <p:cNvSpPr/>
          <p:nvPr/>
        </p:nvSpPr>
        <p:spPr>
          <a:xfrm>
            <a:off x="7565525" y="2928095"/>
            <a:ext cx="3256799" cy="428700"/>
          </a:xfrm>
          <a:prstGeom prst="rect">
            <a:avLst/>
          </a:prstGeom>
          <a:solidFill>
            <a:srgbClr val="F9CB9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Device Log collector </a:t>
            </a:r>
          </a:p>
        </p:txBody>
      </p:sp>
      <p:sp>
        <p:nvSpPr>
          <p:cNvPr id="23" name="Shape 49"/>
          <p:cNvSpPr/>
          <p:nvPr/>
        </p:nvSpPr>
        <p:spPr>
          <a:xfrm>
            <a:off x="2184263" y="2518295"/>
            <a:ext cx="3703599" cy="752400"/>
          </a:xfrm>
          <a:prstGeom prst="rect">
            <a:avLst/>
          </a:prstGeom>
          <a:solidFill>
            <a:srgbClr val="F9CB9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/>
              <a:t>Device information (e.g., meta data, part</a:t>
            </a:r>
            <a:r>
              <a:rPr lang="en" sz="1400" dirty="0" smtClean="0"/>
              <a:t>/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400" dirty="0" smtClean="0"/>
              <a:t>component</a:t>
            </a:r>
            <a:r>
              <a:rPr lang="en" sz="1400" dirty="0"/>
              <a:t>, </a:t>
            </a:r>
            <a:r>
              <a:rPr lang="en" sz="1400" dirty="0">
                <a:solidFill>
                  <a:srgbClr val="000000"/>
                </a:solidFill>
              </a:rPr>
              <a:t>test data</a:t>
            </a:r>
            <a:r>
              <a:rPr lang="en" sz="1400" dirty="0"/>
              <a:t>)</a:t>
            </a:r>
          </a:p>
        </p:txBody>
      </p:sp>
      <p:sp>
        <p:nvSpPr>
          <p:cNvPr id="24" name="Shape 50"/>
          <p:cNvSpPr/>
          <p:nvPr/>
        </p:nvSpPr>
        <p:spPr>
          <a:xfrm>
            <a:off x="7565528" y="2442170"/>
            <a:ext cx="3239599" cy="428700"/>
          </a:xfrm>
          <a:prstGeom prst="rect">
            <a:avLst/>
          </a:prstGeom>
          <a:solidFill>
            <a:srgbClr val="F9CB9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Device Log analysis</a:t>
            </a:r>
          </a:p>
        </p:txBody>
      </p:sp>
      <p:cxnSp>
        <p:nvCxnSpPr>
          <p:cNvPr id="25" name="Shape 51"/>
          <p:cNvCxnSpPr>
            <a:stCxn id="16" idx="0"/>
            <a:endCxn id="22" idx="2"/>
          </p:cNvCxnSpPr>
          <p:nvPr/>
        </p:nvCxnSpPr>
        <p:spPr>
          <a:xfrm flipV="1">
            <a:off x="8057293" y="3356795"/>
            <a:ext cx="1136632" cy="84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26" name="Shape 52"/>
          <p:cNvCxnSpPr>
            <a:stCxn id="15" idx="0"/>
            <a:endCxn id="23" idx="2"/>
          </p:cNvCxnSpPr>
          <p:nvPr/>
        </p:nvCxnSpPr>
        <p:spPr>
          <a:xfrm rot="10800000">
            <a:off x="4036060" y="3270695"/>
            <a:ext cx="1118400" cy="9288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7" name="Shape 53"/>
          <p:cNvSpPr txBox="1"/>
          <p:nvPr/>
        </p:nvSpPr>
        <p:spPr>
          <a:xfrm rot="2964970">
            <a:off x="4552257" y="3567729"/>
            <a:ext cx="854033" cy="408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UDI</a:t>
            </a:r>
          </a:p>
        </p:txBody>
      </p:sp>
      <p:sp>
        <p:nvSpPr>
          <p:cNvPr id="28" name="Shape 54"/>
          <p:cNvSpPr txBox="1"/>
          <p:nvPr/>
        </p:nvSpPr>
        <p:spPr>
          <a:xfrm>
            <a:off x="2004860" y="6071195"/>
            <a:ext cx="1498800" cy="164400"/>
          </a:xfrm>
          <a:prstGeom prst="rect">
            <a:avLst/>
          </a:prstGeom>
          <a:solidFill>
            <a:srgbClr val="93C47D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PCB test</a:t>
            </a:r>
          </a:p>
        </p:txBody>
      </p:sp>
      <p:sp>
        <p:nvSpPr>
          <p:cNvPr id="29" name="Shape 55"/>
          <p:cNvSpPr txBox="1"/>
          <p:nvPr/>
        </p:nvSpPr>
        <p:spPr>
          <a:xfrm>
            <a:off x="3109194" y="6295520"/>
            <a:ext cx="1461199" cy="164400"/>
          </a:xfrm>
          <a:prstGeom prst="rect">
            <a:avLst/>
          </a:prstGeom>
          <a:solidFill>
            <a:srgbClr val="93C47D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Final test</a:t>
            </a:r>
          </a:p>
        </p:txBody>
      </p:sp>
      <p:sp>
        <p:nvSpPr>
          <p:cNvPr id="30" name="Shape 56"/>
          <p:cNvSpPr/>
          <p:nvPr/>
        </p:nvSpPr>
        <p:spPr>
          <a:xfrm>
            <a:off x="9384661" y="4199495"/>
            <a:ext cx="1848599" cy="942900"/>
          </a:xfrm>
          <a:prstGeom prst="rect">
            <a:avLst/>
          </a:prstGeom>
          <a:solidFill>
            <a:srgbClr val="F3F3F3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/>
              <a:t>YBrain Mobile SDK </a:t>
            </a:r>
          </a:p>
        </p:txBody>
      </p:sp>
      <p:cxnSp>
        <p:nvCxnSpPr>
          <p:cNvPr id="31" name="Shape 57"/>
          <p:cNvCxnSpPr>
            <a:stCxn id="30" idx="0"/>
            <a:endCxn id="22" idx="2"/>
          </p:cNvCxnSpPr>
          <p:nvPr/>
        </p:nvCxnSpPr>
        <p:spPr>
          <a:xfrm flipH="1" flipV="1">
            <a:off x="9193925" y="3356795"/>
            <a:ext cx="1115036" cy="84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32" name="Shape 58"/>
          <p:cNvCxnSpPr>
            <a:stCxn id="14" idx="0"/>
            <a:endCxn id="23" idx="2"/>
          </p:cNvCxnSpPr>
          <p:nvPr/>
        </p:nvCxnSpPr>
        <p:spPr>
          <a:xfrm rot="10800000" flipH="1">
            <a:off x="2709759" y="3270695"/>
            <a:ext cx="1326400" cy="9288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</p:spPr>
      </p:cxnSp>
      <p:pic>
        <p:nvPicPr>
          <p:cNvPr id="33" name="Shape 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328" y="2323070"/>
            <a:ext cx="1282700" cy="87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60"/>
          <p:cNvCxnSpPr>
            <a:stCxn id="21" idx="3"/>
            <a:endCxn id="13" idx="1"/>
          </p:cNvCxnSpPr>
          <p:nvPr/>
        </p:nvCxnSpPr>
        <p:spPr>
          <a:xfrm>
            <a:off x="6145560" y="2761219"/>
            <a:ext cx="9152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pic>
        <p:nvPicPr>
          <p:cNvPr id="35" name="Shape 61"/>
          <p:cNvPicPr preferRelativeResize="0"/>
          <p:nvPr/>
        </p:nvPicPr>
        <p:blipFill rotWithShape="1">
          <a:blip r:embed="rId3">
            <a:alphaModFix/>
          </a:blip>
          <a:srcRect l="12989" t="21949" r="50624" b="38157"/>
          <a:stretch/>
        </p:blipFill>
        <p:spPr>
          <a:xfrm>
            <a:off x="282786" y="5204872"/>
            <a:ext cx="1461168" cy="6154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62"/>
          <p:cNvSpPr txBox="1"/>
          <p:nvPr/>
        </p:nvSpPr>
        <p:spPr>
          <a:xfrm>
            <a:off x="4036060" y="6524120"/>
            <a:ext cx="2109600" cy="164400"/>
          </a:xfrm>
          <a:prstGeom prst="rect">
            <a:avLst/>
          </a:prstGeom>
          <a:solidFill>
            <a:srgbClr val="93C47D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UDI assignment</a:t>
            </a:r>
          </a:p>
        </p:txBody>
      </p:sp>
      <p:sp>
        <p:nvSpPr>
          <p:cNvPr id="37" name="Shape 63"/>
          <p:cNvSpPr txBox="1"/>
          <p:nvPr/>
        </p:nvSpPr>
        <p:spPr>
          <a:xfrm>
            <a:off x="7060761" y="6128970"/>
            <a:ext cx="1954399" cy="237000"/>
          </a:xfrm>
          <a:prstGeom prst="rect">
            <a:avLst/>
          </a:prstGeom>
          <a:solidFill>
            <a:srgbClr val="93C47D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/>
              <a:t>device </a:t>
            </a:r>
            <a:r>
              <a:rPr lang="en" sz="1400" dirty="0" smtClean="0"/>
              <a:t>usage </a:t>
            </a:r>
            <a:r>
              <a:rPr lang="en" sz="1400" dirty="0"/>
              <a:t>log</a:t>
            </a:r>
          </a:p>
        </p:txBody>
      </p:sp>
      <p:sp>
        <p:nvSpPr>
          <p:cNvPr id="38" name="Shape 64"/>
          <p:cNvSpPr txBox="1"/>
          <p:nvPr/>
        </p:nvSpPr>
        <p:spPr>
          <a:xfrm>
            <a:off x="9123660" y="6442295"/>
            <a:ext cx="2109600" cy="237000"/>
          </a:xfrm>
          <a:prstGeom prst="rect">
            <a:avLst/>
          </a:prstGeom>
          <a:solidFill>
            <a:srgbClr val="93C47D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/>
              <a:t>system log</a:t>
            </a:r>
          </a:p>
        </p:txBody>
      </p:sp>
      <p:pic>
        <p:nvPicPr>
          <p:cNvPr id="39" name="Picture 2" descr="Screen Shot 2015-03-20 at 1.36.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61" y="995649"/>
            <a:ext cx="2709428" cy="8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00.i.aliimg.com/img/pb/540/057/295/295057540_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974" y="5204872"/>
            <a:ext cx="1090648" cy="10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328" y="3508970"/>
            <a:ext cx="1247978" cy="1441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08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  <a:latin typeface="win-ArlUncdMS"/>
              </a:rPr>
              <a:t/>
            </a:r>
            <a:br>
              <a:rPr lang="ko-KR" altLang="en-US" dirty="0">
                <a:solidFill>
                  <a:srgbClr val="FF0000"/>
                </a:solidFill>
                <a:latin typeface="win-ArlUncdMS"/>
              </a:rPr>
            </a:br>
            <a:endParaRPr lang="ko-KR" altLang="en-US" dirty="0"/>
          </a:p>
        </p:txBody>
      </p:sp>
      <p:pic>
        <p:nvPicPr>
          <p:cNvPr id="6" name="그림 5" descr="lake-183685_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476475" y="4857761"/>
            <a:ext cx="10363200" cy="1470025"/>
          </a:xfrm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Smart City </a:t>
            </a:r>
            <a:r>
              <a:rPr lang="en-US" altLang="ko-KR" dirty="0" err="1">
                <a:solidFill>
                  <a:schemeClr val="bg1"/>
                </a:solidFill>
              </a:rPr>
              <a:t>Busan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832" y="178811"/>
            <a:ext cx="835472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err="1" smtClean="0">
                <a:solidFill>
                  <a:schemeClr val="accent2"/>
                </a:solidFill>
              </a:rPr>
              <a:t>Oliot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altLang="ko-KR" sz="4000" b="1" dirty="0">
                <a:solidFill>
                  <a:schemeClr val="accent2"/>
                </a:solidFill>
              </a:rPr>
              <a:t>i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n Smart City</a:t>
            </a:r>
          </a:p>
          <a:p>
            <a:r>
              <a:rPr lang="en-US" altLang="ko-KR" sz="4000" b="1" dirty="0" smtClean="0">
                <a:solidFill>
                  <a:schemeClr val="accent2"/>
                </a:solidFill>
              </a:rPr>
              <a:t>With 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new EU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-KR Wise-</a:t>
            </a:r>
            <a:r>
              <a:rPr lang="en-US" altLang="ko-KR" sz="4000" b="1" dirty="0" err="1" smtClean="0">
                <a:solidFill>
                  <a:schemeClr val="accent2"/>
                </a:solidFill>
              </a:rPr>
              <a:t>IoT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 Project</a:t>
            </a:r>
          </a:p>
          <a:p>
            <a:r>
              <a:rPr lang="en-US" altLang="ko-KR" sz="4000" b="1" dirty="0" smtClean="0">
                <a:solidFill>
                  <a:schemeClr val="accent2"/>
                </a:solidFill>
              </a:rPr>
              <a:t>(2016.6 – 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2018.5</a:t>
            </a:r>
            <a:r>
              <a:rPr lang="en-US" altLang="ko-KR" sz="4000" b="1" dirty="0" smtClean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197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3-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12" y="500042"/>
            <a:ext cx="11144328" cy="5857916"/>
          </a:xfrm>
        </p:spPr>
      </p:pic>
      <p:sp>
        <p:nvSpPr>
          <p:cNvPr id="5" name="TextBox 4"/>
          <p:cNvSpPr txBox="1"/>
          <p:nvPr/>
        </p:nvSpPr>
        <p:spPr>
          <a:xfrm>
            <a:off x="2571726" y="5286389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</a:rPr>
              <a:t>Centum City now has become the home of more than 1,200 ICT</a:t>
            </a:r>
          </a:p>
          <a:p>
            <a:r>
              <a:rPr lang="en-US" altLang="ko-KR" dirty="0">
                <a:solidFill>
                  <a:schemeClr val="bg2"/>
                </a:solidFill>
              </a:rPr>
              <a:t>Firms and 15,000 high tech employees in 10 years. </a:t>
            </a:r>
            <a:endParaRPr lang="ko-KR" alt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70" y="928671"/>
            <a:ext cx="3571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F0000"/>
                </a:solidFill>
              </a:rPr>
              <a:t>Centum City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0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busan-by-night-in-busan-1720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1" y="428604"/>
            <a:ext cx="11413067" cy="602139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857213" y="2357430"/>
            <a:ext cx="10972800" cy="1143000"/>
          </a:xfrm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Why Smart City?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5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1"/>
                </a:solidFill>
              </a:rPr>
              <a:t>Smart City Test Site at Centum City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grpSp>
        <p:nvGrpSpPr>
          <p:cNvPr id="4" name="내용 개체 틀 3"/>
          <p:cNvGrpSpPr>
            <a:grpSpLocks noGrp="1"/>
          </p:cNvGrpSpPr>
          <p:nvPr/>
        </p:nvGrpSpPr>
        <p:grpSpPr>
          <a:xfrm>
            <a:off x="609601" y="1600201"/>
            <a:ext cx="10972799" cy="4525963"/>
            <a:chOff x="485495" y="1871788"/>
            <a:chExt cx="9076017" cy="4590583"/>
          </a:xfrm>
        </p:grpSpPr>
        <p:sp>
          <p:nvSpPr>
            <p:cNvPr id="5" name="TextBox 4"/>
            <p:cNvSpPr txBox="1"/>
            <p:nvPr/>
          </p:nvSpPr>
          <p:spPr>
            <a:xfrm>
              <a:off x="485496" y="3271882"/>
              <a:ext cx="1128561" cy="96218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GOAL</a:t>
              </a:r>
            </a:p>
            <a:p>
              <a:pPr algn="ctr" latinLnBrk="0">
                <a:defRPr/>
              </a:pPr>
              <a:r>
                <a:rPr lang="en-US" altLang="ko-KR" sz="1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(By 2018)</a:t>
              </a:r>
            </a:p>
          </p:txBody>
        </p:sp>
        <p:sp>
          <p:nvSpPr>
            <p:cNvPr id="6" name="TextBox 5"/>
            <p:cNvSpPr txBox="1">
              <a:spLocks/>
            </p:cNvSpPr>
            <p:nvPr/>
          </p:nvSpPr>
          <p:spPr>
            <a:xfrm>
              <a:off x="485495" y="4543683"/>
              <a:ext cx="1128561" cy="19186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Focused</a:t>
              </a:r>
            </a:p>
            <a:p>
              <a:pPr algn="ctr" latinLnBrk="0">
                <a:defRPr/>
              </a:pPr>
              <a:r>
                <a:rPr lang="en-US" altLang="ko-KR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Area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5496" y="1871788"/>
              <a:ext cx="1128561" cy="1272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latinLnBrk="0">
                <a:defRPr/>
              </a:pPr>
              <a:r>
                <a:rPr lang="en-US" altLang="ko-KR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VISION</a:t>
              </a:r>
              <a:endParaRPr lang="ko-KR" alt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8" name="그룹 55"/>
            <p:cNvGrpSpPr/>
            <p:nvPr/>
          </p:nvGrpSpPr>
          <p:grpSpPr>
            <a:xfrm>
              <a:off x="1717088" y="1871788"/>
              <a:ext cx="7844424" cy="4581549"/>
              <a:chOff x="1717088" y="1871788"/>
              <a:chExt cx="7705663" cy="4581549"/>
            </a:xfrm>
          </p:grpSpPr>
          <p:pic>
            <p:nvPicPr>
              <p:cNvPr id="10" name="Picture 226" descr="그림3"/>
              <p:cNvPicPr>
                <a:picLocks noChangeAspect="1" noChangeArrowheads="1"/>
              </p:cNvPicPr>
              <p:nvPr/>
            </p:nvPicPr>
            <p:blipFill>
              <a:blip r:embed="rId2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" r="3871"/>
              <a:stretch>
                <a:fillRect/>
              </a:stretch>
            </p:blipFill>
            <p:spPr bwMode="auto">
              <a:xfrm>
                <a:off x="1717088" y="3265728"/>
                <a:ext cx="7705663" cy="1277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33"/>
              <p:cNvSpPr/>
              <p:nvPr/>
            </p:nvSpPr>
            <p:spPr bwMode="auto">
              <a:xfrm>
                <a:off x="1781641" y="4534649"/>
                <a:ext cx="7491839" cy="191868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762000" latinLnBrk="0">
                  <a:spcBef>
                    <a:spcPct val="20000"/>
                  </a:spcBef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2" name="Rectangle 33"/>
              <p:cNvSpPr/>
              <p:nvPr/>
            </p:nvSpPr>
            <p:spPr bwMode="auto">
              <a:xfrm>
                <a:off x="1781640" y="3271882"/>
                <a:ext cx="7491839" cy="96218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762000" latinLnBrk="0">
                  <a:spcBef>
                    <a:spcPct val="20000"/>
                  </a:spcBef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3" name="Rectangle 33"/>
              <p:cNvSpPr/>
              <p:nvPr/>
            </p:nvSpPr>
            <p:spPr bwMode="auto">
              <a:xfrm>
                <a:off x="1778633" y="1871788"/>
                <a:ext cx="7491839" cy="12728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762000" latinLnBrk="0">
                  <a:spcBef>
                    <a:spcPct val="20000"/>
                  </a:spcBef>
                  <a:defRPr/>
                </a:pPr>
                <a:endParaRPr lang="en-US" sz="1200" kern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4" name="직사각형 3"/>
              <p:cNvSpPr>
                <a:spLocks noChangeArrowheads="1"/>
              </p:cNvSpPr>
              <p:nvPr/>
            </p:nvSpPr>
            <p:spPr bwMode="auto">
              <a:xfrm>
                <a:off x="3622543" y="3376103"/>
                <a:ext cx="1735350" cy="753741"/>
              </a:xfrm>
              <a:prstGeom prst="rect">
                <a:avLst/>
              </a:prstGeom>
              <a:solidFill>
                <a:srgbClr val="F9FAF8"/>
              </a:solidFill>
              <a:ln w="25400" algn="ctr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lIns="91432" tIns="45715" rIns="91432" bIns="45715" anchor="ctr"/>
              <a:lstStyle/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150 Creative </a:t>
                </a:r>
              </a:p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Enterprises</a:t>
                </a:r>
                <a:endParaRPr lang="ko-KR" altLang="en-US" sz="1600" b="1" i="1" dirty="0">
                  <a:solidFill>
                    <a:srgbClr val="00B05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3368824" y="1932972"/>
                <a:ext cx="2715522" cy="343388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 anchor="ctr">
                <a:spAutoFit/>
              </a:bodyPr>
              <a:lstStyle/>
              <a:p>
                <a:pPr eaLnBrk="0" fontAlgn="base" latinLnBrk="0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Busan</a:t>
                </a:r>
                <a:r>
                  <a:rPr lang="en-US" altLang="ko-KR" sz="1600" b="1" i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rPr>
                  <a:t>, A Global Smart City Hub</a:t>
                </a:r>
                <a:endParaRPr lang="ko-KR" altLang="en-US" sz="16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16" name="그룹 62"/>
              <p:cNvGrpSpPr/>
              <p:nvPr/>
            </p:nvGrpSpPr>
            <p:grpSpPr>
              <a:xfrm>
                <a:off x="1911080" y="2294910"/>
                <a:ext cx="2339999" cy="782677"/>
                <a:chOff x="1911080" y="2294910"/>
                <a:chExt cx="2339999" cy="782677"/>
              </a:xfrm>
            </p:grpSpPr>
            <p:grpSp>
              <p:nvGrpSpPr>
                <p:cNvPr id="44" name="그룹 90"/>
                <p:cNvGrpSpPr/>
                <p:nvPr/>
              </p:nvGrpSpPr>
              <p:grpSpPr>
                <a:xfrm>
                  <a:off x="1911080" y="2294910"/>
                  <a:ext cx="2339999" cy="782677"/>
                  <a:chOff x="1793706" y="2286283"/>
                  <a:chExt cx="3112987" cy="889382"/>
                </a:xfrm>
              </p:grpSpPr>
              <p:pic>
                <p:nvPicPr>
                  <p:cNvPr id="46" name="Picture 46" descr="도형-2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2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93706" y="2286283"/>
                    <a:ext cx="3112987" cy="8893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7" name="Picture 47" descr="Untitled-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72000" contrast="-30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10794" y="2382437"/>
                    <a:ext cx="187547" cy="1625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5" name="모서리가 둥근 직사각형 18"/>
                <p:cNvSpPr>
                  <a:spLocks noChangeArrowheads="1"/>
                </p:cNvSpPr>
                <p:nvPr/>
              </p:nvSpPr>
              <p:spPr bwMode="auto">
                <a:xfrm>
                  <a:off x="2076476" y="2368590"/>
                  <a:ext cx="1962000" cy="628362"/>
                </a:xfrm>
                <a:prstGeom prst="roundRect">
                  <a:avLst>
                    <a:gd name="adj" fmla="val 39606"/>
                  </a:avLst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36000" tIns="36000" rIns="36000" bIns="36000" anchor="ctr"/>
                <a:lstStyle/>
                <a:p>
                  <a:pPr algn="ctr" defTabSz="814388" eaLnBrk="0" latinLnBrk="0" hangingPunct="0">
                    <a:buClr>
                      <a:prstClr val="black"/>
                    </a:buClr>
                    <a:buSzPct val="85000"/>
                    <a:defRPr/>
                  </a:pPr>
                  <a:r>
                    <a:rPr lang="en-US" altLang="ko-KR" sz="1400" b="1" kern="0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Global Smart City</a:t>
                  </a:r>
                  <a:r>
                    <a:rPr lang="ko-KR" altLang="en-US" sz="1400" b="1" kern="0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en-US" altLang="ko-KR" sz="1400" b="1" kern="0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Reference Model</a:t>
                  </a:r>
                  <a:endParaRPr lang="ko-KR" altLang="en-US" sz="14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grpSp>
            <p:nvGrpSpPr>
              <p:cNvPr id="17" name="그룹 63"/>
              <p:cNvGrpSpPr/>
              <p:nvPr/>
            </p:nvGrpSpPr>
            <p:grpSpPr>
              <a:xfrm>
                <a:off x="6834000" y="2294910"/>
                <a:ext cx="2340000" cy="782677"/>
                <a:chOff x="6834000" y="2294910"/>
                <a:chExt cx="2340000" cy="782677"/>
              </a:xfrm>
            </p:grpSpPr>
            <p:grpSp>
              <p:nvGrpSpPr>
                <p:cNvPr id="40" name="그룹 86"/>
                <p:cNvGrpSpPr/>
                <p:nvPr/>
              </p:nvGrpSpPr>
              <p:grpSpPr>
                <a:xfrm>
                  <a:off x="6834000" y="2294910"/>
                  <a:ext cx="2340000" cy="782677"/>
                  <a:chOff x="1876734" y="2286283"/>
                  <a:chExt cx="3112990" cy="889382"/>
                </a:xfrm>
              </p:grpSpPr>
              <p:pic>
                <p:nvPicPr>
                  <p:cNvPr id="42" name="Picture 46" descr="도형-2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2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6734" y="2286283"/>
                    <a:ext cx="3112990" cy="8893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3" name="Picture 47" descr="Untitled-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72000" contrast="-30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93314" y="2382437"/>
                    <a:ext cx="187547" cy="1625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1" name="모서리가 둥근 직사각형 18"/>
                <p:cNvSpPr>
                  <a:spLocks noChangeArrowheads="1"/>
                </p:cNvSpPr>
                <p:nvPr/>
              </p:nvSpPr>
              <p:spPr bwMode="auto">
                <a:xfrm>
                  <a:off x="7000113" y="2368590"/>
                  <a:ext cx="1962000" cy="628362"/>
                </a:xfrm>
                <a:prstGeom prst="roundRect">
                  <a:avLst>
                    <a:gd name="adj" fmla="val 44803"/>
                  </a:avLst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36000" tIns="36000" rIns="36000" bIns="36000" anchor="ctr"/>
                <a:lstStyle/>
                <a:p>
                  <a:pPr algn="ctr" defTabSz="814388" eaLnBrk="0" latinLnBrk="0" hangingPunct="0">
                    <a:buClr>
                      <a:prstClr val="black"/>
                    </a:buClr>
                    <a:buSzPct val="85000"/>
                    <a:defRPr/>
                  </a:pPr>
                  <a:r>
                    <a:rPr lang="en-US" altLang="ko-KR" sz="1400" b="1" kern="0" dirty="0" err="1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IoT</a:t>
                  </a:r>
                  <a:r>
                    <a:rPr lang="en-US" altLang="ko-KR" sz="1400" b="1" kern="0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 Based Knowledge City</a:t>
                  </a:r>
                  <a:endParaRPr lang="ko-KR" altLang="en-US" sz="14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grpSp>
            <p:nvGrpSpPr>
              <p:cNvPr id="18" name="그룹 64"/>
              <p:cNvGrpSpPr/>
              <p:nvPr/>
            </p:nvGrpSpPr>
            <p:grpSpPr>
              <a:xfrm>
                <a:off x="4372539" y="2294910"/>
                <a:ext cx="2340000" cy="782677"/>
                <a:chOff x="4372540" y="2294910"/>
                <a:chExt cx="2340000" cy="782677"/>
              </a:xfrm>
            </p:grpSpPr>
            <p:grpSp>
              <p:nvGrpSpPr>
                <p:cNvPr id="36" name="그룹 82"/>
                <p:cNvGrpSpPr/>
                <p:nvPr/>
              </p:nvGrpSpPr>
              <p:grpSpPr>
                <a:xfrm>
                  <a:off x="4372540" y="2294910"/>
                  <a:ext cx="2340000" cy="782677"/>
                  <a:chOff x="1821749" y="2286283"/>
                  <a:chExt cx="3112989" cy="889382"/>
                </a:xfrm>
              </p:grpSpPr>
              <p:pic>
                <p:nvPicPr>
                  <p:cNvPr id="38" name="Picture 46" descr="도형-2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2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21749" y="2286283"/>
                    <a:ext cx="3112989" cy="8893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9" name="Picture 47" descr="Untitled-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72000" contrast="-30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37661" y="2389865"/>
                    <a:ext cx="187547" cy="1625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37" name="모서리가 둥근 직사각형 18"/>
                <p:cNvSpPr>
                  <a:spLocks noChangeArrowheads="1"/>
                </p:cNvSpPr>
                <p:nvPr/>
              </p:nvSpPr>
              <p:spPr bwMode="auto">
                <a:xfrm>
                  <a:off x="4577595" y="2368590"/>
                  <a:ext cx="1962000" cy="628362"/>
                </a:xfrm>
                <a:prstGeom prst="roundRect">
                  <a:avLst>
                    <a:gd name="adj" fmla="val 39606"/>
                  </a:avLst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36000" tIns="36000" rIns="36000" bIns="36000" anchor="ctr"/>
                <a:lstStyle/>
                <a:p>
                  <a:pPr algn="ctr" defTabSz="814388" eaLnBrk="0" latinLnBrk="0" hangingPunct="0">
                    <a:buClr>
                      <a:prstClr val="black"/>
                    </a:buClr>
                    <a:buSzPct val="85000"/>
                    <a:defRPr/>
                  </a:pPr>
                  <a:r>
                    <a:rPr lang="en-US" altLang="ko-KR" sz="1400" b="1" kern="0" dirty="0">
                      <a:solidFill>
                        <a:srgbClr val="000000"/>
                      </a:solidFill>
                      <a:latin typeface="맑은 고딕" pitchFamily="50" charset="-127"/>
                      <a:ea typeface="맑은 고딕" pitchFamily="50" charset="-127"/>
                    </a:rPr>
                    <a:t>Sustainability</a:t>
                  </a:r>
                  <a:endParaRPr lang="ko-KR" altLang="en-US" sz="14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sp>
            <p:nvSpPr>
              <p:cNvPr id="19" name="직사각형 3"/>
              <p:cNvSpPr>
                <a:spLocks noChangeArrowheads="1"/>
              </p:cNvSpPr>
              <p:nvPr/>
            </p:nvSpPr>
            <p:spPr bwMode="auto">
              <a:xfrm>
                <a:off x="5461633" y="3376103"/>
                <a:ext cx="1768356" cy="753741"/>
              </a:xfrm>
              <a:prstGeom prst="rect">
                <a:avLst/>
              </a:prstGeom>
              <a:solidFill>
                <a:srgbClr val="F9FAF8"/>
              </a:solidFill>
              <a:ln w="25400" algn="ctr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lIns="91432" tIns="45715" rIns="91432" bIns="45715" anchor="ctr"/>
              <a:lstStyle/>
              <a:p>
                <a:pPr algn="ctr" eaLnBrk="0" fontAlgn="base" latinLnBrk="0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>
                    <a:solidFill>
                      <a:srgbClr val="FFC000"/>
                    </a:solidFill>
                    <a:latin typeface="맑은 고딕" pitchFamily="50" charset="-127"/>
                    <a:ea typeface="맑은 고딕" pitchFamily="50" charset="-127"/>
                  </a:rPr>
                  <a:t>15</a:t>
                </a:r>
                <a:r>
                  <a:rPr lang="ko-KR" altLang="en-US" sz="1600" b="1" i="1" dirty="0">
                    <a:solidFill>
                      <a:srgbClr val="FFC000"/>
                    </a:solidFill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en-US" altLang="ko-KR" sz="1600" b="1" i="1" dirty="0">
                    <a:solidFill>
                      <a:srgbClr val="FFC000"/>
                    </a:solidFill>
                    <a:latin typeface="맑은 고딕" pitchFamily="50" charset="-127"/>
                    <a:ea typeface="맑은 고딕" pitchFamily="50" charset="-127"/>
                  </a:rPr>
                  <a:t>Global </a:t>
                </a:r>
              </a:p>
              <a:p>
                <a:pPr algn="ctr" eaLnBrk="0" fontAlgn="base" latinLnBrk="0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>
                    <a:solidFill>
                      <a:srgbClr val="FFC000"/>
                    </a:solidFill>
                    <a:latin typeface="맑은 고딕" pitchFamily="50" charset="-127"/>
                    <a:ea typeface="맑은 고딕" pitchFamily="50" charset="-127"/>
                  </a:rPr>
                  <a:t>hidden champions</a:t>
                </a:r>
                <a:endParaRPr lang="ko-KR" altLang="en-US" sz="1600" b="1" i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0" name="직사각형 3"/>
              <p:cNvSpPr>
                <a:spLocks noChangeArrowheads="1"/>
              </p:cNvSpPr>
              <p:nvPr/>
            </p:nvSpPr>
            <p:spPr bwMode="auto">
              <a:xfrm>
                <a:off x="1911080" y="3376103"/>
                <a:ext cx="1640729" cy="753741"/>
              </a:xfrm>
              <a:prstGeom prst="rect">
                <a:avLst/>
              </a:prstGeom>
              <a:solidFill>
                <a:srgbClr val="F9FAF8"/>
              </a:solidFill>
              <a:ln w="25400" algn="ctr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lIns="91432" tIns="45715" rIns="91432" bIns="45715" anchor="ctr"/>
              <a:lstStyle/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300" b="1" i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en-US" altLang="ko-KR" sz="1600" b="1" i="1" dirty="0">
                    <a:solidFill>
                      <a:srgbClr val="C6E7FC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rPr>
                  <a:t>1,500 </a:t>
                </a:r>
                <a:r>
                  <a:rPr lang="en-US" altLang="ko-KR" sz="1600" b="1" i="1" dirty="0" err="1">
                    <a:solidFill>
                      <a:srgbClr val="C6E7FC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rPr>
                  <a:t>IoT</a:t>
                </a:r>
                <a:endParaRPr lang="en-US" altLang="ko-KR" sz="1600" b="1" i="1" dirty="0">
                  <a:solidFill>
                    <a:srgbClr val="C6E7FC">
                      <a:lumMod val="50000"/>
                    </a:srgbClr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85000"/>
                </a:pPr>
                <a:r>
                  <a:rPr lang="en-US" altLang="ko-KR" sz="1600" b="1" i="1" dirty="0">
                    <a:solidFill>
                      <a:srgbClr val="C6E7FC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rPr>
                  <a:t>Professionals</a:t>
                </a:r>
              </a:p>
            </p:txBody>
          </p:sp>
          <p:grpSp>
            <p:nvGrpSpPr>
              <p:cNvPr id="21" name="그룹 67"/>
              <p:cNvGrpSpPr/>
              <p:nvPr/>
            </p:nvGrpSpPr>
            <p:grpSpPr>
              <a:xfrm>
                <a:off x="4372540" y="4633896"/>
                <a:ext cx="2340000" cy="1714007"/>
                <a:chOff x="1911080" y="4630517"/>
                <a:chExt cx="2340000" cy="1714007"/>
              </a:xfrm>
            </p:grpSpPr>
            <p:sp>
              <p:nvSpPr>
                <p:cNvPr id="32" name="AutoShape 46"/>
                <p:cNvSpPr>
                  <a:spLocks noChangeArrowheads="1"/>
                </p:cNvSpPr>
                <p:nvPr/>
              </p:nvSpPr>
              <p:spPr bwMode="gray">
                <a:xfrm>
                  <a:off x="1911080" y="5228524"/>
                  <a:ext cx="2340000" cy="1116000"/>
                </a:xfrm>
                <a:prstGeom prst="roundRect">
                  <a:avLst>
                    <a:gd name="adj" fmla="val 1574"/>
                  </a:avLst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FFFFFF">
                      <a:lumMod val="65000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>
                  <a:normAutofit/>
                </a:bodyPr>
                <a:lstStyle/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Integrated management of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City Infrastructure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System establishment</a:t>
                  </a:r>
                  <a:endParaRPr lang="ko-KR" altLang="en-US" sz="1000" kern="0" dirty="0">
                    <a:solidFill>
                      <a:srgbClr val="808080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Standard ICT Infrastructure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considering Service expandability</a:t>
                  </a:r>
                </a:p>
              </p:txBody>
            </p:sp>
            <p:pic>
              <p:nvPicPr>
                <p:cNvPr id="33" name="Picture 258" descr="공통폼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gray">
                <a:xfrm>
                  <a:off x="2459006" y="5122163"/>
                  <a:ext cx="1244147" cy="10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AutoShape 51"/>
                <p:cNvSpPr>
                  <a:spLocks/>
                </p:cNvSpPr>
                <p:nvPr/>
              </p:nvSpPr>
              <p:spPr bwMode="gray">
                <a:xfrm rot="16200000">
                  <a:off x="3062824" y="4429144"/>
                  <a:ext cx="36513" cy="1635276"/>
                </a:xfrm>
                <a:prstGeom prst="leftBracket">
                  <a:avLst>
                    <a:gd name="adj" fmla="val 95793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600">
                    <a:solidFill>
                      <a:srgbClr val="333399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5" name="Text Box 84" descr="그림3"/>
                <p:cNvSpPr txBox="1">
                  <a:spLocks noChangeArrowheads="1"/>
                </p:cNvSpPr>
                <p:nvPr/>
              </p:nvSpPr>
              <p:spPr bwMode="auto">
                <a:xfrm>
                  <a:off x="1911080" y="4630517"/>
                  <a:ext cx="2340000" cy="504000"/>
                </a:xfrm>
                <a:prstGeom prst="rect">
                  <a:avLst/>
                </a:prstGeom>
                <a:blipFill dpi="0" rotWithShape="1">
                  <a:blip r:embed="rId6" cstate="print"/>
                  <a:srcRect/>
                  <a:stretch>
                    <a:fillRect/>
                  </a:stretch>
                </a:blip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54000" rIns="54000" anchor="ctr"/>
                <a:lstStyle/>
                <a:p>
                  <a:pPr marL="177800" indent="-17780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SzPct val="80000"/>
                  </a:pPr>
                  <a:r>
                    <a:rPr kumimoji="1" lang="en-US" altLang="ko-KR" sz="1300" b="1" dirty="0" err="1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IoT</a:t>
                  </a:r>
                  <a:r>
                    <a:rPr kumimoji="1" lang="en-US" altLang="ko-KR" sz="1300" b="1" dirty="0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-based Smart City  </a:t>
                  </a:r>
                </a:p>
                <a:p>
                  <a:pPr marL="177800" indent="-17780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SzPct val="80000"/>
                  </a:pPr>
                  <a:r>
                    <a:rPr kumimoji="1" lang="en-US" altLang="ko-KR" sz="1300" b="1" dirty="0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Infrastructure</a:t>
                  </a:r>
                  <a:endParaRPr kumimoji="1" lang="ko-KR" altLang="en-US" sz="1300" b="1" dirty="0">
                    <a:solidFill>
                      <a:srgbClr val="FFFFFF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grpSp>
            <p:nvGrpSpPr>
              <p:cNvPr id="22" name="그룹 68"/>
              <p:cNvGrpSpPr/>
              <p:nvPr/>
            </p:nvGrpSpPr>
            <p:grpSpPr>
              <a:xfrm>
                <a:off x="6834000" y="4640083"/>
                <a:ext cx="2340000" cy="1707820"/>
                <a:chOff x="1911080" y="4636704"/>
                <a:chExt cx="2340000" cy="1707820"/>
              </a:xfrm>
            </p:grpSpPr>
            <p:sp>
              <p:nvSpPr>
                <p:cNvPr id="28" name="AutoShape 46"/>
                <p:cNvSpPr>
                  <a:spLocks noChangeArrowheads="1"/>
                </p:cNvSpPr>
                <p:nvPr/>
              </p:nvSpPr>
              <p:spPr bwMode="gray">
                <a:xfrm>
                  <a:off x="1911080" y="5228524"/>
                  <a:ext cx="2340000" cy="1116000"/>
                </a:xfrm>
                <a:prstGeom prst="roundRect">
                  <a:avLst>
                    <a:gd name="adj" fmla="val 1574"/>
                  </a:avLst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FFFFFF">
                      <a:lumMod val="65000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>
                  <a:normAutofit/>
                </a:bodyPr>
                <a:lstStyle/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Regional </a:t>
                  </a:r>
                  <a:r>
                    <a:rPr lang="en-US" altLang="ko-KR" sz="1000" kern="0" dirty="0" err="1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IoT</a:t>
                  </a: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Innovation through </a:t>
                  </a:r>
                </a:p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	Industry-Academy Collaboration</a:t>
                  </a:r>
                  <a:endParaRPr lang="ko-KR" altLang="en-US" sz="1000" kern="0" dirty="0">
                    <a:solidFill>
                      <a:srgbClr val="808080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Well-developed infrastructure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0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for Small Business /Start-ups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  <a:r>
                    <a:rPr lang="ko-KR" altLang="en-US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</a:t>
                  </a:r>
                </a:p>
              </p:txBody>
            </p:sp>
            <p:pic>
              <p:nvPicPr>
                <p:cNvPr id="29" name="Picture 258" descr="공통폼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gray">
                <a:xfrm>
                  <a:off x="2459006" y="5122163"/>
                  <a:ext cx="1244147" cy="10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" name="AutoShape 51"/>
                <p:cNvSpPr>
                  <a:spLocks/>
                </p:cNvSpPr>
                <p:nvPr/>
              </p:nvSpPr>
              <p:spPr bwMode="gray">
                <a:xfrm rot="16200000">
                  <a:off x="3062824" y="4429144"/>
                  <a:ext cx="36513" cy="1635276"/>
                </a:xfrm>
                <a:prstGeom prst="leftBracket">
                  <a:avLst>
                    <a:gd name="adj" fmla="val 95793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600">
                    <a:solidFill>
                      <a:srgbClr val="333399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1" name="Text Box 84" descr="그림3"/>
                <p:cNvSpPr txBox="1">
                  <a:spLocks noChangeArrowheads="1"/>
                </p:cNvSpPr>
                <p:nvPr/>
              </p:nvSpPr>
              <p:spPr bwMode="auto">
                <a:xfrm>
                  <a:off x="1911080" y="4636704"/>
                  <a:ext cx="2340000" cy="504000"/>
                </a:xfrm>
                <a:prstGeom prst="rect">
                  <a:avLst/>
                </a:prstGeom>
                <a:blipFill dpi="0" rotWithShape="1">
                  <a:blip r:embed="rId6" cstate="print"/>
                  <a:srcRect/>
                  <a:stretch>
                    <a:fillRect/>
                  </a:stretch>
                </a:blip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54000" rIns="54000" anchor="ctr"/>
                <a:lstStyle/>
                <a:p>
                  <a:pPr marL="177800" indent="-17780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SzPct val="80000"/>
                  </a:pPr>
                  <a:r>
                    <a:rPr kumimoji="1" lang="en-US" altLang="ko-KR" sz="1300" b="1" dirty="0" err="1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IoT</a:t>
                  </a:r>
                  <a:r>
                    <a:rPr kumimoji="1" lang="en-US" altLang="ko-KR" sz="1300" b="1" dirty="0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 Ecosystem</a:t>
                  </a:r>
                  <a:endParaRPr kumimoji="1" lang="ko-KR" altLang="en-US" sz="1300" b="1" dirty="0">
                    <a:solidFill>
                      <a:srgbClr val="FFFFFF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grpSp>
            <p:nvGrpSpPr>
              <p:cNvPr id="23" name="그룹 69"/>
              <p:cNvGrpSpPr/>
              <p:nvPr/>
            </p:nvGrpSpPr>
            <p:grpSpPr>
              <a:xfrm>
                <a:off x="1911080" y="4640083"/>
                <a:ext cx="2340000" cy="1707820"/>
                <a:chOff x="1911080" y="4636704"/>
                <a:chExt cx="2340000" cy="1707820"/>
              </a:xfrm>
            </p:grpSpPr>
            <p:sp>
              <p:nvSpPr>
                <p:cNvPr id="24" name="AutoShape 46"/>
                <p:cNvSpPr>
                  <a:spLocks noChangeArrowheads="1"/>
                </p:cNvSpPr>
                <p:nvPr/>
              </p:nvSpPr>
              <p:spPr bwMode="gray">
                <a:xfrm>
                  <a:off x="1911080" y="5228524"/>
                  <a:ext cx="2340000" cy="1116000"/>
                </a:xfrm>
                <a:prstGeom prst="roundRect">
                  <a:avLst>
                    <a:gd name="adj" fmla="val 1574"/>
                  </a:avLst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FFFFFF">
                      <a:lumMod val="65000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Open Platform based test-bed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- New Technology Development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  &amp; Demonstration</a:t>
                  </a:r>
                  <a:endParaRPr lang="ko-KR" altLang="en-US" sz="1200" kern="0" dirty="0">
                    <a:solidFill>
                      <a:srgbClr val="808080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Demonstration Business for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Service Model </a:t>
                  </a:r>
                  <a:endParaRPr lang="ko-KR" altLang="en-US" sz="1200" kern="0" dirty="0">
                    <a:solidFill>
                      <a:srgbClr val="808080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  <a:p>
                  <a:pPr marL="95250" indent="-95250"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buFont typeface="Wingdings 2" pitchFamily="18" charset="2"/>
                    <a:buChar char="¡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Successful model discovery </a:t>
                  </a:r>
                </a:p>
                <a:p>
                  <a:pPr latinLnBrk="0">
                    <a:spcBef>
                      <a:spcPts val="100"/>
                    </a:spcBef>
                    <a:spcAft>
                      <a:spcPts val="100"/>
                    </a:spcAft>
                    <a:buClr>
                      <a:srgbClr val="969696"/>
                    </a:buClr>
                    <a:buSzPct val="90000"/>
                    <a:tabLst>
                      <a:tab pos="534988" algn="l"/>
                    </a:tabLst>
                    <a:defRPr/>
                  </a:pPr>
                  <a:r>
                    <a:rPr lang="en-US" altLang="ko-KR" sz="1200" kern="0" dirty="0">
                      <a:solidFill>
                        <a:srgbClr val="808080">
                          <a:lumMod val="50000"/>
                        </a:srgbClr>
                      </a:solidFill>
                      <a:latin typeface="맑은 고딕" pitchFamily="50" charset="-127"/>
                      <a:ea typeface="맑은 고딕" pitchFamily="50" charset="-127"/>
                    </a:rPr>
                    <a:t>    &amp; spread</a:t>
                  </a:r>
                  <a:endParaRPr lang="ko-KR" altLang="en-US" sz="1200" kern="0" dirty="0">
                    <a:solidFill>
                      <a:srgbClr val="808080">
                        <a:lumMod val="50000"/>
                      </a:srgbClr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pic>
              <p:nvPicPr>
                <p:cNvPr id="25" name="Picture 258" descr="공통폼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gray">
                <a:xfrm>
                  <a:off x="2459006" y="5122163"/>
                  <a:ext cx="1244147" cy="10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AutoShape 51"/>
                <p:cNvSpPr>
                  <a:spLocks/>
                </p:cNvSpPr>
                <p:nvPr/>
              </p:nvSpPr>
              <p:spPr bwMode="gray">
                <a:xfrm rot="16200000">
                  <a:off x="3062824" y="4429144"/>
                  <a:ext cx="36513" cy="1635276"/>
                </a:xfrm>
                <a:prstGeom prst="leftBracket">
                  <a:avLst>
                    <a:gd name="adj" fmla="val 95793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600">
                    <a:solidFill>
                      <a:srgbClr val="333399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" name="Text Box 84" descr="그림3"/>
                <p:cNvSpPr txBox="1">
                  <a:spLocks noChangeArrowheads="1"/>
                </p:cNvSpPr>
                <p:nvPr/>
              </p:nvSpPr>
              <p:spPr bwMode="auto">
                <a:xfrm>
                  <a:off x="1911080" y="4636704"/>
                  <a:ext cx="2340000" cy="504000"/>
                </a:xfrm>
                <a:prstGeom prst="rect">
                  <a:avLst/>
                </a:prstGeom>
                <a:blipFill dpi="0" rotWithShape="1">
                  <a:blip r:embed="rId6" cstate="print"/>
                  <a:srcRect/>
                  <a:stretch>
                    <a:fillRect/>
                  </a:stretch>
                </a:blip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54000" rIns="54000" anchor="ctr"/>
                <a:lstStyle/>
                <a:p>
                  <a:pPr marL="177800" indent="-17780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SzPct val="80000"/>
                  </a:pPr>
                  <a:r>
                    <a:rPr kumimoji="1" lang="en-US" altLang="ko-KR" sz="1300" b="1" dirty="0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Centum </a:t>
                  </a:r>
                  <a:r>
                    <a:rPr kumimoji="1" lang="en-US" altLang="ko-KR" sz="1300" b="1" dirty="0" err="1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IoT</a:t>
                  </a:r>
                  <a:r>
                    <a:rPr kumimoji="1" lang="en-US" altLang="ko-KR" sz="1300" b="1" dirty="0">
                      <a:solidFill>
                        <a:srgbClr val="FFFFFF"/>
                      </a:solidFill>
                      <a:latin typeface="맑은 고딕" pitchFamily="50" charset="-127"/>
                      <a:ea typeface="맑은 고딕" pitchFamily="50" charset="-127"/>
                    </a:rPr>
                    <a:t> Test-bed</a:t>
                  </a:r>
                  <a:endParaRPr kumimoji="1" lang="ko-KR" altLang="en-US" sz="1300" b="1" dirty="0">
                    <a:solidFill>
                      <a:srgbClr val="FFFFFF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</p:grpSp>
        <p:sp>
          <p:nvSpPr>
            <p:cNvPr id="9" name="직사각형 3"/>
            <p:cNvSpPr>
              <a:spLocks noChangeArrowheads="1"/>
            </p:cNvSpPr>
            <p:nvPr/>
          </p:nvSpPr>
          <p:spPr bwMode="auto">
            <a:xfrm>
              <a:off x="7448345" y="3356992"/>
              <a:ext cx="1825135" cy="753741"/>
            </a:xfrm>
            <a:prstGeom prst="rect">
              <a:avLst/>
            </a:prstGeom>
            <a:solidFill>
              <a:srgbClr val="F9FAF8"/>
            </a:solidFill>
            <a:ln w="25400" algn="ctr">
              <a:solidFill>
                <a:srgbClr val="DDDDDD"/>
              </a:solidFill>
              <a:round/>
              <a:headEnd/>
              <a:tailEnd/>
            </a:ln>
          </p:spPr>
          <p:txBody>
            <a:bodyPr wrap="none" lIns="91432" tIns="45715" rIns="91432" bIns="45715" anchor="ctr"/>
            <a:lstStyle/>
            <a:p>
              <a:pPr algn="ctr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prstClr val="black"/>
                </a:buClr>
                <a:buSzPct val="85000"/>
              </a:pPr>
              <a:r>
                <a:rPr lang="en-US" altLang="ko-KR" sz="1600" b="1" i="1" dirty="0">
                  <a:solidFill>
                    <a:srgbClr val="9900FF"/>
                  </a:solidFill>
                  <a:latin typeface="맑은 고딕" pitchFamily="50" charset="-127"/>
                  <a:ea typeface="맑은 고딕" pitchFamily="50" charset="-127"/>
                </a:rPr>
                <a:t>15</a:t>
              </a:r>
              <a:r>
                <a:rPr lang="ko-KR" altLang="en-US" sz="1600" b="1" i="1" dirty="0">
                  <a:solidFill>
                    <a:srgbClr val="9900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1600" b="1" i="1" dirty="0">
                  <a:solidFill>
                    <a:srgbClr val="9900FF"/>
                  </a:solidFill>
                  <a:latin typeface="맑은 고딕" pitchFamily="50" charset="-127"/>
                  <a:ea typeface="맑은 고딕" pitchFamily="50" charset="-127"/>
                </a:rPr>
                <a:t>global</a:t>
              </a:r>
            </a:p>
            <a:p>
              <a:pPr algn="ctr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prstClr val="black"/>
                </a:buClr>
                <a:buSzPct val="85000"/>
              </a:pPr>
              <a:r>
                <a:rPr lang="en-US" altLang="ko-KR" sz="1600" b="1" i="1" dirty="0">
                  <a:solidFill>
                    <a:srgbClr val="9900FF"/>
                  </a:solidFill>
                  <a:latin typeface="맑은 고딕" pitchFamily="50" charset="-127"/>
                  <a:ea typeface="맑은 고딕" pitchFamily="50" charset="-127"/>
                </a:rPr>
                <a:t>common services</a:t>
              </a:r>
              <a:endParaRPr lang="ko-KR" altLang="en-US" sz="1300" b="1" i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78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Collection of Lifetime Data of all People on Earth</a:t>
            </a:r>
            <a:br>
              <a:rPr lang="en-US" altLang="ko-KR" sz="2800" dirty="0" smtClean="0"/>
            </a:br>
            <a:r>
              <a:rPr lang="en-US" altLang="ko-KR" sz="2800" dirty="0" smtClean="0"/>
              <a:t>“makes a business </a:t>
            </a:r>
            <a:r>
              <a:rPr lang="en-US" altLang="ko-KR" sz="2800" dirty="0" smtClean="0"/>
              <a:t>happen so far”</a:t>
            </a:r>
            <a:endParaRPr lang="ko-KR" altLang="en-US" sz="2800" dirty="0"/>
          </a:p>
        </p:txBody>
      </p:sp>
      <p:pic>
        <p:nvPicPr>
          <p:cNvPr id="25602" name="Picture 2" descr="http://www.msphysiotherapyaustralia.com/wp-content/uploads/2013/01/life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68" y="2604077"/>
            <a:ext cx="4777679" cy="33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7068-presscdn-0-62-pagely.netdna-ssl.com/wp-content/uploads/2015/08/baby-birth-certificate-by-lawrencekyclerk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941898"/>
            <a:ext cx="844930" cy="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birth hospital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764465"/>
            <a:ext cx="1637056" cy="10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96" y="4865050"/>
            <a:ext cx="1755500" cy="102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90" y="5169209"/>
            <a:ext cx="1518659" cy="1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lh3.ggpht.com/5VvnPCOfTnJuiCJfcGvpMikfz-5DQxWPbtZ_RYDIELF9CeGZO7Y2RZys1mVjfsHhtbM=w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84" y="1041990"/>
            <a:ext cx="1508015" cy="150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58" y="4761662"/>
            <a:ext cx="1481371" cy="1481371"/>
          </a:xfrm>
          <a:prstGeom prst="rect">
            <a:avLst/>
          </a:prstGeom>
        </p:spPr>
      </p:pic>
      <p:pic>
        <p:nvPicPr>
          <p:cNvPr id="1033" name="Picture 9" descr="popday6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12" y="2327021"/>
            <a:ext cx="4563137" cy="27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52012" y="5270113"/>
            <a:ext cx="467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Business, Healthcare, Industry, Education …</a:t>
            </a:r>
            <a:endParaRPr lang="ko-KR" altLang="en-US" dirty="0"/>
          </a:p>
        </p:txBody>
      </p:sp>
      <p:pic>
        <p:nvPicPr>
          <p:cNvPr id="1035" name="Picture 11" descr="https://encrypted-tbn1.gstatic.com/images?q=tbn:ANd9GcTpSlrefGx-9qBr8tNK0rRlwmeN5Cs0TY3nQaYaY4DRlmFeKcs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98" y="1352816"/>
            <a:ext cx="2089319" cy="11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1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upload.wikimedia.org/wikipedia/commons/0/01/Internet_of_things_signed_by_the_auth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89" y="1957720"/>
            <a:ext cx="5371214" cy="402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irelesscar.com/wp-content/uploads/2014/09/vechicle-life-cycl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780117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 smtClean="0"/>
              <a:t>Lifetime </a:t>
            </a:r>
            <a:r>
              <a:rPr lang="en-US" altLang="ko-KR" sz="2800" dirty="0" smtClean="0"/>
              <a:t>Data </a:t>
            </a:r>
            <a:r>
              <a:rPr lang="en-US" altLang="ko-KR" sz="2800" dirty="0" smtClean="0"/>
              <a:t>of Things is </a:t>
            </a:r>
            <a:r>
              <a:rPr lang="en-US" altLang="ko-KR" sz="2800" dirty="0" smtClean="0"/>
              <a:t>also essential in </a:t>
            </a:r>
            <a:r>
              <a:rPr lang="en-US" altLang="ko-KR" sz="2800" dirty="0" err="1" smtClean="0"/>
              <a:t>IoT</a:t>
            </a:r>
            <a:r>
              <a:rPr lang="en-US" altLang="ko-KR" sz="2800" dirty="0" smtClean="0"/>
              <a:t> &amp; DT Era</a:t>
            </a:r>
            <a:r>
              <a:rPr lang="en-US" altLang="ko-KR" sz="2800" dirty="0" smtClean="0"/>
              <a:t/>
            </a:r>
            <a:br>
              <a:rPr lang="en-US" altLang="ko-KR" sz="2800" dirty="0" smtClean="0"/>
            </a:br>
            <a:r>
              <a:rPr lang="en-US" altLang="ko-KR" sz="2800" dirty="0" smtClean="0"/>
              <a:t>Connected Cars</a:t>
            </a:r>
            <a:endParaRPr lang="ko-KR" altLang="en-US" sz="2800" dirty="0"/>
          </a:p>
        </p:txBody>
      </p:sp>
      <p:pic>
        <p:nvPicPr>
          <p:cNvPr id="25606" name="Picture 6" descr="http://dimg.donga.com/wps/ECONOMY/IMAGE/2013/11/20/59030720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32" y="3474815"/>
            <a:ext cx="2784475" cy="11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16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>Lifetime Data Sharing, Healthcare too</a:t>
            </a:r>
            <a:endParaRPr lang="ko-KR" altLang="en-US" sz="3200" dirty="0"/>
          </a:p>
        </p:txBody>
      </p:sp>
      <p:pic>
        <p:nvPicPr>
          <p:cNvPr id="25602" name="Picture 2" descr="http://www.msphysiotherapyaustralia.com/wp-content/uploads/2013/01/life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" y="4179857"/>
            <a:ext cx="3046894" cy="213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shreeradheyenterprises.com/wp-content/uploads/2015/09/Connected-med-devi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56" y="1276708"/>
            <a:ext cx="9089744" cy="51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8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gs1eg.org/sitefiles/static_pages_pic_root/sp_52_g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5" y="3038184"/>
            <a:ext cx="5719049" cy="33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S1 - The global language of busi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7" y="1451462"/>
            <a:ext cx="2606275" cy="8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40.gs1.org/img/gs1-40th-aniversary-main-simple-mediu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0" y="2492297"/>
            <a:ext cx="1522954" cy="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2"/>
          <p:cNvSpPr/>
          <p:nvPr/>
        </p:nvSpPr>
        <p:spPr>
          <a:xfrm>
            <a:off x="3932670" y="1297379"/>
            <a:ext cx="7781061" cy="15121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090630" y="147371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In 1999, the</a:t>
            </a:r>
            <a:r>
              <a:rPr lang="en-US" altLang="ko-KR" b="1" dirty="0"/>
              <a:t> Internet of Things" </a:t>
            </a:r>
            <a:r>
              <a:rPr lang="en-US" altLang="ko-KR" b="1" dirty="0" smtClean="0"/>
              <a:t>was first  coined by </a:t>
            </a:r>
            <a:r>
              <a:rPr lang="en-US" altLang="ko-KR" b="1" i="1" dirty="0" smtClean="0"/>
              <a:t>Kevin Ashton </a:t>
            </a:r>
            <a:r>
              <a:rPr lang="en-US" altLang="ko-KR" b="1" dirty="0" smtClean="0"/>
              <a:t>who cofounded   the Auto-ID Center(Labs) at the MIT</a:t>
            </a:r>
          </a:p>
          <a:p>
            <a:endParaRPr lang="ko-KR" alt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91" y="1449504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http://media-cache-ec7.pinterest.com/avatars/kevinashton_1333253627_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292" y="1392430"/>
            <a:ext cx="1257147" cy="12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565047" y="-276679"/>
            <a:ext cx="11148684" cy="1325563"/>
          </a:xfrm>
        </p:spPr>
        <p:txBody>
          <a:bodyPr>
            <a:normAutofit/>
          </a:bodyPr>
          <a:lstStyle/>
          <a:p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sz="3600" b="1" dirty="0" smtClean="0"/>
              <a:t>GS1 (The Global Language of Business)</a:t>
            </a:r>
            <a:endParaRPr lang="ko-KR" altLang="en-U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94" y="3287661"/>
            <a:ext cx="5052431" cy="282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09827" y="6149061"/>
            <a:ext cx="162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hlinkClick r:id="rId8"/>
              </a:rPr>
              <a:t>http://gs1.org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351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296785"/>
            <a:ext cx="10605911" cy="5073612"/>
          </a:xfrm>
        </p:spPr>
        <p:txBody>
          <a:bodyPr>
            <a:normAutofit/>
          </a:bodyPr>
          <a:lstStyle/>
          <a:p>
            <a:r>
              <a:rPr lang="en-US" altLang="ko-KR" sz="1600" b="0" dirty="0"/>
              <a:t>The </a:t>
            </a:r>
            <a:r>
              <a:rPr lang="en-US" altLang="ko-KR" sz="1600" dirty="0"/>
              <a:t>Auto-ID Labs</a:t>
            </a:r>
            <a:r>
              <a:rPr lang="en-US" altLang="ko-KR" sz="1600" b="0" dirty="0"/>
              <a:t> are an </a:t>
            </a:r>
            <a:r>
              <a:rPr lang="en-US" altLang="ko-KR" sz="1600" dirty="0"/>
              <a:t>independent network of currently </a:t>
            </a:r>
            <a:r>
              <a:rPr lang="en-US" altLang="ko-KR" sz="1600" dirty="0" smtClean="0"/>
              <a:t>six </a:t>
            </a:r>
            <a:r>
              <a:rPr lang="en-US" altLang="ko-KR" sz="1600" dirty="0"/>
              <a:t>academic research labs</a:t>
            </a:r>
            <a:r>
              <a:rPr lang="en-US" altLang="ko-KR" sz="1600" b="0" dirty="0"/>
              <a:t> that research and develop new technologies for revolutionizing global commerce and providing previously un-realizable consumer benefits. </a:t>
            </a:r>
            <a:endParaRPr lang="ko-KR" altLang="en-US" sz="16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Auto-ID </a:t>
            </a:r>
            <a:r>
              <a:rPr lang="en-US" altLang="ko-KR" dirty="0" smtClean="0"/>
              <a:t>Labs – GS1 Research Partner</a:t>
            </a:r>
            <a:endParaRPr lang="ko-KR" altLang="en-US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304" y="2259036"/>
            <a:ext cx="4779819" cy="26030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6" name="그룹 28"/>
          <p:cNvGrpSpPr/>
          <p:nvPr/>
        </p:nvGrpSpPr>
        <p:grpSpPr>
          <a:xfrm>
            <a:off x="6766935" y="4960273"/>
            <a:ext cx="5257800" cy="437051"/>
            <a:chOff x="152400" y="4142685"/>
            <a:chExt cx="5191432" cy="581715"/>
          </a:xfrm>
        </p:grpSpPr>
        <p:sp>
          <p:nvSpPr>
            <p:cNvPr id="17" name="모서리가 둥근 직사각형 7"/>
            <p:cNvSpPr/>
            <p:nvPr/>
          </p:nvSpPr>
          <p:spPr bwMode="auto">
            <a:xfrm>
              <a:off x="152400" y="4142685"/>
              <a:ext cx="5191432" cy="58171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814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900" b="1" i="0" u="none" strike="noStrike" cap="none" normalizeH="0" baseline="0" dirty="0" smtClean="0">
                  <a:ln>
                    <a:noFill/>
                  </a:ln>
                  <a:solidFill>
                    <a:srgbClr val="193B5C"/>
                  </a:solidFill>
                  <a:effectLst/>
                  <a:latin typeface="MetaPlusBlack" charset="0"/>
                  <a:ea typeface="SimSun" pitchFamily="2" charset="-122"/>
                </a:rPr>
                <a:t> Business Processes</a:t>
              </a:r>
              <a:endParaRPr lang="en-US" altLang="ko-KR" sz="900" b="1" dirty="0">
                <a:solidFill>
                  <a:srgbClr val="193B5C"/>
                </a:solidFill>
                <a:latin typeface="MetaPlusBlack" charset="0"/>
                <a:ea typeface="SimSun" pitchFamily="2" charset="-122"/>
              </a:endParaRPr>
            </a:p>
            <a:p>
              <a:pPr marL="0" marR="0" indent="0" defTabSz="814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900" b="1" i="0" u="none" strike="noStrike" cap="none" normalizeH="0" dirty="0" smtClean="0">
                  <a:ln>
                    <a:noFill/>
                  </a:ln>
                  <a:solidFill>
                    <a:srgbClr val="193B5C"/>
                  </a:solidFill>
                  <a:effectLst/>
                  <a:latin typeface="MetaPlusBlack" charset="0"/>
                  <a:ea typeface="SimSun" pitchFamily="2" charset="-122"/>
                </a:rPr>
                <a:t> and Applications</a:t>
              </a:r>
              <a:endParaRPr kumimoji="0" lang="ko-KR" altLang="en-US" sz="900" b="1" i="0" u="none" strike="noStrike" cap="none" normalizeH="0" baseline="0" dirty="0" smtClean="0">
                <a:ln>
                  <a:noFill/>
                </a:ln>
                <a:solidFill>
                  <a:srgbClr val="193B5C"/>
                </a:solidFill>
                <a:effectLst/>
                <a:latin typeface="MetaPlusBlack" charset="0"/>
                <a:ea typeface="SimSun" pitchFamily="2" charset="-122"/>
              </a:endParaRPr>
            </a:p>
          </p:txBody>
        </p:sp>
        <p:pic>
          <p:nvPicPr>
            <p:cNvPr id="18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777" y="4461261"/>
              <a:ext cx="1001220" cy="207292"/>
            </a:xfrm>
            <a:prstGeom prst="rect">
              <a:avLst/>
            </a:prstGeom>
          </p:spPr>
        </p:pic>
        <p:pic>
          <p:nvPicPr>
            <p:cNvPr id="19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781" y="4189295"/>
              <a:ext cx="1071819" cy="277315"/>
            </a:xfrm>
            <a:prstGeom prst="rect">
              <a:avLst/>
            </a:prstGeom>
          </p:spPr>
        </p:pic>
        <p:pic>
          <p:nvPicPr>
            <p:cNvPr id="20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4162282"/>
              <a:ext cx="1015834" cy="311021"/>
            </a:xfrm>
            <a:prstGeom prst="rect">
              <a:avLst/>
            </a:prstGeom>
          </p:spPr>
        </p:pic>
        <p:pic>
          <p:nvPicPr>
            <p:cNvPr id="21" name="그림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298" y="4447477"/>
              <a:ext cx="1117302" cy="234860"/>
            </a:xfrm>
            <a:prstGeom prst="rect">
              <a:avLst/>
            </a:prstGeom>
          </p:spPr>
        </p:pic>
        <p:pic>
          <p:nvPicPr>
            <p:cNvPr id="22" name="그림 2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429760"/>
              <a:ext cx="819076" cy="270295"/>
            </a:xfrm>
            <a:prstGeom prst="rect">
              <a:avLst/>
            </a:prstGeom>
          </p:spPr>
        </p:pic>
        <p:pic>
          <p:nvPicPr>
            <p:cNvPr id="23" name="그림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40" y="4181917"/>
              <a:ext cx="1068640" cy="271750"/>
            </a:xfrm>
            <a:prstGeom prst="rect">
              <a:avLst/>
            </a:prstGeom>
          </p:spPr>
        </p:pic>
      </p:grpSp>
      <p:grpSp>
        <p:nvGrpSpPr>
          <p:cNvPr id="24" name="그룹 27"/>
          <p:cNvGrpSpPr/>
          <p:nvPr/>
        </p:nvGrpSpPr>
        <p:grpSpPr>
          <a:xfrm>
            <a:off x="6766935" y="5429460"/>
            <a:ext cx="5257800" cy="438167"/>
            <a:chOff x="152400" y="4815800"/>
            <a:chExt cx="5191432" cy="583200"/>
          </a:xfrm>
        </p:grpSpPr>
        <p:sp>
          <p:nvSpPr>
            <p:cNvPr id="25" name="모서리가 둥근 직사각형 8"/>
            <p:cNvSpPr/>
            <p:nvPr/>
          </p:nvSpPr>
          <p:spPr bwMode="auto">
            <a:xfrm>
              <a:off x="152400" y="4815800"/>
              <a:ext cx="5191432" cy="583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814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900" b="1" i="0" u="none" strike="noStrike" cap="none" normalizeH="0" baseline="0" dirty="0" smtClean="0">
                  <a:ln>
                    <a:noFill/>
                  </a:ln>
                  <a:solidFill>
                    <a:srgbClr val="193B5C"/>
                  </a:solidFill>
                  <a:effectLst/>
                  <a:latin typeface="MetaPlusBlack" charset="0"/>
                  <a:ea typeface="SimSun" pitchFamily="2" charset="-122"/>
                </a:rPr>
                <a:t> Software and Network</a:t>
              </a:r>
              <a:endParaRPr kumimoji="0" lang="ko-KR" altLang="en-US" sz="900" b="1" i="0" u="none" strike="noStrike" cap="none" normalizeH="0" baseline="0" dirty="0" smtClean="0">
                <a:ln>
                  <a:noFill/>
                </a:ln>
                <a:solidFill>
                  <a:srgbClr val="193B5C"/>
                </a:solidFill>
                <a:effectLst/>
                <a:latin typeface="MetaPlusBlack" charset="0"/>
                <a:ea typeface="SimSun" pitchFamily="2" charset="-122"/>
              </a:endParaRPr>
            </a:p>
          </p:txBody>
        </p:sp>
        <p:pic>
          <p:nvPicPr>
            <p:cNvPr id="26" name="그림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324" y="4990680"/>
              <a:ext cx="819076" cy="270295"/>
            </a:xfrm>
            <a:prstGeom prst="rect">
              <a:avLst/>
            </a:prstGeom>
          </p:spPr>
        </p:pic>
        <p:pic>
          <p:nvPicPr>
            <p:cNvPr id="27" name="그림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566" y="4970317"/>
              <a:ext cx="1015834" cy="311021"/>
            </a:xfrm>
            <a:prstGeom prst="rect">
              <a:avLst/>
            </a:prstGeom>
          </p:spPr>
        </p:pic>
        <p:pic>
          <p:nvPicPr>
            <p:cNvPr id="28" name="그림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042" y="4989952"/>
              <a:ext cx="1068640" cy="271750"/>
            </a:xfrm>
            <a:prstGeom prst="rect">
              <a:avLst/>
            </a:prstGeom>
          </p:spPr>
        </p:pic>
      </p:grpSp>
      <p:grpSp>
        <p:nvGrpSpPr>
          <p:cNvPr id="29" name="그룹 26"/>
          <p:cNvGrpSpPr/>
          <p:nvPr/>
        </p:nvGrpSpPr>
        <p:grpSpPr>
          <a:xfrm>
            <a:off x="6766914" y="5894184"/>
            <a:ext cx="5257565" cy="438167"/>
            <a:chOff x="152399" y="5486400"/>
            <a:chExt cx="5191200" cy="583200"/>
          </a:xfrm>
        </p:grpSpPr>
        <p:sp>
          <p:nvSpPr>
            <p:cNvPr id="30" name="모서리가 둥근 직사각형 9"/>
            <p:cNvSpPr/>
            <p:nvPr/>
          </p:nvSpPr>
          <p:spPr bwMode="auto">
            <a:xfrm>
              <a:off x="152399" y="5486400"/>
              <a:ext cx="5191200" cy="583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814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900" b="1" i="0" u="none" strike="noStrike" cap="none" normalizeH="0" baseline="0" dirty="0" smtClean="0">
                  <a:ln>
                    <a:noFill/>
                  </a:ln>
                  <a:solidFill>
                    <a:srgbClr val="193B5C"/>
                  </a:solidFill>
                  <a:effectLst/>
                  <a:latin typeface="MetaPlusBlack" charset="0"/>
                  <a:ea typeface="SimSun" pitchFamily="2" charset="-122"/>
                </a:rPr>
                <a:t> Hardware</a:t>
              </a:r>
              <a:endParaRPr kumimoji="0" lang="ko-KR" altLang="en-US" sz="900" b="1" i="0" u="none" strike="noStrike" cap="none" normalizeH="0" baseline="0" dirty="0" smtClean="0">
                <a:ln>
                  <a:noFill/>
                </a:ln>
                <a:solidFill>
                  <a:srgbClr val="193B5C"/>
                </a:solidFill>
                <a:effectLst/>
                <a:latin typeface="MetaPlusBlack" charset="0"/>
                <a:ea typeface="SimSun" pitchFamily="2" charset="-122"/>
              </a:endParaRPr>
            </a:p>
          </p:txBody>
        </p:sp>
        <p:pic>
          <p:nvPicPr>
            <p:cNvPr id="31" name="그림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618383"/>
              <a:ext cx="1015834" cy="311021"/>
            </a:xfrm>
            <a:prstGeom prst="rect">
              <a:avLst/>
            </a:prstGeom>
          </p:spPr>
        </p:pic>
        <p:pic>
          <p:nvPicPr>
            <p:cNvPr id="32" name="그림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123" y="5638747"/>
              <a:ext cx="819076" cy="270295"/>
            </a:xfrm>
            <a:prstGeom prst="rect">
              <a:avLst/>
            </a:prstGeom>
          </p:spPr>
        </p:pic>
      </p:grpSp>
      <p:pic>
        <p:nvPicPr>
          <p:cNvPr id="33" name="Picture 4" descr="http://chinamedicalboard.org/sites/chinamedicalboard.org/files/fuda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499" y="5929386"/>
            <a:ext cx="440171" cy="3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210" y="4887203"/>
            <a:ext cx="1904700" cy="1211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571" y="5031093"/>
            <a:ext cx="1108772" cy="12928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5778" y="5031093"/>
            <a:ext cx="1072353" cy="12928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8513" y="5009480"/>
            <a:ext cx="1068304" cy="12868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8573" y="5009480"/>
            <a:ext cx="995465" cy="12777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4038" y="5000376"/>
            <a:ext cx="1031885" cy="12959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5377" y="2489185"/>
            <a:ext cx="5649103" cy="22294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9461" y="5031093"/>
            <a:ext cx="1213983" cy="1295927"/>
          </a:xfrm>
          <a:prstGeom prst="rect">
            <a:avLst/>
          </a:prstGeom>
        </p:spPr>
      </p:pic>
      <p:pic>
        <p:nvPicPr>
          <p:cNvPr id="48" name="Picture 4" descr="GS1 - The global language of busines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9" y="4009288"/>
            <a:ext cx="1837885" cy="4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07951" y="3752950"/>
            <a:ext cx="158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Partner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683667" y="2149884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http://autoidlabs.org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9468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OOG(oneM2M, OIC, GS1) </a:t>
            </a:r>
            <a:br>
              <a:rPr lang="en-US" altLang="ko-KR" dirty="0" smtClean="0"/>
            </a:br>
            <a:r>
              <a:rPr lang="en-US" altLang="ko-KR" dirty="0" smtClean="0"/>
              <a:t>Three hot standards in South Korea</a:t>
            </a:r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1621089" y="1444351"/>
            <a:ext cx="8853759" cy="4784831"/>
            <a:chOff x="1122988" y="1590065"/>
            <a:chExt cx="6640319" cy="4784831"/>
          </a:xfrm>
        </p:grpSpPr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35062" y="3818372"/>
              <a:ext cx="1017283" cy="346129"/>
            </a:xfrm>
            <a:prstGeom prst="rect">
              <a:avLst/>
            </a:prstGeom>
          </p:spPr>
        </p:pic>
        <p:sp>
          <p:nvSpPr>
            <p:cNvPr id="41" name="타원 40"/>
            <p:cNvSpPr/>
            <p:nvPr/>
          </p:nvSpPr>
          <p:spPr>
            <a:xfrm>
              <a:off x="2172896" y="1602790"/>
              <a:ext cx="4633333" cy="46333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chemeClr val="accent1">
                    <a:lumMod val="60000"/>
                    <a:lumOff val="40000"/>
                    <a:alpha val="80000"/>
                  </a:schemeClr>
                </a:gs>
                <a:gs pos="49000">
                  <a:schemeClr val="accent1">
                    <a:lumMod val="60000"/>
                    <a:lumOff val="40000"/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자유형 41"/>
            <p:cNvSpPr/>
            <p:nvPr/>
          </p:nvSpPr>
          <p:spPr>
            <a:xfrm>
              <a:off x="1880119" y="4291948"/>
              <a:ext cx="1795848" cy="1524000"/>
            </a:xfrm>
            <a:custGeom>
              <a:avLst/>
              <a:gdLst>
                <a:gd name="connsiteX0" fmla="*/ 1795848 w 1795848"/>
                <a:gd name="connsiteY0" fmla="*/ 0 h 1524000"/>
                <a:gd name="connsiteX1" fmla="*/ 1795848 w 1795848"/>
                <a:gd name="connsiteY1" fmla="*/ 1309816 h 1524000"/>
                <a:gd name="connsiteX2" fmla="*/ 0 w 1795848"/>
                <a:gd name="connsiteY2" fmla="*/ 1309816 h 1524000"/>
                <a:gd name="connsiteX3" fmla="*/ 0 w 1795848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5848" h="1524000">
                  <a:moveTo>
                    <a:pt x="1795848" y="0"/>
                  </a:moveTo>
                  <a:lnTo>
                    <a:pt x="1795848" y="1309816"/>
                  </a:lnTo>
                  <a:lnTo>
                    <a:pt x="0" y="1309816"/>
                  </a:lnTo>
                  <a:lnTo>
                    <a:pt x="0" y="1524000"/>
                  </a:lnTo>
                </a:path>
              </a:pathLst>
            </a:custGeom>
            <a:noFill/>
            <a:ln w="476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자유형 42"/>
            <p:cNvSpPr/>
            <p:nvPr/>
          </p:nvSpPr>
          <p:spPr>
            <a:xfrm>
              <a:off x="4372474" y="4834223"/>
              <a:ext cx="1161535" cy="1205279"/>
            </a:xfrm>
            <a:custGeom>
              <a:avLst/>
              <a:gdLst>
                <a:gd name="connsiteX0" fmla="*/ 0 w 1161535"/>
                <a:gd name="connsiteY0" fmla="*/ 0 h 1902940"/>
                <a:gd name="connsiteX1" fmla="*/ 0 w 1161535"/>
                <a:gd name="connsiteY1" fmla="*/ 1169773 h 1902940"/>
                <a:gd name="connsiteX2" fmla="*/ 708454 w 1161535"/>
                <a:gd name="connsiteY2" fmla="*/ 1169773 h 1902940"/>
                <a:gd name="connsiteX3" fmla="*/ 708454 w 1161535"/>
                <a:gd name="connsiteY3" fmla="*/ 1902940 h 1902940"/>
                <a:gd name="connsiteX4" fmla="*/ 1161535 w 1161535"/>
                <a:gd name="connsiteY4" fmla="*/ 1902940 h 190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535" h="1902940">
                  <a:moveTo>
                    <a:pt x="0" y="0"/>
                  </a:moveTo>
                  <a:lnTo>
                    <a:pt x="0" y="1169773"/>
                  </a:lnTo>
                  <a:lnTo>
                    <a:pt x="708454" y="1169773"/>
                  </a:lnTo>
                  <a:lnTo>
                    <a:pt x="708454" y="1902940"/>
                  </a:lnTo>
                  <a:lnTo>
                    <a:pt x="1161535" y="1902940"/>
                  </a:lnTo>
                </a:path>
              </a:pathLst>
            </a:custGeom>
            <a:noFill/>
            <a:ln w="476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자유형 43"/>
            <p:cNvSpPr/>
            <p:nvPr/>
          </p:nvSpPr>
          <p:spPr>
            <a:xfrm>
              <a:off x="1370306" y="3573895"/>
              <a:ext cx="2356022" cy="799070"/>
            </a:xfrm>
            <a:custGeom>
              <a:avLst/>
              <a:gdLst>
                <a:gd name="connsiteX0" fmla="*/ 2356022 w 2356022"/>
                <a:gd name="connsiteY0" fmla="*/ 799070 h 799070"/>
                <a:gd name="connsiteX1" fmla="*/ 1952368 w 2356022"/>
                <a:gd name="connsiteY1" fmla="*/ 799070 h 799070"/>
                <a:gd name="connsiteX2" fmla="*/ 1952368 w 2356022"/>
                <a:gd name="connsiteY2" fmla="*/ 222421 h 799070"/>
                <a:gd name="connsiteX3" fmla="*/ 0 w 2356022"/>
                <a:gd name="connsiteY3" fmla="*/ 222421 h 799070"/>
                <a:gd name="connsiteX4" fmla="*/ 0 w 2356022"/>
                <a:gd name="connsiteY4" fmla="*/ 0 h 79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022" h="799070">
                  <a:moveTo>
                    <a:pt x="2356022" y="799070"/>
                  </a:moveTo>
                  <a:lnTo>
                    <a:pt x="1952368" y="799070"/>
                  </a:lnTo>
                  <a:lnTo>
                    <a:pt x="1952368" y="222421"/>
                  </a:lnTo>
                  <a:lnTo>
                    <a:pt x="0" y="222421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자유형 44"/>
            <p:cNvSpPr/>
            <p:nvPr/>
          </p:nvSpPr>
          <p:spPr>
            <a:xfrm>
              <a:off x="4572000" y="1881823"/>
              <a:ext cx="2685535" cy="1313707"/>
            </a:xfrm>
            <a:custGeom>
              <a:avLst/>
              <a:gdLst>
                <a:gd name="connsiteX0" fmla="*/ 0 w 1960605"/>
                <a:gd name="connsiteY0" fmla="*/ 1738184 h 1738184"/>
                <a:gd name="connsiteX1" fmla="*/ 0 w 1960605"/>
                <a:gd name="connsiteY1" fmla="*/ 716692 h 1738184"/>
                <a:gd name="connsiteX2" fmla="*/ 444843 w 1960605"/>
                <a:gd name="connsiteY2" fmla="*/ 716692 h 1738184"/>
                <a:gd name="connsiteX3" fmla="*/ 444843 w 1960605"/>
                <a:gd name="connsiteY3" fmla="*/ 0 h 1738184"/>
                <a:gd name="connsiteX4" fmla="*/ 1960605 w 1960605"/>
                <a:gd name="connsiteY4" fmla="*/ 0 h 173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0605" h="1738184">
                  <a:moveTo>
                    <a:pt x="0" y="1738184"/>
                  </a:moveTo>
                  <a:lnTo>
                    <a:pt x="0" y="716692"/>
                  </a:lnTo>
                  <a:lnTo>
                    <a:pt x="444843" y="716692"/>
                  </a:lnTo>
                  <a:lnTo>
                    <a:pt x="444843" y="0"/>
                  </a:lnTo>
                  <a:lnTo>
                    <a:pt x="1960605" y="0"/>
                  </a:lnTo>
                </a:path>
              </a:pathLst>
            </a:cu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" name="자유형 45"/>
            <p:cNvSpPr/>
            <p:nvPr/>
          </p:nvSpPr>
          <p:spPr>
            <a:xfrm flipV="1">
              <a:off x="5305168" y="3320767"/>
              <a:ext cx="1878227" cy="590879"/>
            </a:xfrm>
            <a:custGeom>
              <a:avLst/>
              <a:gdLst>
                <a:gd name="connsiteX0" fmla="*/ 0 w 1878227"/>
                <a:gd name="connsiteY0" fmla="*/ 0 h 461319"/>
                <a:gd name="connsiteX1" fmla="*/ 914400 w 1878227"/>
                <a:gd name="connsiteY1" fmla="*/ 0 h 461319"/>
                <a:gd name="connsiteX2" fmla="*/ 914400 w 1878227"/>
                <a:gd name="connsiteY2" fmla="*/ 461319 h 461319"/>
                <a:gd name="connsiteX3" fmla="*/ 1878227 w 1878227"/>
                <a:gd name="connsiteY3" fmla="*/ 461319 h 46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8227" h="461319">
                  <a:moveTo>
                    <a:pt x="0" y="0"/>
                  </a:moveTo>
                  <a:lnTo>
                    <a:pt x="914400" y="0"/>
                  </a:lnTo>
                  <a:lnTo>
                    <a:pt x="914400" y="461319"/>
                  </a:lnTo>
                  <a:lnTo>
                    <a:pt x="1878227" y="461319"/>
                  </a:lnTo>
                </a:path>
              </a:pathLst>
            </a:custGeom>
            <a:noFill/>
            <a:ln w="476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자유형 46"/>
            <p:cNvSpPr/>
            <p:nvPr/>
          </p:nvSpPr>
          <p:spPr>
            <a:xfrm>
              <a:off x="2603157" y="2030104"/>
              <a:ext cx="1573427" cy="1252151"/>
            </a:xfrm>
            <a:custGeom>
              <a:avLst/>
              <a:gdLst>
                <a:gd name="connsiteX0" fmla="*/ 1573427 w 1573427"/>
                <a:gd name="connsiteY0" fmla="*/ 1252151 h 1252151"/>
                <a:gd name="connsiteX1" fmla="*/ 1573427 w 1573427"/>
                <a:gd name="connsiteY1" fmla="*/ 453081 h 1252151"/>
                <a:gd name="connsiteX2" fmla="*/ 873211 w 1573427"/>
                <a:gd name="connsiteY2" fmla="*/ 453081 h 1252151"/>
                <a:gd name="connsiteX3" fmla="*/ 873211 w 1573427"/>
                <a:gd name="connsiteY3" fmla="*/ 0 h 1252151"/>
                <a:gd name="connsiteX4" fmla="*/ 0 w 1573427"/>
                <a:gd name="connsiteY4" fmla="*/ 0 h 125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427" h="1252151">
                  <a:moveTo>
                    <a:pt x="1573427" y="1252151"/>
                  </a:moveTo>
                  <a:lnTo>
                    <a:pt x="1573427" y="453081"/>
                  </a:lnTo>
                  <a:lnTo>
                    <a:pt x="873211" y="453081"/>
                  </a:lnTo>
                  <a:lnTo>
                    <a:pt x="873211" y="0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자유형 47"/>
            <p:cNvSpPr/>
            <p:nvPr/>
          </p:nvSpPr>
          <p:spPr>
            <a:xfrm>
              <a:off x="3781168" y="2079531"/>
              <a:ext cx="411891" cy="403654"/>
            </a:xfrm>
            <a:custGeom>
              <a:avLst/>
              <a:gdLst>
                <a:gd name="connsiteX0" fmla="*/ 0 w 411891"/>
                <a:gd name="connsiteY0" fmla="*/ 403654 h 403654"/>
                <a:gd name="connsiteX1" fmla="*/ 0 w 411891"/>
                <a:gd name="connsiteY1" fmla="*/ 197708 h 403654"/>
                <a:gd name="connsiteX2" fmla="*/ 411891 w 411891"/>
                <a:gd name="connsiteY2" fmla="*/ 197708 h 403654"/>
                <a:gd name="connsiteX3" fmla="*/ 411891 w 411891"/>
                <a:gd name="connsiteY3" fmla="*/ 0 h 40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891" h="403654">
                  <a:moveTo>
                    <a:pt x="0" y="403654"/>
                  </a:moveTo>
                  <a:lnTo>
                    <a:pt x="0" y="197708"/>
                  </a:lnTo>
                  <a:lnTo>
                    <a:pt x="411891" y="197708"/>
                  </a:lnTo>
                  <a:lnTo>
                    <a:pt x="411891" y="0"/>
                  </a:lnTo>
                </a:path>
              </a:pathLst>
            </a:cu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49" name="Picture 16" descr="http://iotworldeurope.com/files/20123-270x200-oneM2M_Logo_HighRes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045" y="3201938"/>
              <a:ext cx="1639090" cy="1214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://upload.wikimedia.org/wikipedia/en/e/ed/Gs1_logo_tex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61" y="2798726"/>
              <a:ext cx="1293471" cy="115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0" descr="http://openinterconnect.org/wp-content/uploads/2015/12/OIC-logo-Oct201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277" y="4055418"/>
              <a:ext cx="2990439" cy="74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자유형 78"/>
            <p:cNvSpPr/>
            <p:nvPr/>
          </p:nvSpPr>
          <p:spPr>
            <a:xfrm>
              <a:off x="5346357" y="4637602"/>
              <a:ext cx="1186248" cy="584869"/>
            </a:xfrm>
            <a:custGeom>
              <a:avLst/>
              <a:gdLst>
                <a:gd name="connsiteX0" fmla="*/ 0 w 1186248"/>
                <a:gd name="connsiteY0" fmla="*/ 0 h 461318"/>
                <a:gd name="connsiteX1" fmla="*/ 0 w 1186248"/>
                <a:gd name="connsiteY1" fmla="*/ 461318 h 461318"/>
                <a:gd name="connsiteX2" fmla="*/ 1186248 w 1186248"/>
                <a:gd name="connsiteY2" fmla="*/ 461318 h 4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6248" h="461318">
                  <a:moveTo>
                    <a:pt x="0" y="0"/>
                  </a:moveTo>
                  <a:lnTo>
                    <a:pt x="0" y="461318"/>
                  </a:lnTo>
                  <a:lnTo>
                    <a:pt x="1186248" y="461318"/>
                  </a:lnTo>
                </a:path>
              </a:pathLst>
            </a:custGeom>
            <a:noFill/>
            <a:ln w="476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0" name="타원 79"/>
            <p:cNvSpPr/>
            <p:nvPr/>
          </p:nvSpPr>
          <p:spPr>
            <a:xfrm>
              <a:off x="7183395" y="1609346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1" name="타원 80"/>
            <p:cNvSpPr/>
            <p:nvPr/>
          </p:nvSpPr>
          <p:spPr>
            <a:xfrm>
              <a:off x="3970464" y="1667581"/>
              <a:ext cx="445821" cy="4458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2" name="타원 81"/>
            <p:cNvSpPr/>
            <p:nvPr/>
          </p:nvSpPr>
          <p:spPr>
            <a:xfrm>
              <a:off x="1986196" y="1719391"/>
              <a:ext cx="649370" cy="6493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3" name="타원 82"/>
            <p:cNvSpPr/>
            <p:nvPr/>
          </p:nvSpPr>
          <p:spPr>
            <a:xfrm>
              <a:off x="1122988" y="3083356"/>
              <a:ext cx="504056" cy="50405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4" name="타원 83"/>
            <p:cNvSpPr/>
            <p:nvPr/>
          </p:nvSpPr>
          <p:spPr>
            <a:xfrm>
              <a:off x="1683532" y="5788518"/>
              <a:ext cx="399131" cy="39913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5" name="타원 84"/>
            <p:cNvSpPr/>
            <p:nvPr/>
          </p:nvSpPr>
          <p:spPr>
            <a:xfrm>
              <a:off x="5492439" y="5787474"/>
              <a:ext cx="587422" cy="58742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6" name="타원 85"/>
            <p:cNvSpPr/>
            <p:nvPr/>
          </p:nvSpPr>
          <p:spPr>
            <a:xfrm>
              <a:off x="6459976" y="5027984"/>
              <a:ext cx="388974" cy="3889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타원 86"/>
            <p:cNvSpPr/>
            <p:nvPr/>
          </p:nvSpPr>
          <p:spPr>
            <a:xfrm>
              <a:off x="7124475" y="2979162"/>
              <a:ext cx="638832" cy="6388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2915816" y="2026381"/>
              <a:ext cx="0" cy="175893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flipV="1">
              <a:off x="6716736" y="1886949"/>
              <a:ext cx="0" cy="143257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4372474" y="5053948"/>
              <a:ext cx="97388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26" descr=" wifi ico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5097021" y="5362803"/>
              <a:ext cx="416294" cy="41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6" descr=" wifi ico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2866499" y="1590065"/>
              <a:ext cx="416294" cy="41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 wifi ico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00000">
              <a:off x="5923447" y="1905256"/>
              <a:ext cx="416294" cy="41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 television 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894" y="3148443"/>
              <a:ext cx="360365" cy="36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4" descr=" barcode 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172" y="2467795"/>
              <a:ext cx="381000" cy="38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36" descr=" barcode 2d icon 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844" y="2022469"/>
              <a:ext cx="252029" cy="25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38" descr=" printer blue 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350" y="5865315"/>
              <a:ext cx="245538" cy="24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0" descr=" light bulb 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877" y="5104882"/>
              <a:ext cx="284902" cy="284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4" descr=" truck icon 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254" y="1761968"/>
              <a:ext cx="578918" cy="578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6" descr=" Phone Black 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716" y="5842618"/>
              <a:ext cx="481929" cy="48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8" descr=" fingerprint reader 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325" y="1731486"/>
              <a:ext cx="348044" cy="34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50" descr=" camera icon 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490" y="1667581"/>
              <a:ext cx="387941" cy="387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52" descr=" Hospital 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610" y="3057237"/>
              <a:ext cx="451571" cy="45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6" descr=" wifi ico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2291456" y="5177235"/>
              <a:ext cx="416294" cy="41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56" descr="http://floornews.org/wp-content/uploads/2015/10/California-activists-are-suing-the-Forest-Service-for-letting-Nestle-illegally-extract-water-2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625" y="2458144"/>
              <a:ext cx="839301" cy="227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58" descr="https://upload.wikimedia.org/wikipedia/commons/thumb/5/55/Emart_Logo.svg/2000px-Emart_Logo.svg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996" y="2446287"/>
              <a:ext cx="764332" cy="216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0" descr="https://upload.wikimedia.org/wikipedia/commons/thumb/2/24/Samsung_Logo.svg/800px-Samsung_Logo.svg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435" y="3947081"/>
              <a:ext cx="603632" cy="19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62" descr="https://upload.wikimedia.org/wikipedia/commons/thumb/5/54/LG_Logo.svg/2000px-LG_Logo.svg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262" y="3818372"/>
              <a:ext cx="509339" cy="24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64" descr="https://upload.wikimedia.org/wikipedia/en/thumb/4/4f/NTT_DoCoMo_logo_2008.svg/1280px-NTT_DoCoMo_logo_2008.svg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106" y="4649577"/>
              <a:ext cx="965738" cy="19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66" descr="http://scsdenver.com/images/ICON-cisco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336" y="2826690"/>
              <a:ext cx="361728" cy="36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68" descr="https://cdn2.iconfinder.com/data/icons/metro-ui-dock/512/HP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215" y="4810163"/>
              <a:ext cx="341837" cy="34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70" descr="http://www.myiconfinder.com/uploads/iconsets/f37bd5c8c36eeb36ed779054550246f2-Acer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13" y="5049364"/>
              <a:ext cx="672035" cy="67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72" descr="http://equestrianclubmaster.com/equestrian/picture/adt_icon.jpg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317" y="5229943"/>
              <a:ext cx="309196" cy="30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74" descr="https://upload.wikimedia.org/wikipedia/en/thumb/5/51/Atmel_logo.svg/659px-Atmel_logo.svg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514" y="3471690"/>
              <a:ext cx="402108" cy="20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76" descr="https://cdn2.iconfinder.com/data/icons/metro-uinvert-dock/256/Lenovo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205" y="5062538"/>
              <a:ext cx="753410" cy="753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78" descr="https://cdn2.iconfinder.com/data/icons/metro-uinvert-dock/128/Dell_alt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3" y="2708425"/>
              <a:ext cx="355968" cy="355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44290" y="4895061"/>
            <a:ext cx="1484488" cy="9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333" y="107429"/>
            <a:ext cx="11641667" cy="89949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GS1 in Healthcare/Medical, Food Safety</a:t>
            </a:r>
            <a:endParaRPr lang="ko-KR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2" y="1271328"/>
            <a:ext cx="4158344" cy="316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labelingnews.com/wp-content/uploads/2013/04/label-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9" y="4689930"/>
            <a:ext cx="1704374" cy="16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2.bp.blogspot.com/-Gy9IdbTyzA0/UkzIkMsrDwI/AAAAAAAAMHo/8tQSfWQ_0e4/s1600/lab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73" y="4751406"/>
            <a:ext cx="2342200" cy="14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s1uk.org/SiteCollectionImages/Homepage/1169-banner-v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52" y="1304196"/>
            <a:ext cx="4256227" cy="11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15" y="2536343"/>
            <a:ext cx="4471307" cy="22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신생아가 토하는 것은 정상적인 현상인가요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960" y="1271328"/>
            <a:ext cx="1792062" cy="11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52" y="5038862"/>
            <a:ext cx="4589190" cy="1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3"/>
          <p:cNvSpPr>
            <a:spLocks noGrp="1"/>
          </p:cNvSpPr>
          <p:nvPr>
            <p:ph sz="half" idx="1"/>
          </p:nvPr>
        </p:nvSpPr>
        <p:spPr>
          <a:xfrm>
            <a:off x="4447766" y="3523541"/>
            <a:ext cx="3107872" cy="1418720"/>
          </a:xfrm>
        </p:spPr>
        <p:txBody>
          <a:bodyPr>
            <a:normAutofit/>
          </a:bodyPr>
          <a:lstStyle/>
          <a:p>
            <a:r>
              <a:rPr lang="en-US" altLang="ko-KR" sz="1200" b="1" dirty="0" smtClean="0"/>
              <a:t>Food Safety Modernization Act (FSMA)</a:t>
            </a:r>
            <a:r>
              <a:rPr lang="en-US" altLang="ko-KR" sz="1200" dirty="0" smtClean="0"/>
              <a:t> was signed on January 4, 2011and aims to ensure the U.S. food supply is safe by shifting the focus from responding to contamination to preventing it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5663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</TotalTime>
  <Words>885</Words>
  <Application>Microsoft Macintosh PowerPoint</Application>
  <PresentationFormat>Custom</PresentationFormat>
  <Paragraphs>229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Oliot: Data Driven Internet of Things Standard Platform &amp; Ecosystem  Oliot / Smart Agriculture / Smart Healthcare / Smart City</vt:lpstr>
      <vt:lpstr>Data Technology Era is coming</vt:lpstr>
      <vt:lpstr>Collection of Lifetime Data of all People on Earth “makes a business happen so far”</vt:lpstr>
      <vt:lpstr>Lifetime Data of Things is also essential in IoT &amp; DT Era Connected Cars</vt:lpstr>
      <vt:lpstr>Lifetime Data Sharing, Healthcare too</vt:lpstr>
      <vt:lpstr> GS1 (The Global Language of Business)</vt:lpstr>
      <vt:lpstr>Auto-ID Labs – GS1 Research Partner</vt:lpstr>
      <vt:lpstr>OOG(oneM2M, OIC, GS1)  Three hot standards in South Korea</vt:lpstr>
      <vt:lpstr>GS1 in Healthcare/Medical, Food Safety</vt:lpstr>
      <vt:lpstr>GS1 in Humanitarian Logistics</vt:lpstr>
      <vt:lpstr>Oliot (Open Language for Internet of Things) implements GS1 standards and more</vt:lpstr>
      <vt:lpstr>Oliot – Lifetime Data Management &amp; Sharing</vt:lpstr>
      <vt:lpstr>Open Language for the Internet of Things</vt:lpstr>
      <vt:lpstr>PowerPoint Presentation</vt:lpstr>
      <vt:lpstr> Incidents concerned with Food Safety</vt:lpstr>
      <vt:lpstr>Korean Guardian (Guard International Agriculture Network) Project   </vt:lpstr>
      <vt:lpstr>Guardian Test Bed in 2015</vt:lpstr>
      <vt:lpstr>Guardian Project – Testbed (2015)</vt:lpstr>
      <vt:lpstr>Guardian Project – Testbed (2016)</vt:lpstr>
      <vt:lpstr>Guardian Project – Testbed (2017)</vt:lpstr>
      <vt:lpstr>PowerPoint Presentation</vt:lpstr>
      <vt:lpstr>Example. Curing Alzheimer/ADHD</vt:lpstr>
      <vt:lpstr>Lifetime Data Management of Y-Band</vt:lpstr>
      <vt:lpstr>Smart City Busan</vt:lpstr>
      <vt:lpstr>PowerPoint Presentation</vt:lpstr>
      <vt:lpstr>Why Smart City?</vt:lpstr>
      <vt:lpstr>Smart City Test Site at Centum City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Oliot (Open Language for Internet of Things)  Open Source Project</dc:title>
  <dc:creator>Minkeun Ha</dc:creator>
  <cp:lastModifiedBy>Daeyoung Kim</cp:lastModifiedBy>
  <cp:revision>352</cp:revision>
  <cp:lastPrinted>2015-09-28T06:59:36Z</cp:lastPrinted>
  <dcterms:created xsi:type="dcterms:W3CDTF">2014-09-16T04:11:04Z</dcterms:created>
  <dcterms:modified xsi:type="dcterms:W3CDTF">2016-06-02T13:34:29Z</dcterms:modified>
</cp:coreProperties>
</file>