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256" r:id="rId5"/>
    <p:sldId id="358" r:id="rId6"/>
    <p:sldId id="363" r:id="rId7"/>
    <p:sldId id="359" r:id="rId8"/>
    <p:sldId id="369" r:id="rId9"/>
    <p:sldId id="360" r:id="rId10"/>
    <p:sldId id="361" r:id="rId11"/>
    <p:sldId id="362" r:id="rId12"/>
    <p:sldId id="370" r:id="rId13"/>
    <p:sldId id="371" r:id="rId14"/>
    <p:sldId id="372" r:id="rId15"/>
    <p:sldId id="373" r:id="rId16"/>
    <p:sldId id="364" r:id="rId17"/>
    <p:sldId id="366" r:id="rId18"/>
    <p:sldId id="367" r:id="rId19"/>
    <p:sldId id="374" r:id="rId20"/>
    <p:sldId id="3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C"/>
    <a:srgbClr val="FCD5B5"/>
    <a:srgbClr val="4F81BD"/>
    <a:srgbClr val="D7E4BD"/>
    <a:srgbClr val="CC5300"/>
    <a:srgbClr val="FF6600"/>
    <a:srgbClr val="E27304"/>
    <a:srgbClr val="FBFBFB"/>
    <a:srgbClr val="FF4747"/>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90" autoAdjust="0"/>
    <p:restoredTop sz="94660"/>
  </p:normalViewPr>
  <p:slideViewPr>
    <p:cSldViewPr snapToGrid="0">
      <p:cViewPr varScale="1">
        <p:scale>
          <a:sx n="69" d="100"/>
          <a:sy n="69" d="100"/>
        </p:scale>
        <p:origin x="612"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8682E-06D5-4F82-8A2D-37AA8F66C421}"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sr-Cyrl-RS"/>
        </a:p>
      </dgm:t>
    </dgm:pt>
    <dgm:pt modelId="{8EAB1577-E76C-4BEF-919E-2481199EE742}">
      <dgm:prSet/>
      <dgm:spPr/>
      <dgm:t>
        <a:bodyPr/>
        <a:lstStyle/>
        <a:p>
          <a:pPr rtl="0"/>
          <a:r>
            <a:rPr lang="en-IE" dirty="0" smtClean="0"/>
            <a:t>with </a:t>
          </a:r>
          <a:r>
            <a:rPr lang="en-IE" b="1" dirty="0" smtClean="0"/>
            <a:t>unique identity </a:t>
          </a:r>
          <a:r>
            <a:rPr lang="en-IE" dirty="0" smtClean="0"/>
            <a:t>that can</a:t>
          </a:r>
          <a:r>
            <a:rPr lang="en-IE" b="1" dirty="0" smtClean="0"/>
            <a:t> report on their environment</a:t>
          </a:r>
          <a:endParaRPr lang="sr-Cyrl-RS" b="0" dirty="0"/>
        </a:p>
      </dgm:t>
    </dgm:pt>
    <dgm:pt modelId="{468B536C-BFA8-4BD6-A95C-F775F202D7B9}" type="parTrans" cxnId="{A04E60B2-AF45-4356-874D-0EF807231A47}">
      <dgm:prSet/>
      <dgm:spPr/>
      <dgm:t>
        <a:bodyPr/>
        <a:lstStyle/>
        <a:p>
          <a:endParaRPr lang="sr-Cyrl-RS"/>
        </a:p>
      </dgm:t>
    </dgm:pt>
    <dgm:pt modelId="{3AF50D82-8043-4056-A30C-8413DD500AD8}" type="sibTrans" cxnId="{A04E60B2-AF45-4356-874D-0EF807231A47}">
      <dgm:prSet/>
      <dgm:spPr/>
      <dgm:t>
        <a:bodyPr/>
        <a:lstStyle/>
        <a:p>
          <a:endParaRPr lang="sr-Cyrl-RS"/>
        </a:p>
      </dgm:t>
    </dgm:pt>
    <dgm:pt modelId="{EB9BE118-4B38-4FF6-9BD3-2ECB22488176}" type="pres">
      <dgm:prSet presAssocID="{37D8682E-06D5-4F82-8A2D-37AA8F66C421}" presName="Name0" presStyleCnt="0">
        <dgm:presLayoutVars>
          <dgm:dir/>
          <dgm:animLvl val="lvl"/>
          <dgm:resizeHandles val="exact"/>
        </dgm:presLayoutVars>
      </dgm:prSet>
      <dgm:spPr/>
      <dgm:t>
        <a:bodyPr/>
        <a:lstStyle/>
        <a:p>
          <a:endParaRPr lang="sr-Cyrl-RS"/>
        </a:p>
      </dgm:t>
    </dgm:pt>
    <dgm:pt modelId="{2B897128-8517-49CA-9A5D-B588AD003357}" type="pres">
      <dgm:prSet presAssocID="{8EAB1577-E76C-4BEF-919E-2481199EE742}" presName="linNode" presStyleCnt="0"/>
      <dgm:spPr/>
      <dgm:t>
        <a:bodyPr/>
        <a:lstStyle/>
        <a:p>
          <a:endParaRPr lang="sr-Cyrl-RS"/>
        </a:p>
      </dgm:t>
    </dgm:pt>
    <dgm:pt modelId="{598844F7-3BA2-43D0-BF5A-9073AC36FBA8}" type="pres">
      <dgm:prSet presAssocID="{8EAB1577-E76C-4BEF-919E-2481199EE742}" presName="parentText" presStyleLbl="node1" presStyleIdx="0" presStyleCnt="1" custScaleX="189465" custScaleY="37103" custLinFactNeighborX="-8022" custLinFactNeighborY="2849">
        <dgm:presLayoutVars>
          <dgm:chMax val="1"/>
          <dgm:bulletEnabled val="1"/>
        </dgm:presLayoutVars>
      </dgm:prSet>
      <dgm:spPr/>
      <dgm:t>
        <a:bodyPr/>
        <a:lstStyle/>
        <a:p>
          <a:endParaRPr lang="sr-Cyrl-RS"/>
        </a:p>
      </dgm:t>
    </dgm:pt>
  </dgm:ptLst>
  <dgm:cxnLst>
    <dgm:cxn modelId="{E8DE73F4-9213-48FF-922D-38DA39C46FB7}" type="presOf" srcId="{37D8682E-06D5-4F82-8A2D-37AA8F66C421}" destId="{EB9BE118-4B38-4FF6-9BD3-2ECB22488176}" srcOrd="0" destOrd="0" presId="urn:microsoft.com/office/officeart/2005/8/layout/vList5"/>
    <dgm:cxn modelId="{A04E60B2-AF45-4356-874D-0EF807231A47}" srcId="{37D8682E-06D5-4F82-8A2D-37AA8F66C421}" destId="{8EAB1577-E76C-4BEF-919E-2481199EE742}" srcOrd="0" destOrd="0" parTransId="{468B536C-BFA8-4BD6-A95C-F775F202D7B9}" sibTransId="{3AF50D82-8043-4056-A30C-8413DD500AD8}"/>
    <dgm:cxn modelId="{10143BF5-6230-4E76-8CE0-219C637A7E1C}" type="presOf" srcId="{8EAB1577-E76C-4BEF-919E-2481199EE742}" destId="{598844F7-3BA2-43D0-BF5A-9073AC36FBA8}" srcOrd="0" destOrd="0" presId="urn:microsoft.com/office/officeart/2005/8/layout/vList5"/>
    <dgm:cxn modelId="{3F0557A8-4AE8-460D-BBA4-CD2086C08DDD}" type="presParOf" srcId="{EB9BE118-4B38-4FF6-9BD3-2ECB22488176}" destId="{2B897128-8517-49CA-9A5D-B588AD003357}" srcOrd="0" destOrd="0" presId="urn:microsoft.com/office/officeart/2005/8/layout/vList5"/>
    <dgm:cxn modelId="{0F8910DC-0EAE-4B3B-B515-9C45E48F3BA4}" type="presParOf" srcId="{2B897128-8517-49CA-9A5D-B588AD003357}" destId="{598844F7-3BA2-43D0-BF5A-9073AC36FBA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CA33D-89DA-417B-A4A9-977A757D2D34}"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sr-Cyrl-RS"/>
        </a:p>
      </dgm:t>
    </dgm:pt>
    <dgm:pt modelId="{91FB909A-5D52-49B0-974B-781DC904BAD8}">
      <dgm:prSet custT="1"/>
      <dgm:spPr/>
      <dgm:t>
        <a:bodyPr/>
        <a:lstStyle/>
        <a:p>
          <a:pPr algn="ctr" rtl="0"/>
          <a:r>
            <a:rPr lang="en-GB" sz="3200" dirty="0" smtClean="0"/>
            <a:t>Functional ink and printed NFC</a:t>
          </a:r>
          <a:endParaRPr lang="sr-Cyrl-RS" sz="3200" dirty="0"/>
        </a:p>
      </dgm:t>
    </dgm:pt>
    <dgm:pt modelId="{445C7C20-F191-4562-B9BF-6108FD2B1740}" type="parTrans" cxnId="{D7D7B588-A60F-41ED-B7E8-4526A59D58F7}">
      <dgm:prSet/>
      <dgm:spPr/>
      <dgm:t>
        <a:bodyPr/>
        <a:lstStyle/>
        <a:p>
          <a:pPr algn="ctr"/>
          <a:endParaRPr lang="sr-Cyrl-RS"/>
        </a:p>
      </dgm:t>
    </dgm:pt>
    <dgm:pt modelId="{CF0AD575-FFF4-40F3-A359-CA41B49E8F3A}" type="sibTrans" cxnId="{D7D7B588-A60F-41ED-B7E8-4526A59D58F7}">
      <dgm:prSet/>
      <dgm:spPr/>
      <dgm:t>
        <a:bodyPr/>
        <a:lstStyle/>
        <a:p>
          <a:pPr algn="ctr"/>
          <a:endParaRPr lang="sr-Cyrl-RS"/>
        </a:p>
      </dgm:t>
    </dgm:pt>
    <dgm:pt modelId="{E6B3B576-B8B7-4B39-8F7F-071853D8FC2E}">
      <dgm:prSet custT="1"/>
      <dgm:spPr/>
      <dgm:t>
        <a:bodyPr/>
        <a:lstStyle/>
        <a:p>
          <a:pPr algn="ctr" rtl="0"/>
          <a:r>
            <a:rPr lang="en-GB" sz="3200" smtClean="0"/>
            <a:t> IoT for mass-market domain</a:t>
          </a:r>
          <a:endParaRPr lang="sr-Cyrl-RS" sz="3200" dirty="0"/>
        </a:p>
      </dgm:t>
    </dgm:pt>
    <dgm:pt modelId="{813D068F-3546-4CB7-984B-FF875C5B0207}" type="parTrans" cxnId="{5B0557EC-208C-4C04-8127-A3815C12949A}">
      <dgm:prSet/>
      <dgm:spPr/>
      <dgm:t>
        <a:bodyPr/>
        <a:lstStyle/>
        <a:p>
          <a:pPr algn="ctr"/>
          <a:endParaRPr lang="sr-Cyrl-RS"/>
        </a:p>
      </dgm:t>
    </dgm:pt>
    <dgm:pt modelId="{62D229FF-2894-4B75-9243-56FBA8225F3D}" type="sibTrans" cxnId="{5B0557EC-208C-4C04-8127-A3815C12949A}">
      <dgm:prSet/>
      <dgm:spPr/>
      <dgm:t>
        <a:bodyPr/>
        <a:lstStyle/>
        <a:p>
          <a:pPr algn="ctr"/>
          <a:endParaRPr lang="sr-Cyrl-RS"/>
        </a:p>
      </dgm:t>
    </dgm:pt>
    <dgm:pt modelId="{CB44CD6A-5FCA-4930-AC45-436B5421EE3F}">
      <dgm:prSet custT="1"/>
      <dgm:spPr/>
      <dgm:t>
        <a:bodyPr/>
        <a:lstStyle/>
        <a:p>
          <a:pPr algn="ctr" rtl="0"/>
          <a:r>
            <a:rPr lang="en-GB" sz="3200" dirty="0" smtClean="0"/>
            <a:t>Optical tags</a:t>
          </a:r>
          <a:endParaRPr lang="sr-Cyrl-RS" sz="3200" dirty="0"/>
        </a:p>
      </dgm:t>
    </dgm:pt>
    <dgm:pt modelId="{36A2FA0C-17AF-4610-AE58-B4D778F5F43E}" type="parTrans" cxnId="{7CFECC3E-D263-40AB-B472-5C6EC8E830A8}">
      <dgm:prSet/>
      <dgm:spPr/>
      <dgm:t>
        <a:bodyPr/>
        <a:lstStyle/>
        <a:p>
          <a:endParaRPr lang="sr-Cyrl-RS"/>
        </a:p>
      </dgm:t>
    </dgm:pt>
    <dgm:pt modelId="{57DC71AB-F66F-4B50-B020-0C4AF48BC6ED}" type="sibTrans" cxnId="{7CFECC3E-D263-40AB-B472-5C6EC8E830A8}">
      <dgm:prSet/>
      <dgm:spPr/>
      <dgm:t>
        <a:bodyPr/>
        <a:lstStyle/>
        <a:p>
          <a:endParaRPr lang="sr-Cyrl-RS"/>
        </a:p>
      </dgm:t>
    </dgm:pt>
    <dgm:pt modelId="{B577C537-4057-439A-897C-DBD69D3706C4}">
      <dgm:prSet custT="1"/>
      <dgm:spPr/>
      <dgm:t>
        <a:bodyPr/>
        <a:lstStyle/>
        <a:p>
          <a:pPr algn="ctr" rtl="0"/>
          <a:r>
            <a:rPr lang="en-GB" sz="3200" dirty="0" smtClean="0"/>
            <a:t>Crowd sourced readers</a:t>
          </a:r>
          <a:endParaRPr lang="sr-Cyrl-RS" sz="3200" dirty="0"/>
        </a:p>
      </dgm:t>
    </dgm:pt>
    <dgm:pt modelId="{3E699231-7F41-43FE-A181-8030AA076F63}" type="parTrans" cxnId="{7B410C5D-D270-4F30-A61F-62F79CDECFBD}">
      <dgm:prSet/>
      <dgm:spPr/>
      <dgm:t>
        <a:bodyPr/>
        <a:lstStyle/>
        <a:p>
          <a:endParaRPr lang="sr-Cyrl-RS"/>
        </a:p>
      </dgm:t>
    </dgm:pt>
    <dgm:pt modelId="{486703ED-740E-4122-B854-880F4299318F}" type="sibTrans" cxnId="{7B410C5D-D270-4F30-A61F-62F79CDECFBD}">
      <dgm:prSet/>
      <dgm:spPr/>
      <dgm:t>
        <a:bodyPr/>
        <a:lstStyle/>
        <a:p>
          <a:endParaRPr lang="sr-Cyrl-RS"/>
        </a:p>
      </dgm:t>
    </dgm:pt>
    <dgm:pt modelId="{4B90D3E4-9CD6-40FD-9D21-F122776732FF}">
      <dgm:prSet custT="1"/>
      <dgm:spPr/>
      <dgm:t>
        <a:bodyPr/>
        <a:lstStyle/>
        <a:p>
          <a:pPr algn="ctr" rtl="0"/>
          <a:r>
            <a:rPr lang="en-GB" sz="3200" dirty="0" smtClean="0"/>
            <a:t>Cloud</a:t>
          </a:r>
          <a:endParaRPr lang="sr-Cyrl-RS" sz="3200" dirty="0"/>
        </a:p>
      </dgm:t>
    </dgm:pt>
    <dgm:pt modelId="{1B7828B4-99D2-4493-A24D-50036BCB796B}" type="parTrans" cxnId="{C1D1DCBF-8E37-4E38-92EB-137E6B10FDB6}">
      <dgm:prSet/>
      <dgm:spPr/>
      <dgm:t>
        <a:bodyPr/>
        <a:lstStyle/>
        <a:p>
          <a:endParaRPr lang="sr-Cyrl-RS"/>
        </a:p>
      </dgm:t>
    </dgm:pt>
    <dgm:pt modelId="{AA0D5556-9D12-41BC-9BAC-FBD2477ADD07}" type="sibTrans" cxnId="{C1D1DCBF-8E37-4E38-92EB-137E6B10FDB6}">
      <dgm:prSet/>
      <dgm:spPr/>
      <dgm:t>
        <a:bodyPr/>
        <a:lstStyle/>
        <a:p>
          <a:endParaRPr lang="sr-Cyrl-RS"/>
        </a:p>
      </dgm:t>
    </dgm:pt>
    <dgm:pt modelId="{7E21EACE-B5BE-4C98-9F2A-953E737A5548}" type="pres">
      <dgm:prSet presAssocID="{B8DCA33D-89DA-417B-A4A9-977A757D2D34}" presName="Name0" presStyleCnt="0">
        <dgm:presLayoutVars>
          <dgm:dir/>
          <dgm:animLvl val="lvl"/>
          <dgm:resizeHandles val="exact"/>
        </dgm:presLayoutVars>
      </dgm:prSet>
      <dgm:spPr/>
      <dgm:t>
        <a:bodyPr/>
        <a:lstStyle/>
        <a:p>
          <a:endParaRPr lang="sr-Cyrl-RS"/>
        </a:p>
      </dgm:t>
    </dgm:pt>
    <dgm:pt modelId="{ED91882A-5A1F-4067-838F-DC29340A2830}" type="pres">
      <dgm:prSet presAssocID="{E6B3B576-B8B7-4B39-8F7F-071853D8FC2E}" presName="boxAndChildren" presStyleCnt="0"/>
      <dgm:spPr/>
      <dgm:t>
        <a:bodyPr/>
        <a:lstStyle/>
        <a:p>
          <a:endParaRPr lang="sr-Cyrl-RS"/>
        </a:p>
      </dgm:t>
    </dgm:pt>
    <dgm:pt modelId="{95FCA14C-6D99-4D0C-A36E-9DA7194B3467}" type="pres">
      <dgm:prSet presAssocID="{E6B3B576-B8B7-4B39-8F7F-071853D8FC2E}" presName="parentTextBox" presStyleLbl="node1" presStyleIdx="0" presStyleCnt="5" custScaleY="108746"/>
      <dgm:spPr/>
      <dgm:t>
        <a:bodyPr/>
        <a:lstStyle/>
        <a:p>
          <a:endParaRPr lang="sr-Cyrl-RS"/>
        </a:p>
      </dgm:t>
    </dgm:pt>
    <dgm:pt modelId="{3E9CC27C-2865-4465-A226-E244BD2EA5AB}" type="pres">
      <dgm:prSet presAssocID="{AA0D5556-9D12-41BC-9BAC-FBD2477ADD07}" presName="sp" presStyleCnt="0"/>
      <dgm:spPr/>
      <dgm:t>
        <a:bodyPr/>
        <a:lstStyle/>
        <a:p>
          <a:endParaRPr lang="sr-Cyrl-RS"/>
        </a:p>
      </dgm:t>
    </dgm:pt>
    <dgm:pt modelId="{BDA7EA31-B8C7-414E-BE0D-BE4B7D0B1D94}" type="pres">
      <dgm:prSet presAssocID="{4B90D3E4-9CD6-40FD-9D21-F122776732FF}" presName="arrowAndChildren" presStyleCnt="0"/>
      <dgm:spPr/>
      <dgm:t>
        <a:bodyPr/>
        <a:lstStyle/>
        <a:p>
          <a:endParaRPr lang="sr-Cyrl-RS"/>
        </a:p>
      </dgm:t>
    </dgm:pt>
    <dgm:pt modelId="{96D431B7-6ECE-42FE-9A09-B1066FBC757B}" type="pres">
      <dgm:prSet presAssocID="{4B90D3E4-9CD6-40FD-9D21-F122776732FF}" presName="parentTextArrow" presStyleLbl="node1" presStyleIdx="1" presStyleCnt="5"/>
      <dgm:spPr/>
      <dgm:t>
        <a:bodyPr/>
        <a:lstStyle/>
        <a:p>
          <a:endParaRPr lang="sr-Cyrl-RS"/>
        </a:p>
      </dgm:t>
    </dgm:pt>
    <dgm:pt modelId="{0C8021DE-4CA8-4993-812F-6964B3AF8BCB}" type="pres">
      <dgm:prSet presAssocID="{486703ED-740E-4122-B854-880F4299318F}" presName="sp" presStyleCnt="0"/>
      <dgm:spPr/>
      <dgm:t>
        <a:bodyPr/>
        <a:lstStyle/>
        <a:p>
          <a:endParaRPr lang="sr-Cyrl-RS"/>
        </a:p>
      </dgm:t>
    </dgm:pt>
    <dgm:pt modelId="{C34062E3-A0D6-4AF1-A586-F33397DD3222}" type="pres">
      <dgm:prSet presAssocID="{B577C537-4057-439A-897C-DBD69D3706C4}" presName="arrowAndChildren" presStyleCnt="0"/>
      <dgm:spPr/>
      <dgm:t>
        <a:bodyPr/>
        <a:lstStyle/>
        <a:p>
          <a:endParaRPr lang="sr-Cyrl-RS"/>
        </a:p>
      </dgm:t>
    </dgm:pt>
    <dgm:pt modelId="{CA9BE518-F9D0-4159-9530-14CA92FFD03A}" type="pres">
      <dgm:prSet presAssocID="{B577C537-4057-439A-897C-DBD69D3706C4}" presName="parentTextArrow" presStyleLbl="node1" presStyleIdx="2" presStyleCnt="5"/>
      <dgm:spPr/>
      <dgm:t>
        <a:bodyPr/>
        <a:lstStyle/>
        <a:p>
          <a:endParaRPr lang="sr-Cyrl-RS"/>
        </a:p>
      </dgm:t>
    </dgm:pt>
    <dgm:pt modelId="{A268B6D5-3541-4BAB-B4A0-5562DB765BD1}" type="pres">
      <dgm:prSet presAssocID="{57DC71AB-F66F-4B50-B020-0C4AF48BC6ED}" presName="sp" presStyleCnt="0"/>
      <dgm:spPr/>
      <dgm:t>
        <a:bodyPr/>
        <a:lstStyle/>
        <a:p>
          <a:endParaRPr lang="sr-Cyrl-RS"/>
        </a:p>
      </dgm:t>
    </dgm:pt>
    <dgm:pt modelId="{80EE8F62-5BF7-41A0-9AA3-B76C19E8FB76}" type="pres">
      <dgm:prSet presAssocID="{CB44CD6A-5FCA-4930-AC45-436B5421EE3F}" presName="arrowAndChildren" presStyleCnt="0"/>
      <dgm:spPr/>
      <dgm:t>
        <a:bodyPr/>
        <a:lstStyle/>
        <a:p>
          <a:endParaRPr lang="sr-Cyrl-RS"/>
        </a:p>
      </dgm:t>
    </dgm:pt>
    <dgm:pt modelId="{F6C30D6A-7FFE-4356-AD1B-ECC7D4EC7FC8}" type="pres">
      <dgm:prSet presAssocID="{CB44CD6A-5FCA-4930-AC45-436B5421EE3F}" presName="parentTextArrow" presStyleLbl="node1" presStyleIdx="3" presStyleCnt="5"/>
      <dgm:spPr/>
      <dgm:t>
        <a:bodyPr/>
        <a:lstStyle/>
        <a:p>
          <a:endParaRPr lang="sr-Cyrl-RS"/>
        </a:p>
      </dgm:t>
    </dgm:pt>
    <dgm:pt modelId="{F59D5554-1FB2-4EF1-BB97-E670467CE44F}" type="pres">
      <dgm:prSet presAssocID="{CF0AD575-FFF4-40F3-A359-CA41B49E8F3A}" presName="sp" presStyleCnt="0"/>
      <dgm:spPr/>
      <dgm:t>
        <a:bodyPr/>
        <a:lstStyle/>
        <a:p>
          <a:endParaRPr lang="sr-Cyrl-RS"/>
        </a:p>
      </dgm:t>
    </dgm:pt>
    <dgm:pt modelId="{3405E8D3-B4FA-4EFF-9AD0-1E699064C033}" type="pres">
      <dgm:prSet presAssocID="{91FB909A-5D52-49B0-974B-781DC904BAD8}" presName="arrowAndChildren" presStyleCnt="0"/>
      <dgm:spPr/>
      <dgm:t>
        <a:bodyPr/>
        <a:lstStyle/>
        <a:p>
          <a:endParaRPr lang="sr-Cyrl-RS"/>
        </a:p>
      </dgm:t>
    </dgm:pt>
    <dgm:pt modelId="{95AE477C-1E11-470B-B669-B509181B06D5}" type="pres">
      <dgm:prSet presAssocID="{91FB909A-5D52-49B0-974B-781DC904BAD8}" presName="parentTextArrow" presStyleLbl="node1" presStyleIdx="4" presStyleCnt="5" custAng="0" custLinFactNeighborX="1477" custLinFactNeighborY="3547"/>
      <dgm:spPr/>
      <dgm:t>
        <a:bodyPr/>
        <a:lstStyle/>
        <a:p>
          <a:endParaRPr lang="sr-Cyrl-RS"/>
        </a:p>
      </dgm:t>
    </dgm:pt>
  </dgm:ptLst>
  <dgm:cxnLst>
    <dgm:cxn modelId="{393FFBBF-B18A-4C68-8B86-082625939A07}" type="presOf" srcId="{B8DCA33D-89DA-417B-A4A9-977A757D2D34}" destId="{7E21EACE-B5BE-4C98-9F2A-953E737A5548}" srcOrd="0" destOrd="0" presId="urn:microsoft.com/office/officeart/2005/8/layout/process4"/>
    <dgm:cxn modelId="{D464782C-5878-420A-991D-DA184C63FA69}" type="presOf" srcId="{E6B3B576-B8B7-4B39-8F7F-071853D8FC2E}" destId="{95FCA14C-6D99-4D0C-A36E-9DA7194B3467}" srcOrd="0" destOrd="0" presId="urn:microsoft.com/office/officeart/2005/8/layout/process4"/>
    <dgm:cxn modelId="{838848E8-198C-473D-8126-69713B6F6FD7}" type="presOf" srcId="{B577C537-4057-439A-897C-DBD69D3706C4}" destId="{CA9BE518-F9D0-4159-9530-14CA92FFD03A}" srcOrd="0" destOrd="0" presId="urn:microsoft.com/office/officeart/2005/8/layout/process4"/>
    <dgm:cxn modelId="{7CFECC3E-D263-40AB-B472-5C6EC8E830A8}" srcId="{B8DCA33D-89DA-417B-A4A9-977A757D2D34}" destId="{CB44CD6A-5FCA-4930-AC45-436B5421EE3F}" srcOrd="1" destOrd="0" parTransId="{36A2FA0C-17AF-4610-AE58-B4D778F5F43E}" sibTransId="{57DC71AB-F66F-4B50-B020-0C4AF48BC6ED}"/>
    <dgm:cxn modelId="{807609FC-1767-4E77-9536-7408B70A7D6B}" type="presOf" srcId="{4B90D3E4-9CD6-40FD-9D21-F122776732FF}" destId="{96D431B7-6ECE-42FE-9A09-B1066FBC757B}" srcOrd="0" destOrd="0" presId="urn:microsoft.com/office/officeart/2005/8/layout/process4"/>
    <dgm:cxn modelId="{281DEE93-067D-4D4E-AB53-C2DDF881CDB2}" type="presOf" srcId="{91FB909A-5D52-49B0-974B-781DC904BAD8}" destId="{95AE477C-1E11-470B-B669-B509181B06D5}" srcOrd="0" destOrd="0" presId="urn:microsoft.com/office/officeart/2005/8/layout/process4"/>
    <dgm:cxn modelId="{D7D7B588-A60F-41ED-B7E8-4526A59D58F7}" srcId="{B8DCA33D-89DA-417B-A4A9-977A757D2D34}" destId="{91FB909A-5D52-49B0-974B-781DC904BAD8}" srcOrd="0" destOrd="0" parTransId="{445C7C20-F191-4562-B9BF-6108FD2B1740}" sibTransId="{CF0AD575-FFF4-40F3-A359-CA41B49E8F3A}"/>
    <dgm:cxn modelId="{C1D1DCBF-8E37-4E38-92EB-137E6B10FDB6}" srcId="{B8DCA33D-89DA-417B-A4A9-977A757D2D34}" destId="{4B90D3E4-9CD6-40FD-9D21-F122776732FF}" srcOrd="3" destOrd="0" parTransId="{1B7828B4-99D2-4493-A24D-50036BCB796B}" sibTransId="{AA0D5556-9D12-41BC-9BAC-FBD2477ADD07}"/>
    <dgm:cxn modelId="{7B410C5D-D270-4F30-A61F-62F79CDECFBD}" srcId="{B8DCA33D-89DA-417B-A4A9-977A757D2D34}" destId="{B577C537-4057-439A-897C-DBD69D3706C4}" srcOrd="2" destOrd="0" parTransId="{3E699231-7F41-43FE-A181-8030AA076F63}" sibTransId="{486703ED-740E-4122-B854-880F4299318F}"/>
    <dgm:cxn modelId="{1EA61DE9-82EF-48A6-ACC7-233757639171}" type="presOf" srcId="{CB44CD6A-5FCA-4930-AC45-436B5421EE3F}" destId="{F6C30D6A-7FFE-4356-AD1B-ECC7D4EC7FC8}" srcOrd="0" destOrd="0" presId="urn:microsoft.com/office/officeart/2005/8/layout/process4"/>
    <dgm:cxn modelId="{5B0557EC-208C-4C04-8127-A3815C12949A}" srcId="{B8DCA33D-89DA-417B-A4A9-977A757D2D34}" destId="{E6B3B576-B8B7-4B39-8F7F-071853D8FC2E}" srcOrd="4" destOrd="0" parTransId="{813D068F-3546-4CB7-984B-FF875C5B0207}" sibTransId="{62D229FF-2894-4B75-9243-56FBA8225F3D}"/>
    <dgm:cxn modelId="{C79FFE66-8752-412A-84F3-358A0A315F18}" type="presParOf" srcId="{7E21EACE-B5BE-4C98-9F2A-953E737A5548}" destId="{ED91882A-5A1F-4067-838F-DC29340A2830}" srcOrd="0" destOrd="0" presId="urn:microsoft.com/office/officeart/2005/8/layout/process4"/>
    <dgm:cxn modelId="{CD4D18AE-41B2-4735-8CF5-D69BD9D3F3AA}" type="presParOf" srcId="{ED91882A-5A1F-4067-838F-DC29340A2830}" destId="{95FCA14C-6D99-4D0C-A36E-9DA7194B3467}" srcOrd="0" destOrd="0" presId="urn:microsoft.com/office/officeart/2005/8/layout/process4"/>
    <dgm:cxn modelId="{C4A7AE01-9615-401B-8054-CDF5DE59E7B0}" type="presParOf" srcId="{7E21EACE-B5BE-4C98-9F2A-953E737A5548}" destId="{3E9CC27C-2865-4465-A226-E244BD2EA5AB}" srcOrd="1" destOrd="0" presId="urn:microsoft.com/office/officeart/2005/8/layout/process4"/>
    <dgm:cxn modelId="{A7EEFFD4-A5B5-4DD2-822A-5A9EE572C57A}" type="presParOf" srcId="{7E21EACE-B5BE-4C98-9F2A-953E737A5548}" destId="{BDA7EA31-B8C7-414E-BE0D-BE4B7D0B1D94}" srcOrd="2" destOrd="0" presId="urn:microsoft.com/office/officeart/2005/8/layout/process4"/>
    <dgm:cxn modelId="{987A8444-7AD8-4D52-A62C-4F93B3F1F9D2}" type="presParOf" srcId="{BDA7EA31-B8C7-414E-BE0D-BE4B7D0B1D94}" destId="{96D431B7-6ECE-42FE-9A09-B1066FBC757B}" srcOrd="0" destOrd="0" presId="urn:microsoft.com/office/officeart/2005/8/layout/process4"/>
    <dgm:cxn modelId="{4AEDDE07-78E6-42A6-AAB9-120A5466AA9E}" type="presParOf" srcId="{7E21EACE-B5BE-4C98-9F2A-953E737A5548}" destId="{0C8021DE-4CA8-4993-812F-6964B3AF8BCB}" srcOrd="3" destOrd="0" presId="urn:microsoft.com/office/officeart/2005/8/layout/process4"/>
    <dgm:cxn modelId="{1713FD14-C70C-44B2-83C1-0837AE80F743}" type="presParOf" srcId="{7E21EACE-B5BE-4C98-9F2A-953E737A5548}" destId="{C34062E3-A0D6-4AF1-A586-F33397DD3222}" srcOrd="4" destOrd="0" presId="urn:microsoft.com/office/officeart/2005/8/layout/process4"/>
    <dgm:cxn modelId="{50FB998E-C05C-48C4-AAC3-70D3E1D644DD}" type="presParOf" srcId="{C34062E3-A0D6-4AF1-A586-F33397DD3222}" destId="{CA9BE518-F9D0-4159-9530-14CA92FFD03A}" srcOrd="0" destOrd="0" presId="urn:microsoft.com/office/officeart/2005/8/layout/process4"/>
    <dgm:cxn modelId="{DD0090E8-E0EB-43A3-BE7E-B9D190745478}" type="presParOf" srcId="{7E21EACE-B5BE-4C98-9F2A-953E737A5548}" destId="{A268B6D5-3541-4BAB-B4A0-5562DB765BD1}" srcOrd="5" destOrd="0" presId="urn:microsoft.com/office/officeart/2005/8/layout/process4"/>
    <dgm:cxn modelId="{F071E860-036F-4DA2-A584-646164FCF6DE}" type="presParOf" srcId="{7E21EACE-B5BE-4C98-9F2A-953E737A5548}" destId="{80EE8F62-5BF7-41A0-9AA3-B76C19E8FB76}" srcOrd="6" destOrd="0" presId="urn:microsoft.com/office/officeart/2005/8/layout/process4"/>
    <dgm:cxn modelId="{33F22811-136B-4C16-8B1F-D5BCE4E47BCE}" type="presParOf" srcId="{80EE8F62-5BF7-41A0-9AA3-B76C19E8FB76}" destId="{F6C30D6A-7FFE-4356-AD1B-ECC7D4EC7FC8}" srcOrd="0" destOrd="0" presId="urn:microsoft.com/office/officeart/2005/8/layout/process4"/>
    <dgm:cxn modelId="{A2C16F15-5E74-4CF4-9179-19BF03083590}" type="presParOf" srcId="{7E21EACE-B5BE-4C98-9F2A-953E737A5548}" destId="{F59D5554-1FB2-4EF1-BB97-E670467CE44F}" srcOrd="7" destOrd="0" presId="urn:microsoft.com/office/officeart/2005/8/layout/process4"/>
    <dgm:cxn modelId="{9A4079F9-364A-4406-BD6F-353B800B221E}" type="presParOf" srcId="{7E21EACE-B5BE-4C98-9F2A-953E737A5548}" destId="{3405E8D3-B4FA-4EFF-9AD0-1E699064C033}" srcOrd="8" destOrd="0" presId="urn:microsoft.com/office/officeart/2005/8/layout/process4"/>
    <dgm:cxn modelId="{0C832CB1-C974-45E9-87C7-5AEA39FE1684}" type="presParOf" srcId="{3405E8D3-B4FA-4EFF-9AD0-1E699064C033}" destId="{95AE477C-1E11-470B-B669-B509181B06D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D8682E-06D5-4F82-8A2D-37AA8F66C421}"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sr-Cyrl-RS"/>
        </a:p>
      </dgm:t>
    </dgm:pt>
    <dgm:pt modelId="{8EAB1577-E76C-4BEF-919E-2481199EE742}">
      <dgm:prSet/>
      <dgm:spPr/>
      <dgm:t>
        <a:bodyPr/>
        <a:lstStyle/>
        <a:p>
          <a:pPr rtl="0"/>
          <a:r>
            <a:rPr lang="en-US" baseline="0" dirty="0" smtClean="0"/>
            <a:t>Create</a:t>
          </a:r>
          <a:r>
            <a:rPr lang="en-GB" b="0" baseline="0" dirty="0" smtClean="0"/>
            <a:t> tools and enabling technologies </a:t>
          </a:r>
          <a:endParaRPr lang="sr-Cyrl-RS" b="0" dirty="0"/>
        </a:p>
      </dgm:t>
    </dgm:pt>
    <dgm:pt modelId="{468B536C-BFA8-4BD6-A95C-F775F202D7B9}" type="parTrans" cxnId="{A04E60B2-AF45-4356-874D-0EF807231A47}">
      <dgm:prSet/>
      <dgm:spPr/>
      <dgm:t>
        <a:bodyPr/>
        <a:lstStyle/>
        <a:p>
          <a:endParaRPr lang="sr-Cyrl-RS"/>
        </a:p>
      </dgm:t>
    </dgm:pt>
    <dgm:pt modelId="{3AF50D82-8043-4056-A30C-8413DD500AD8}" type="sibTrans" cxnId="{A04E60B2-AF45-4356-874D-0EF807231A47}">
      <dgm:prSet/>
      <dgm:spPr/>
      <dgm:t>
        <a:bodyPr/>
        <a:lstStyle/>
        <a:p>
          <a:endParaRPr lang="sr-Cyrl-RS"/>
        </a:p>
      </dgm:t>
    </dgm:pt>
    <dgm:pt modelId="{54102BFD-1579-4F9C-880F-73232E8F26AB}">
      <dgm:prSet/>
      <dgm:spPr/>
      <dgm:t>
        <a:bodyPr/>
        <a:lstStyle/>
        <a:p>
          <a:pPr rtl="0"/>
          <a:r>
            <a:rPr lang="en-GB" b="1" baseline="0" dirty="0" smtClean="0"/>
            <a:t>to connect mass-market products</a:t>
          </a:r>
          <a:r>
            <a:rPr lang="en-GB" baseline="0" dirty="0" smtClean="0"/>
            <a:t> with the digital world </a:t>
          </a:r>
          <a:endParaRPr lang="sr-Cyrl-RS" dirty="0"/>
        </a:p>
      </dgm:t>
    </dgm:pt>
    <dgm:pt modelId="{6E0BA36F-383A-4A65-BFB3-7CA0CF55B0C2}" type="parTrans" cxnId="{A5593397-AD3A-4B02-8236-CFB7A8D42897}">
      <dgm:prSet/>
      <dgm:spPr/>
      <dgm:t>
        <a:bodyPr/>
        <a:lstStyle/>
        <a:p>
          <a:endParaRPr lang="sr-Cyrl-RS"/>
        </a:p>
      </dgm:t>
    </dgm:pt>
    <dgm:pt modelId="{DC51102E-C352-4466-8056-A1A2361129DB}" type="sibTrans" cxnId="{A5593397-AD3A-4B02-8236-CFB7A8D42897}">
      <dgm:prSet/>
      <dgm:spPr/>
      <dgm:t>
        <a:bodyPr/>
        <a:lstStyle/>
        <a:p>
          <a:endParaRPr lang="sr-Cyrl-RS"/>
        </a:p>
      </dgm:t>
    </dgm:pt>
    <dgm:pt modelId="{62160637-FFB1-41E0-8BAB-F429368C467E}">
      <dgm:prSet/>
      <dgm:spPr/>
      <dgm:t>
        <a:bodyPr/>
        <a:lstStyle/>
        <a:p>
          <a:pPr rtl="0"/>
          <a:r>
            <a:rPr lang="en-GB" b="1" baseline="0" dirty="0" smtClean="0"/>
            <a:t>across multiple application sectors and the value chain </a:t>
          </a:r>
          <a:endParaRPr lang="sr-Cyrl-RS" dirty="0"/>
        </a:p>
      </dgm:t>
    </dgm:pt>
    <dgm:pt modelId="{EC2A0ACC-61A9-4343-AD95-070768D7DB8E}" type="parTrans" cxnId="{7DE0CFE1-E88E-435D-857F-B16744368F3E}">
      <dgm:prSet/>
      <dgm:spPr/>
      <dgm:t>
        <a:bodyPr/>
        <a:lstStyle/>
        <a:p>
          <a:endParaRPr lang="sr-Cyrl-RS"/>
        </a:p>
      </dgm:t>
    </dgm:pt>
    <dgm:pt modelId="{01279D77-EE81-4389-9023-5BAA4F21542E}" type="sibTrans" cxnId="{7DE0CFE1-E88E-435D-857F-B16744368F3E}">
      <dgm:prSet/>
      <dgm:spPr/>
      <dgm:t>
        <a:bodyPr/>
        <a:lstStyle/>
        <a:p>
          <a:endParaRPr lang="sr-Cyrl-RS"/>
        </a:p>
      </dgm:t>
    </dgm:pt>
    <dgm:pt modelId="{7C542687-9BD7-4045-BBD2-3B94FAF91BC7}">
      <dgm:prSet/>
      <dgm:spPr/>
      <dgm:t>
        <a:bodyPr/>
        <a:lstStyle/>
        <a:p>
          <a:r>
            <a:rPr lang="en-GB" baseline="0" dirty="0" smtClean="0"/>
            <a:t>integrated into a </a:t>
          </a:r>
          <a:r>
            <a:rPr lang="en-GB" b="1" baseline="0" dirty="0" smtClean="0"/>
            <a:t>platform</a:t>
          </a:r>
          <a:r>
            <a:rPr lang="en-GB" baseline="0" dirty="0" smtClean="0"/>
            <a:t> with </a:t>
          </a:r>
          <a:r>
            <a:rPr lang="en-GB" b="1" baseline="0" dirty="0" smtClean="0"/>
            <a:t>open interfaces</a:t>
          </a:r>
          <a:endParaRPr lang="sr-Cyrl-RS" dirty="0"/>
        </a:p>
      </dgm:t>
    </dgm:pt>
    <dgm:pt modelId="{3E918A72-07A2-466F-819F-E46063782BC7}" type="parTrans" cxnId="{F774B459-5D9A-4428-BAEE-965F12B71004}">
      <dgm:prSet/>
      <dgm:spPr/>
      <dgm:t>
        <a:bodyPr/>
        <a:lstStyle/>
        <a:p>
          <a:endParaRPr lang="en-US"/>
        </a:p>
      </dgm:t>
    </dgm:pt>
    <dgm:pt modelId="{63047124-BC34-4FFE-9614-F85BA625FBDB}" type="sibTrans" cxnId="{F774B459-5D9A-4428-BAEE-965F12B71004}">
      <dgm:prSet/>
      <dgm:spPr/>
      <dgm:t>
        <a:bodyPr/>
        <a:lstStyle/>
        <a:p>
          <a:endParaRPr lang="en-US"/>
        </a:p>
      </dgm:t>
    </dgm:pt>
    <dgm:pt modelId="{EB9BE118-4B38-4FF6-9BD3-2ECB22488176}" type="pres">
      <dgm:prSet presAssocID="{37D8682E-06D5-4F82-8A2D-37AA8F66C421}" presName="Name0" presStyleCnt="0">
        <dgm:presLayoutVars>
          <dgm:dir/>
          <dgm:animLvl val="lvl"/>
          <dgm:resizeHandles val="exact"/>
        </dgm:presLayoutVars>
      </dgm:prSet>
      <dgm:spPr/>
      <dgm:t>
        <a:bodyPr/>
        <a:lstStyle/>
        <a:p>
          <a:endParaRPr lang="sr-Cyrl-RS"/>
        </a:p>
      </dgm:t>
    </dgm:pt>
    <dgm:pt modelId="{2B897128-8517-49CA-9A5D-B588AD003357}" type="pres">
      <dgm:prSet presAssocID="{8EAB1577-E76C-4BEF-919E-2481199EE742}" presName="linNode" presStyleCnt="0"/>
      <dgm:spPr/>
      <dgm:t>
        <a:bodyPr/>
        <a:lstStyle/>
        <a:p>
          <a:endParaRPr lang="sr-Cyrl-RS"/>
        </a:p>
      </dgm:t>
    </dgm:pt>
    <dgm:pt modelId="{598844F7-3BA2-43D0-BF5A-9073AC36FBA8}" type="pres">
      <dgm:prSet presAssocID="{8EAB1577-E76C-4BEF-919E-2481199EE742}" presName="parentText" presStyleLbl="node1" presStyleIdx="0" presStyleCnt="1">
        <dgm:presLayoutVars>
          <dgm:chMax val="1"/>
          <dgm:bulletEnabled val="1"/>
        </dgm:presLayoutVars>
      </dgm:prSet>
      <dgm:spPr/>
      <dgm:t>
        <a:bodyPr/>
        <a:lstStyle/>
        <a:p>
          <a:endParaRPr lang="sr-Cyrl-RS"/>
        </a:p>
      </dgm:t>
    </dgm:pt>
    <dgm:pt modelId="{9479F291-1A85-419A-93EE-5AFB8F184CA4}" type="pres">
      <dgm:prSet presAssocID="{8EAB1577-E76C-4BEF-919E-2481199EE742}" presName="descendantText" presStyleLbl="alignAccFollowNode1" presStyleIdx="0" presStyleCnt="1">
        <dgm:presLayoutVars>
          <dgm:bulletEnabled val="1"/>
        </dgm:presLayoutVars>
      </dgm:prSet>
      <dgm:spPr/>
      <dgm:t>
        <a:bodyPr/>
        <a:lstStyle/>
        <a:p>
          <a:endParaRPr lang="sr-Cyrl-RS"/>
        </a:p>
      </dgm:t>
    </dgm:pt>
  </dgm:ptLst>
  <dgm:cxnLst>
    <dgm:cxn modelId="{CCE2E266-FD09-4F17-BA0E-4DF86982C4A8}" type="presOf" srcId="{37D8682E-06D5-4F82-8A2D-37AA8F66C421}" destId="{EB9BE118-4B38-4FF6-9BD3-2ECB22488176}" srcOrd="0" destOrd="0" presId="urn:microsoft.com/office/officeart/2005/8/layout/vList5"/>
    <dgm:cxn modelId="{26510571-F813-4822-B906-392E3BC1E587}" type="presOf" srcId="{8EAB1577-E76C-4BEF-919E-2481199EE742}" destId="{598844F7-3BA2-43D0-BF5A-9073AC36FBA8}" srcOrd="0" destOrd="0" presId="urn:microsoft.com/office/officeart/2005/8/layout/vList5"/>
    <dgm:cxn modelId="{A04E60B2-AF45-4356-874D-0EF807231A47}" srcId="{37D8682E-06D5-4F82-8A2D-37AA8F66C421}" destId="{8EAB1577-E76C-4BEF-919E-2481199EE742}" srcOrd="0" destOrd="0" parTransId="{468B536C-BFA8-4BD6-A95C-F775F202D7B9}" sibTransId="{3AF50D82-8043-4056-A30C-8413DD500AD8}"/>
    <dgm:cxn modelId="{F774B459-5D9A-4428-BAEE-965F12B71004}" srcId="{8EAB1577-E76C-4BEF-919E-2481199EE742}" destId="{7C542687-9BD7-4045-BBD2-3B94FAF91BC7}" srcOrd="2" destOrd="0" parTransId="{3E918A72-07A2-466F-819F-E46063782BC7}" sibTransId="{63047124-BC34-4FFE-9614-F85BA625FBDB}"/>
    <dgm:cxn modelId="{7DE0CFE1-E88E-435D-857F-B16744368F3E}" srcId="{8EAB1577-E76C-4BEF-919E-2481199EE742}" destId="{62160637-FFB1-41E0-8BAB-F429368C467E}" srcOrd="1" destOrd="0" parTransId="{EC2A0ACC-61A9-4343-AD95-070768D7DB8E}" sibTransId="{01279D77-EE81-4389-9023-5BAA4F21542E}"/>
    <dgm:cxn modelId="{3AE5B86D-BC2F-48FB-A10B-A7FF73C2EB53}" type="presOf" srcId="{62160637-FFB1-41E0-8BAB-F429368C467E}" destId="{9479F291-1A85-419A-93EE-5AFB8F184CA4}" srcOrd="0" destOrd="1" presId="urn:microsoft.com/office/officeart/2005/8/layout/vList5"/>
    <dgm:cxn modelId="{F2B0C07D-361A-4733-B7ED-63AADC6F47D8}" type="presOf" srcId="{7C542687-9BD7-4045-BBD2-3B94FAF91BC7}" destId="{9479F291-1A85-419A-93EE-5AFB8F184CA4}" srcOrd="0" destOrd="2" presId="urn:microsoft.com/office/officeart/2005/8/layout/vList5"/>
    <dgm:cxn modelId="{2CB623A3-0BB9-4E36-9B76-CD56FB1D645D}" type="presOf" srcId="{54102BFD-1579-4F9C-880F-73232E8F26AB}" destId="{9479F291-1A85-419A-93EE-5AFB8F184CA4}" srcOrd="0" destOrd="0" presId="urn:microsoft.com/office/officeart/2005/8/layout/vList5"/>
    <dgm:cxn modelId="{A5593397-AD3A-4B02-8236-CFB7A8D42897}" srcId="{8EAB1577-E76C-4BEF-919E-2481199EE742}" destId="{54102BFD-1579-4F9C-880F-73232E8F26AB}" srcOrd="0" destOrd="0" parTransId="{6E0BA36F-383A-4A65-BFB3-7CA0CF55B0C2}" sibTransId="{DC51102E-C352-4466-8056-A1A2361129DB}"/>
    <dgm:cxn modelId="{BCDD400D-6BD3-47A6-B467-D6DB52969BA4}" type="presParOf" srcId="{EB9BE118-4B38-4FF6-9BD3-2ECB22488176}" destId="{2B897128-8517-49CA-9A5D-B588AD003357}" srcOrd="0" destOrd="0" presId="urn:microsoft.com/office/officeart/2005/8/layout/vList5"/>
    <dgm:cxn modelId="{2E1047C8-C343-4C45-8BB4-3ACC1EB848E0}" type="presParOf" srcId="{2B897128-8517-49CA-9A5D-B588AD003357}" destId="{598844F7-3BA2-43D0-BF5A-9073AC36FBA8}" srcOrd="0" destOrd="0" presId="urn:microsoft.com/office/officeart/2005/8/layout/vList5"/>
    <dgm:cxn modelId="{28C94F23-2EC7-4C21-B36E-AC91F68FA562}" type="presParOf" srcId="{2B897128-8517-49CA-9A5D-B588AD003357}" destId="{9479F291-1A85-419A-93EE-5AFB8F184CA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6355AA-68F9-4884-AB44-EB4341FCFBD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sr-Cyrl-RS"/>
        </a:p>
      </dgm:t>
    </dgm:pt>
    <dgm:pt modelId="{8A8B9B45-3D6D-49BA-8300-24F62B4B0353}">
      <dgm:prSet/>
      <dgm:spPr/>
      <dgm:t>
        <a:bodyPr/>
        <a:lstStyle/>
        <a:p>
          <a:pPr rtl="0"/>
          <a:r>
            <a:rPr lang="sr-Latn-RS" dirty="0" smtClean="0"/>
            <a:t>2 open calls</a:t>
          </a:r>
        </a:p>
      </dgm:t>
    </dgm:pt>
    <dgm:pt modelId="{6620682D-CC65-499D-819C-B9310E27AE74}" type="parTrans" cxnId="{09A4DC8E-A9D6-4093-9614-448378E4DC54}">
      <dgm:prSet/>
      <dgm:spPr/>
      <dgm:t>
        <a:bodyPr/>
        <a:lstStyle/>
        <a:p>
          <a:endParaRPr lang="sr-Cyrl-RS"/>
        </a:p>
      </dgm:t>
    </dgm:pt>
    <dgm:pt modelId="{713AA842-AC35-4132-896D-338E1ACDFB76}" type="sibTrans" cxnId="{09A4DC8E-A9D6-4093-9614-448378E4DC54}">
      <dgm:prSet/>
      <dgm:spPr/>
      <dgm:t>
        <a:bodyPr/>
        <a:lstStyle/>
        <a:p>
          <a:endParaRPr lang="sr-Cyrl-RS"/>
        </a:p>
      </dgm:t>
    </dgm:pt>
    <dgm:pt modelId="{75810977-A022-42E4-8E46-F4F552CE529B}">
      <dgm:prSet/>
      <dgm:spPr/>
      <dgm:t>
        <a:bodyPr/>
        <a:lstStyle/>
        <a:p>
          <a:pPr rtl="0"/>
          <a:r>
            <a:rPr lang="sr-Latn-RS" smtClean="0"/>
            <a:t>Open call #1</a:t>
          </a:r>
          <a:r>
            <a:rPr lang="en-US" smtClean="0"/>
            <a:t>: Q1 2017</a:t>
          </a:r>
          <a:endParaRPr lang="sr-Cyrl-RS"/>
        </a:p>
      </dgm:t>
    </dgm:pt>
    <dgm:pt modelId="{707DB41C-17C6-4F49-AA6A-7127DB7904E0}" type="parTrans" cxnId="{AF5D5F03-5A2C-45AB-BB5C-39176BCB0DD1}">
      <dgm:prSet/>
      <dgm:spPr/>
      <dgm:t>
        <a:bodyPr/>
        <a:lstStyle/>
        <a:p>
          <a:endParaRPr lang="sr-Cyrl-RS"/>
        </a:p>
      </dgm:t>
    </dgm:pt>
    <dgm:pt modelId="{75B041A7-3FE9-4FE5-8723-29247BF4C497}" type="sibTrans" cxnId="{AF5D5F03-5A2C-45AB-BB5C-39176BCB0DD1}">
      <dgm:prSet/>
      <dgm:spPr/>
      <dgm:t>
        <a:bodyPr/>
        <a:lstStyle/>
        <a:p>
          <a:endParaRPr lang="sr-Cyrl-RS"/>
        </a:p>
      </dgm:t>
    </dgm:pt>
    <dgm:pt modelId="{4A9DB85B-370C-45E8-A238-8937A0C8C3F6}">
      <dgm:prSet/>
      <dgm:spPr/>
      <dgm:t>
        <a:bodyPr/>
        <a:lstStyle/>
        <a:p>
          <a:pPr rtl="0"/>
          <a:r>
            <a:rPr lang="en-US" smtClean="0"/>
            <a:t>Extending TagItSmart platform</a:t>
          </a:r>
          <a:endParaRPr lang="sr-Cyrl-RS"/>
        </a:p>
      </dgm:t>
    </dgm:pt>
    <dgm:pt modelId="{60AE1D0E-B686-46D9-B74D-C6E3C6C88689}" type="parTrans" cxnId="{6F2A2890-1938-446D-AD16-23E111D2AC0B}">
      <dgm:prSet/>
      <dgm:spPr/>
      <dgm:t>
        <a:bodyPr/>
        <a:lstStyle/>
        <a:p>
          <a:endParaRPr lang="sr-Cyrl-RS"/>
        </a:p>
      </dgm:t>
    </dgm:pt>
    <dgm:pt modelId="{FCFFF8D9-90F8-4CFB-89CF-419F999F064F}" type="sibTrans" cxnId="{6F2A2890-1938-446D-AD16-23E111D2AC0B}">
      <dgm:prSet/>
      <dgm:spPr/>
      <dgm:t>
        <a:bodyPr/>
        <a:lstStyle/>
        <a:p>
          <a:endParaRPr lang="sr-Cyrl-RS"/>
        </a:p>
      </dgm:t>
    </dgm:pt>
    <dgm:pt modelId="{CC952927-98FE-468A-B9E6-9A17556B6512}">
      <dgm:prSet/>
      <dgm:spPr/>
      <dgm:t>
        <a:bodyPr/>
        <a:lstStyle/>
        <a:p>
          <a:pPr rtl="0"/>
          <a:r>
            <a:rPr lang="en-US" smtClean="0"/>
            <a:t>Open call #2: Q1 2018</a:t>
          </a:r>
          <a:endParaRPr lang="sr-Cyrl-RS"/>
        </a:p>
      </dgm:t>
    </dgm:pt>
    <dgm:pt modelId="{2CE931F2-0174-4E8A-93B5-FD0DE6720EF9}" type="parTrans" cxnId="{ABB1497C-62E6-4904-8A92-2DED7187C0D8}">
      <dgm:prSet/>
      <dgm:spPr/>
      <dgm:t>
        <a:bodyPr/>
        <a:lstStyle/>
        <a:p>
          <a:endParaRPr lang="sr-Cyrl-RS"/>
        </a:p>
      </dgm:t>
    </dgm:pt>
    <dgm:pt modelId="{76E8E0F8-1E59-450F-A057-7A0585782B6F}" type="sibTrans" cxnId="{ABB1497C-62E6-4904-8A92-2DED7187C0D8}">
      <dgm:prSet/>
      <dgm:spPr/>
      <dgm:t>
        <a:bodyPr/>
        <a:lstStyle/>
        <a:p>
          <a:endParaRPr lang="sr-Cyrl-RS"/>
        </a:p>
      </dgm:t>
    </dgm:pt>
    <dgm:pt modelId="{E30B3CF0-ABF2-473B-94C4-7767CBCBD172}">
      <dgm:prSet/>
      <dgm:spPr/>
      <dgm:t>
        <a:bodyPr/>
        <a:lstStyle/>
        <a:p>
          <a:pPr rtl="0"/>
          <a:r>
            <a:rPr lang="en-US" smtClean="0"/>
            <a:t>Piloting services utilizing TagItSmart! functionality</a:t>
          </a:r>
          <a:endParaRPr lang="sr-Cyrl-RS"/>
        </a:p>
      </dgm:t>
    </dgm:pt>
    <dgm:pt modelId="{B7DA7C19-3385-4C85-98D6-D648ACA793E1}" type="parTrans" cxnId="{42AAB54C-F19D-49EF-9629-16590420A323}">
      <dgm:prSet/>
      <dgm:spPr/>
      <dgm:t>
        <a:bodyPr/>
        <a:lstStyle/>
        <a:p>
          <a:endParaRPr lang="sr-Cyrl-RS"/>
        </a:p>
      </dgm:t>
    </dgm:pt>
    <dgm:pt modelId="{518C0474-BD7C-4B15-B25D-3ADBC86FD765}" type="sibTrans" cxnId="{42AAB54C-F19D-49EF-9629-16590420A323}">
      <dgm:prSet/>
      <dgm:spPr/>
      <dgm:t>
        <a:bodyPr/>
        <a:lstStyle/>
        <a:p>
          <a:endParaRPr lang="sr-Cyrl-RS"/>
        </a:p>
      </dgm:t>
    </dgm:pt>
    <dgm:pt modelId="{880AA907-F46E-4CA7-90D1-900F7BCD17DC}">
      <dgm:prSet/>
      <dgm:spPr/>
      <dgm:t>
        <a:bodyPr/>
        <a:lstStyle/>
        <a:p>
          <a:pPr rtl="0"/>
          <a:r>
            <a:rPr lang="sr-Latn-RS" smtClean="0"/>
            <a:t>budget 1,200,000.00EUR</a:t>
          </a:r>
          <a:endParaRPr lang="sr-Latn-RS" dirty="0" smtClean="0"/>
        </a:p>
      </dgm:t>
    </dgm:pt>
    <dgm:pt modelId="{8673ED24-4365-4F9A-92E6-15E25B047277}" type="parTrans" cxnId="{F3C41348-8325-412A-AA94-F9201A3008C2}">
      <dgm:prSet/>
      <dgm:spPr/>
    </dgm:pt>
    <dgm:pt modelId="{32242222-A8C1-42A7-8904-041CC8D93BCB}" type="sibTrans" cxnId="{F3C41348-8325-412A-AA94-F9201A3008C2}">
      <dgm:prSet/>
      <dgm:spPr/>
    </dgm:pt>
    <dgm:pt modelId="{8AB620BF-325C-4EE6-B3E2-7740F53CA8B6}" type="pres">
      <dgm:prSet presAssocID="{E76355AA-68F9-4884-AB44-EB4341FCFBD4}" presName="Name0" presStyleCnt="0">
        <dgm:presLayoutVars>
          <dgm:dir/>
          <dgm:animLvl val="lvl"/>
          <dgm:resizeHandles val="exact"/>
        </dgm:presLayoutVars>
      </dgm:prSet>
      <dgm:spPr/>
      <dgm:t>
        <a:bodyPr/>
        <a:lstStyle/>
        <a:p>
          <a:endParaRPr lang="en-US"/>
        </a:p>
      </dgm:t>
    </dgm:pt>
    <dgm:pt modelId="{3603DF79-E8D0-4DA0-A24F-588686A5BD48}" type="pres">
      <dgm:prSet presAssocID="{8A8B9B45-3D6D-49BA-8300-24F62B4B0353}" presName="linNode" presStyleCnt="0"/>
      <dgm:spPr/>
    </dgm:pt>
    <dgm:pt modelId="{9B9EE361-0147-4997-B555-E5F524B32A8F}" type="pres">
      <dgm:prSet presAssocID="{8A8B9B45-3D6D-49BA-8300-24F62B4B0353}" presName="parentText" presStyleLbl="node1" presStyleIdx="0" presStyleCnt="3">
        <dgm:presLayoutVars>
          <dgm:chMax val="1"/>
          <dgm:bulletEnabled val="1"/>
        </dgm:presLayoutVars>
      </dgm:prSet>
      <dgm:spPr/>
      <dgm:t>
        <a:bodyPr/>
        <a:lstStyle/>
        <a:p>
          <a:endParaRPr lang="sr-Cyrl-RS"/>
        </a:p>
      </dgm:t>
    </dgm:pt>
    <dgm:pt modelId="{6FFEB456-BB06-487D-85D6-DE93ABD00AB2}" type="pres">
      <dgm:prSet presAssocID="{8A8B9B45-3D6D-49BA-8300-24F62B4B0353}" presName="descendantText" presStyleLbl="alignAccFollowNode1" presStyleIdx="0" presStyleCnt="3">
        <dgm:presLayoutVars>
          <dgm:bulletEnabled val="1"/>
        </dgm:presLayoutVars>
      </dgm:prSet>
      <dgm:spPr/>
      <dgm:t>
        <a:bodyPr/>
        <a:lstStyle/>
        <a:p>
          <a:endParaRPr lang="en-US"/>
        </a:p>
      </dgm:t>
    </dgm:pt>
    <dgm:pt modelId="{1A642D5B-6BA0-451F-B9AE-C0AB4C0CE4B0}" type="pres">
      <dgm:prSet presAssocID="{713AA842-AC35-4132-896D-338E1ACDFB76}" presName="sp" presStyleCnt="0"/>
      <dgm:spPr/>
    </dgm:pt>
    <dgm:pt modelId="{E3928AEA-A939-486D-9861-8C6DFEF0B9E3}" type="pres">
      <dgm:prSet presAssocID="{75810977-A022-42E4-8E46-F4F552CE529B}" presName="linNode" presStyleCnt="0"/>
      <dgm:spPr/>
    </dgm:pt>
    <dgm:pt modelId="{D922515F-7BAD-4273-8F24-E07045178243}" type="pres">
      <dgm:prSet presAssocID="{75810977-A022-42E4-8E46-F4F552CE529B}" presName="parentText" presStyleLbl="node1" presStyleIdx="1" presStyleCnt="3">
        <dgm:presLayoutVars>
          <dgm:chMax val="1"/>
          <dgm:bulletEnabled val="1"/>
        </dgm:presLayoutVars>
      </dgm:prSet>
      <dgm:spPr/>
      <dgm:t>
        <a:bodyPr/>
        <a:lstStyle/>
        <a:p>
          <a:endParaRPr lang="en-US"/>
        </a:p>
      </dgm:t>
    </dgm:pt>
    <dgm:pt modelId="{351E0C0F-2271-4FB6-87A6-17F09EB165FD}" type="pres">
      <dgm:prSet presAssocID="{75810977-A022-42E4-8E46-F4F552CE529B}" presName="descendantText" presStyleLbl="alignAccFollowNode1" presStyleIdx="1" presStyleCnt="3">
        <dgm:presLayoutVars>
          <dgm:bulletEnabled val="1"/>
        </dgm:presLayoutVars>
      </dgm:prSet>
      <dgm:spPr/>
      <dgm:t>
        <a:bodyPr/>
        <a:lstStyle/>
        <a:p>
          <a:endParaRPr lang="en-US"/>
        </a:p>
      </dgm:t>
    </dgm:pt>
    <dgm:pt modelId="{9A58080D-95E5-42B7-8210-52CE92E35CFA}" type="pres">
      <dgm:prSet presAssocID="{75B041A7-3FE9-4FE5-8723-29247BF4C497}" presName="sp" presStyleCnt="0"/>
      <dgm:spPr/>
    </dgm:pt>
    <dgm:pt modelId="{74B32544-13EE-4CF2-80CD-801697078202}" type="pres">
      <dgm:prSet presAssocID="{CC952927-98FE-468A-B9E6-9A17556B6512}" presName="linNode" presStyleCnt="0"/>
      <dgm:spPr/>
    </dgm:pt>
    <dgm:pt modelId="{C4CC0927-4407-40D1-823C-6DB1118806F4}" type="pres">
      <dgm:prSet presAssocID="{CC952927-98FE-468A-B9E6-9A17556B6512}" presName="parentText" presStyleLbl="node1" presStyleIdx="2" presStyleCnt="3">
        <dgm:presLayoutVars>
          <dgm:chMax val="1"/>
          <dgm:bulletEnabled val="1"/>
        </dgm:presLayoutVars>
      </dgm:prSet>
      <dgm:spPr/>
      <dgm:t>
        <a:bodyPr/>
        <a:lstStyle/>
        <a:p>
          <a:endParaRPr lang="en-US"/>
        </a:p>
      </dgm:t>
    </dgm:pt>
    <dgm:pt modelId="{1F9D8F32-4AF7-47B5-B225-09630099F087}" type="pres">
      <dgm:prSet presAssocID="{CC952927-98FE-468A-B9E6-9A17556B6512}" presName="descendantText" presStyleLbl="alignAccFollowNode1" presStyleIdx="2" presStyleCnt="3">
        <dgm:presLayoutVars>
          <dgm:bulletEnabled val="1"/>
        </dgm:presLayoutVars>
      </dgm:prSet>
      <dgm:spPr/>
      <dgm:t>
        <a:bodyPr/>
        <a:lstStyle/>
        <a:p>
          <a:endParaRPr lang="en-US"/>
        </a:p>
      </dgm:t>
    </dgm:pt>
  </dgm:ptLst>
  <dgm:cxnLst>
    <dgm:cxn modelId="{DD3257C2-0DCD-40C6-A9BD-59D52153EC55}" type="presOf" srcId="{E76355AA-68F9-4884-AB44-EB4341FCFBD4}" destId="{8AB620BF-325C-4EE6-B3E2-7740F53CA8B6}" srcOrd="0" destOrd="0" presId="urn:microsoft.com/office/officeart/2005/8/layout/vList5"/>
    <dgm:cxn modelId="{CA4AC529-3DF2-46E2-AE81-E08BF7A42749}" type="presOf" srcId="{880AA907-F46E-4CA7-90D1-900F7BCD17DC}" destId="{6FFEB456-BB06-487D-85D6-DE93ABD00AB2}" srcOrd="0" destOrd="0" presId="urn:microsoft.com/office/officeart/2005/8/layout/vList5"/>
    <dgm:cxn modelId="{ABB1497C-62E6-4904-8A92-2DED7187C0D8}" srcId="{E76355AA-68F9-4884-AB44-EB4341FCFBD4}" destId="{CC952927-98FE-468A-B9E6-9A17556B6512}" srcOrd="2" destOrd="0" parTransId="{2CE931F2-0174-4E8A-93B5-FD0DE6720EF9}" sibTransId="{76E8E0F8-1E59-450F-A057-7A0585782B6F}"/>
    <dgm:cxn modelId="{1872D160-0C56-4362-80E0-9D6DD7D83F08}" type="presOf" srcId="{4A9DB85B-370C-45E8-A238-8937A0C8C3F6}" destId="{351E0C0F-2271-4FB6-87A6-17F09EB165FD}" srcOrd="0" destOrd="0" presId="urn:microsoft.com/office/officeart/2005/8/layout/vList5"/>
    <dgm:cxn modelId="{09A4DC8E-A9D6-4093-9614-448378E4DC54}" srcId="{E76355AA-68F9-4884-AB44-EB4341FCFBD4}" destId="{8A8B9B45-3D6D-49BA-8300-24F62B4B0353}" srcOrd="0" destOrd="0" parTransId="{6620682D-CC65-499D-819C-B9310E27AE74}" sibTransId="{713AA842-AC35-4132-896D-338E1ACDFB76}"/>
    <dgm:cxn modelId="{D7142A4D-D88F-41CF-9A64-4EFDAEBD5853}" type="presOf" srcId="{E30B3CF0-ABF2-473B-94C4-7767CBCBD172}" destId="{1F9D8F32-4AF7-47B5-B225-09630099F087}" srcOrd="0" destOrd="0" presId="urn:microsoft.com/office/officeart/2005/8/layout/vList5"/>
    <dgm:cxn modelId="{AF5D5F03-5A2C-45AB-BB5C-39176BCB0DD1}" srcId="{E76355AA-68F9-4884-AB44-EB4341FCFBD4}" destId="{75810977-A022-42E4-8E46-F4F552CE529B}" srcOrd="1" destOrd="0" parTransId="{707DB41C-17C6-4F49-AA6A-7127DB7904E0}" sibTransId="{75B041A7-3FE9-4FE5-8723-29247BF4C497}"/>
    <dgm:cxn modelId="{6F2A2890-1938-446D-AD16-23E111D2AC0B}" srcId="{75810977-A022-42E4-8E46-F4F552CE529B}" destId="{4A9DB85B-370C-45E8-A238-8937A0C8C3F6}" srcOrd="0" destOrd="0" parTransId="{60AE1D0E-B686-46D9-B74D-C6E3C6C88689}" sibTransId="{FCFFF8D9-90F8-4CFB-89CF-419F999F064F}"/>
    <dgm:cxn modelId="{CDE789A3-3337-4FCC-BCAC-EE51E7E5C248}" type="presOf" srcId="{75810977-A022-42E4-8E46-F4F552CE529B}" destId="{D922515F-7BAD-4273-8F24-E07045178243}" srcOrd="0" destOrd="0" presId="urn:microsoft.com/office/officeart/2005/8/layout/vList5"/>
    <dgm:cxn modelId="{CFC66BA5-59C1-4909-8ABF-ACE78D46E28B}" type="presOf" srcId="{8A8B9B45-3D6D-49BA-8300-24F62B4B0353}" destId="{9B9EE361-0147-4997-B555-E5F524B32A8F}" srcOrd="0" destOrd="0" presId="urn:microsoft.com/office/officeart/2005/8/layout/vList5"/>
    <dgm:cxn modelId="{F3C41348-8325-412A-AA94-F9201A3008C2}" srcId="{8A8B9B45-3D6D-49BA-8300-24F62B4B0353}" destId="{880AA907-F46E-4CA7-90D1-900F7BCD17DC}" srcOrd="0" destOrd="0" parTransId="{8673ED24-4365-4F9A-92E6-15E25B047277}" sibTransId="{32242222-A8C1-42A7-8904-041CC8D93BCB}"/>
    <dgm:cxn modelId="{42AAB54C-F19D-49EF-9629-16590420A323}" srcId="{CC952927-98FE-468A-B9E6-9A17556B6512}" destId="{E30B3CF0-ABF2-473B-94C4-7767CBCBD172}" srcOrd="0" destOrd="0" parTransId="{B7DA7C19-3385-4C85-98D6-D648ACA793E1}" sibTransId="{518C0474-BD7C-4B15-B25D-3ADBC86FD765}"/>
    <dgm:cxn modelId="{F62EAB8F-BB03-47B5-B297-C6D42D36D18C}" type="presOf" srcId="{CC952927-98FE-468A-B9E6-9A17556B6512}" destId="{C4CC0927-4407-40D1-823C-6DB1118806F4}" srcOrd="0" destOrd="0" presId="urn:microsoft.com/office/officeart/2005/8/layout/vList5"/>
    <dgm:cxn modelId="{EBF062F6-81E9-410A-ACE2-DE954820D73F}" type="presParOf" srcId="{8AB620BF-325C-4EE6-B3E2-7740F53CA8B6}" destId="{3603DF79-E8D0-4DA0-A24F-588686A5BD48}" srcOrd="0" destOrd="0" presId="urn:microsoft.com/office/officeart/2005/8/layout/vList5"/>
    <dgm:cxn modelId="{D294FD0E-09B4-4882-A1EC-56C0ED4340CD}" type="presParOf" srcId="{3603DF79-E8D0-4DA0-A24F-588686A5BD48}" destId="{9B9EE361-0147-4997-B555-E5F524B32A8F}" srcOrd="0" destOrd="0" presId="urn:microsoft.com/office/officeart/2005/8/layout/vList5"/>
    <dgm:cxn modelId="{025CCF70-923B-4F59-8D8A-A09739FF82DA}" type="presParOf" srcId="{3603DF79-E8D0-4DA0-A24F-588686A5BD48}" destId="{6FFEB456-BB06-487D-85D6-DE93ABD00AB2}" srcOrd="1" destOrd="0" presId="urn:microsoft.com/office/officeart/2005/8/layout/vList5"/>
    <dgm:cxn modelId="{4E917BC6-AC6A-4620-B0FD-27F8A0F54869}" type="presParOf" srcId="{8AB620BF-325C-4EE6-B3E2-7740F53CA8B6}" destId="{1A642D5B-6BA0-451F-B9AE-C0AB4C0CE4B0}" srcOrd="1" destOrd="0" presId="urn:microsoft.com/office/officeart/2005/8/layout/vList5"/>
    <dgm:cxn modelId="{D731B3EB-7DD7-49A0-836F-87F3EC7ABC00}" type="presParOf" srcId="{8AB620BF-325C-4EE6-B3E2-7740F53CA8B6}" destId="{E3928AEA-A939-486D-9861-8C6DFEF0B9E3}" srcOrd="2" destOrd="0" presId="urn:microsoft.com/office/officeart/2005/8/layout/vList5"/>
    <dgm:cxn modelId="{72C65A05-9555-4C01-9A10-00BCE6F3AFA0}" type="presParOf" srcId="{E3928AEA-A939-486D-9861-8C6DFEF0B9E3}" destId="{D922515F-7BAD-4273-8F24-E07045178243}" srcOrd="0" destOrd="0" presId="urn:microsoft.com/office/officeart/2005/8/layout/vList5"/>
    <dgm:cxn modelId="{E6E3B4E5-53E8-43B2-B45F-95C3E5D91DF1}" type="presParOf" srcId="{E3928AEA-A939-486D-9861-8C6DFEF0B9E3}" destId="{351E0C0F-2271-4FB6-87A6-17F09EB165FD}" srcOrd="1" destOrd="0" presId="urn:microsoft.com/office/officeart/2005/8/layout/vList5"/>
    <dgm:cxn modelId="{98CD9299-E7DF-4292-9681-99371CF2DB02}" type="presParOf" srcId="{8AB620BF-325C-4EE6-B3E2-7740F53CA8B6}" destId="{9A58080D-95E5-42B7-8210-52CE92E35CFA}" srcOrd="3" destOrd="0" presId="urn:microsoft.com/office/officeart/2005/8/layout/vList5"/>
    <dgm:cxn modelId="{9A7EDFD8-8EB4-423F-95DD-E6AEAE991EC8}" type="presParOf" srcId="{8AB620BF-325C-4EE6-B3E2-7740F53CA8B6}" destId="{74B32544-13EE-4CF2-80CD-801697078202}" srcOrd="4" destOrd="0" presId="urn:microsoft.com/office/officeart/2005/8/layout/vList5"/>
    <dgm:cxn modelId="{5865931B-E8AB-48BC-9A67-F9454131A179}" type="presParOf" srcId="{74B32544-13EE-4CF2-80CD-801697078202}" destId="{C4CC0927-4407-40D1-823C-6DB1118806F4}" srcOrd="0" destOrd="0" presId="urn:microsoft.com/office/officeart/2005/8/layout/vList5"/>
    <dgm:cxn modelId="{1DD1F153-E1F8-4408-8999-B49423D26B34}" type="presParOf" srcId="{74B32544-13EE-4CF2-80CD-801697078202}" destId="{1F9D8F32-4AF7-47B5-B225-09630099F08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844F7-3BA2-43D0-BF5A-9073AC36FBA8}">
      <dsp:nvSpPr>
        <dsp:cNvPr id="0" name=""/>
        <dsp:cNvSpPr/>
      </dsp:nvSpPr>
      <dsp:spPr>
        <a:xfrm>
          <a:off x="1414362" y="1337567"/>
          <a:ext cx="7415986" cy="14469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IE" sz="4100" kern="1200" dirty="0" smtClean="0"/>
            <a:t>with </a:t>
          </a:r>
          <a:r>
            <a:rPr lang="en-IE" sz="4100" b="1" kern="1200" dirty="0" smtClean="0"/>
            <a:t>unique identity </a:t>
          </a:r>
          <a:r>
            <a:rPr lang="en-IE" sz="4100" kern="1200" dirty="0" smtClean="0"/>
            <a:t>that can</a:t>
          </a:r>
          <a:r>
            <a:rPr lang="en-IE" sz="4100" b="1" kern="1200" dirty="0" smtClean="0"/>
            <a:t> report on their environment</a:t>
          </a:r>
          <a:endParaRPr lang="sr-Cyrl-RS" sz="4100" b="0" kern="1200" dirty="0"/>
        </a:p>
      </dsp:txBody>
      <dsp:txXfrm>
        <a:off x="1484998" y="1408203"/>
        <a:ext cx="7274714" cy="1305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CA14C-6D99-4D0C-A36E-9DA7194B3467}">
      <dsp:nvSpPr>
        <dsp:cNvPr id="0" name=""/>
        <dsp:cNvSpPr/>
      </dsp:nvSpPr>
      <dsp:spPr>
        <a:xfrm>
          <a:off x="0" y="4567044"/>
          <a:ext cx="6764137" cy="8148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GB" sz="3200" kern="1200" smtClean="0"/>
            <a:t> IoT for mass-market domain</a:t>
          </a:r>
          <a:endParaRPr lang="sr-Cyrl-RS" sz="3200" kern="1200" dirty="0"/>
        </a:p>
      </dsp:txBody>
      <dsp:txXfrm>
        <a:off x="0" y="4567044"/>
        <a:ext cx="6764137" cy="814810"/>
      </dsp:txXfrm>
    </dsp:sp>
    <dsp:sp modelId="{96D431B7-6ECE-42FE-9A09-B1066FBC757B}">
      <dsp:nvSpPr>
        <dsp:cNvPr id="0" name=""/>
        <dsp:cNvSpPr/>
      </dsp:nvSpPr>
      <dsp:spPr>
        <a:xfrm rot="10800000">
          <a:off x="0" y="3425892"/>
          <a:ext cx="6764137" cy="1152390"/>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GB" sz="3200" kern="1200" dirty="0" smtClean="0"/>
            <a:t>Cloud</a:t>
          </a:r>
          <a:endParaRPr lang="sr-Cyrl-RS" sz="3200" kern="1200" dirty="0"/>
        </a:p>
      </dsp:txBody>
      <dsp:txXfrm rot="10800000">
        <a:off x="0" y="3425892"/>
        <a:ext cx="6764137" cy="748788"/>
      </dsp:txXfrm>
    </dsp:sp>
    <dsp:sp modelId="{CA9BE518-F9D0-4159-9530-14CA92FFD03A}">
      <dsp:nvSpPr>
        <dsp:cNvPr id="0" name=""/>
        <dsp:cNvSpPr/>
      </dsp:nvSpPr>
      <dsp:spPr>
        <a:xfrm rot="10800000">
          <a:off x="0" y="2284740"/>
          <a:ext cx="6764137" cy="1152390"/>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GB" sz="3200" kern="1200" dirty="0" smtClean="0"/>
            <a:t>Crowd sourced readers</a:t>
          </a:r>
          <a:endParaRPr lang="sr-Cyrl-RS" sz="3200" kern="1200" dirty="0"/>
        </a:p>
      </dsp:txBody>
      <dsp:txXfrm rot="10800000">
        <a:off x="0" y="2284740"/>
        <a:ext cx="6764137" cy="748788"/>
      </dsp:txXfrm>
    </dsp:sp>
    <dsp:sp modelId="{F6C30D6A-7FFE-4356-AD1B-ECC7D4EC7FC8}">
      <dsp:nvSpPr>
        <dsp:cNvPr id="0" name=""/>
        <dsp:cNvSpPr/>
      </dsp:nvSpPr>
      <dsp:spPr>
        <a:xfrm rot="10800000">
          <a:off x="0" y="1143588"/>
          <a:ext cx="6764137" cy="1152390"/>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GB" sz="3200" kern="1200" dirty="0" smtClean="0"/>
            <a:t>Optical tags</a:t>
          </a:r>
          <a:endParaRPr lang="sr-Cyrl-RS" sz="3200" kern="1200" dirty="0"/>
        </a:p>
      </dsp:txBody>
      <dsp:txXfrm rot="10800000">
        <a:off x="0" y="1143588"/>
        <a:ext cx="6764137" cy="748788"/>
      </dsp:txXfrm>
    </dsp:sp>
    <dsp:sp modelId="{95AE477C-1E11-470B-B669-B509181B06D5}">
      <dsp:nvSpPr>
        <dsp:cNvPr id="0" name=""/>
        <dsp:cNvSpPr/>
      </dsp:nvSpPr>
      <dsp:spPr>
        <a:xfrm rot="10800000">
          <a:off x="0" y="43312"/>
          <a:ext cx="6764137" cy="1152390"/>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GB" sz="3200" kern="1200" dirty="0" smtClean="0"/>
            <a:t>Functional ink and printed NFC</a:t>
          </a:r>
          <a:endParaRPr lang="sr-Cyrl-RS" sz="3200" kern="1200" dirty="0"/>
        </a:p>
      </dsp:txBody>
      <dsp:txXfrm rot="10800000">
        <a:off x="0" y="43312"/>
        <a:ext cx="6764137" cy="748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9F291-1A85-419A-93EE-5AFB8F184CA4}">
      <dsp:nvSpPr>
        <dsp:cNvPr id="0" name=""/>
        <dsp:cNvSpPr/>
      </dsp:nvSpPr>
      <dsp:spPr>
        <a:xfrm rot="5400000">
          <a:off x="5860193" y="-1383663"/>
          <a:ext cx="3525926" cy="717473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rtl="0">
            <a:lnSpc>
              <a:spcPct val="90000"/>
            </a:lnSpc>
            <a:spcBef>
              <a:spcPct val="0"/>
            </a:spcBef>
            <a:spcAft>
              <a:spcPct val="15000"/>
            </a:spcAft>
            <a:buChar char="••"/>
          </a:pPr>
          <a:r>
            <a:rPr lang="en-GB" sz="3600" b="1" kern="1200" baseline="0" dirty="0" smtClean="0"/>
            <a:t>to connect mass-market products</a:t>
          </a:r>
          <a:r>
            <a:rPr lang="en-GB" sz="3600" kern="1200" baseline="0" dirty="0" smtClean="0"/>
            <a:t> with the digital world </a:t>
          </a:r>
          <a:endParaRPr lang="sr-Cyrl-RS" sz="3600" kern="1200" dirty="0"/>
        </a:p>
        <a:p>
          <a:pPr marL="285750" lvl="1" indent="-285750" algn="l" defTabSz="1600200" rtl="0">
            <a:lnSpc>
              <a:spcPct val="90000"/>
            </a:lnSpc>
            <a:spcBef>
              <a:spcPct val="0"/>
            </a:spcBef>
            <a:spcAft>
              <a:spcPct val="15000"/>
            </a:spcAft>
            <a:buChar char="••"/>
          </a:pPr>
          <a:r>
            <a:rPr lang="en-GB" sz="3600" b="1" kern="1200" baseline="0" dirty="0" smtClean="0"/>
            <a:t>across multiple application sectors and the value chain </a:t>
          </a:r>
          <a:endParaRPr lang="sr-Cyrl-RS" sz="3600" kern="1200" dirty="0"/>
        </a:p>
        <a:p>
          <a:pPr marL="285750" lvl="1" indent="-285750" algn="l" defTabSz="1600200">
            <a:lnSpc>
              <a:spcPct val="90000"/>
            </a:lnSpc>
            <a:spcBef>
              <a:spcPct val="0"/>
            </a:spcBef>
            <a:spcAft>
              <a:spcPct val="15000"/>
            </a:spcAft>
            <a:buChar char="••"/>
          </a:pPr>
          <a:r>
            <a:rPr lang="en-GB" sz="3600" kern="1200" baseline="0" dirty="0" smtClean="0"/>
            <a:t>integrated into a </a:t>
          </a:r>
          <a:r>
            <a:rPr lang="en-GB" sz="3600" b="1" kern="1200" baseline="0" dirty="0" smtClean="0"/>
            <a:t>platform</a:t>
          </a:r>
          <a:r>
            <a:rPr lang="en-GB" sz="3600" kern="1200" baseline="0" dirty="0" smtClean="0"/>
            <a:t> with </a:t>
          </a:r>
          <a:r>
            <a:rPr lang="en-GB" sz="3600" b="1" kern="1200" baseline="0" dirty="0" smtClean="0"/>
            <a:t>open interfaces</a:t>
          </a:r>
          <a:endParaRPr lang="sr-Cyrl-RS" sz="3600" kern="1200" dirty="0"/>
        </a:p>
      </dsp:txBody>
      <dsp:txXfrm rot="-5400000">
        <a:off x="4035789" y="612863"/>
        <a:ext cx="7002613" cy="3181682"/>
      </dsp:txXfrm>
    </dsp:sp>
    <dsp:sp modelId="{598844F7-3BA2-43D0-BF5A-9073AC36FBA8}">
      <dsp:nvSpPr>
        <dsp:cNvPr id="0" name=""/>
        <dsp:cNvSpPr/>
      </dsp:nvSpPr>
      <dsp:spPr>
        <a:xfrm>
          <a:off x="0" y="0"/>
          <a:ext cx="4035788" cy="44074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n-US" sz="4600" kern="1200" baseline="0" dirty="0" smtClean="0"/>
            <a:t>Create</a:t>
          </a:r>
          <a:r>
            <a:rPr lang="en-GB" sz="4600" b="0" kern="1200" baseline="0" dirty="0" smtClean="0"/>
            <a:t> tools and enabling technologies </a:t>
          </a:r>
          <a:endParaRPr lang="sr-Cyrl-RS" sz="4600" b="0" kern="1200" dirty="0"/>
        </a:p>
      </dsp:txBody>
      <dsp:txXfrm>
        <a:off x="197011" y="197011"/>
        <a:ext cx="3641766" cy="4013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EB456-BB06-487D-85D6-DE93ABD00AB2}">
      <dsp:nvSpPr>
        <dsp:cNvPr id="0" name=""/>
        <dsp:cNvSpPr/>
      </dsp:nvSpPr>
      <dsp:spPr>
        <a:xfrm rot="5400000">
          <a:off x="6589693" y="-2661723"/>
          <a:ext cx="1121829"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sr-Latn-RS" sz="3300" kern="1200" smtClean="0"/>
            <a:t>budget 1,200,000.00EUR</a:t>
          </a:r>
          <a:endParaRPr lang="sr-Latn-RS" sz="3300" kern="1200" dirty="0" smtClean="0"/>
        </a:p>
      </dsp:txBody>
      <dsp:txXfrm rot="-5400000">
        <a:off x="3785616" y="197117"/>
        <a:ext cx="6675221" cy="1012303"/>
      </dsp:txXfrm>
    </dsp:sp>
    <dsp:sp modelId="{9B9EE361-0147-4997-B555-E5F524B32A8F}">
      <dsp:nvSpPr>
        <dsp:cNvPr id="0" name=""/>
        <dsp:cNvSpPr/>
      </dsp:nvSpPr>
      <dsp:spPr>
        <a:xfrm>
          <a:off x="0" y="2124"/>
          <a:ext cx="3785616" cy="14022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rtl="0">
            <a:lnSpc>
              <a:spcPct val="90000"/>
            </a:lnSpc>
            <a:spcBef>
              <a:spcPct val="0"/>
            </a:spcBef>
            <a:spcAft>
              <a:spcPct val="35000"/>
            </a:spcAft>
          </a:pPr>
          <a:r>
            <a:rPr lang="sr-Latn-RS" sz="4200" kern="1200" dirty="0" smtClean="0"/>
            <a:t>2 open calls</a:t>
          </a:r>
        </a:p>
      </dsp:txBody>
      <dsp:txXfrm>
        <a:off x="68454" y="70578"/>
        <a:ext cx="3648708" cy="1265378"/>
      </dsp:txXfrm>
    </dsp:sp>
    <dsp:sp modelId="{351E0C0F-2271-4FB6-87A6-17F09EB165FD}">
      <dsp:nvSpPr>
        <dsp:cNvPr id="0" name=""/>
        <dsp:cNvSpPr/>
      </dsp:nvSpPr>
      <dsp:spPr>
        <a:xfrm rot="5400000">
          <a:off x="6589693" y="-1189323"/>
          <a:ext cx="1121829"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US" sz="3300" kern="1200" smtClean="0"/>
            <a:t>Extending TagItSmart platform</a:t>
          </a:r>
          <a:endParaRPr lang="sr-Cyrl-RS" sz="3300" kern="1200"/>
        </a:p>
      </dsp:txBody>
      <dsp:txXfrm rot="-5400000">
        <a:off x="3785616" y="1669517"/>
        <a:ext cx="6675221" cy="1012303"/>
      </dsp:txXfrm>
    </dsp:sp>
    <dsp:sp modelId="{D922515F-7BAD-4273-8F24-E07045178243}">
      <dsp:nvSpPr>
        <dsp:cNvPr id="0" name=""/>
        <dsp:cNvSpPr/>
      </dsp:nvSpPr>
      <dsp:spPr>
        <a:xfrm>
          <a:off x="0" y="1474525"/>
          <a:ext cx="3785616" cy="14022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rtl="0">
            <a:lnSpc>
              <a:spcPct val="90000"/>
            </a:lnSpc>
            <a:spcBef>
              <a:spcPct val="0"/>
            </a:spcBef>
            <a:spcAft>
              <a:spcPct val="35000"/>
            </a:spcAft>
          </a:pPr>
          <a:r>
            <a:rPr lang="sr-Latn-RS" sz="4200" kern="1200" smtClean="0"/>
            <a:t>Open call #1</a:t>
          </a:r>
          <a:r>
            <a:rPr lang="en-US" sz="4200" kern="1200" smtClean="0"/>
            <a:t>: Q1 2017</a:t>
          </a:r>
          <a:endParaRPr lang="sr-Cyrl-RS" sz="4200" kern="1200"/>
        </a:p>
      </dsp:txBody>
      <dsp:txXfrm>
        <a:off x="68454" y="1542979"/>
        <a:ext cx="3648708" cy="1265378"/>
      </dsp:txXfrm>
    </dsp:sp>
    <dsp:sp modelId="{1F9D8F32-4AF7-47B5-B225-09630099F087}">
      <dsp:nvSpPr>
        <dsp:cNvPr id="0" name=""/>
        <dsp:cNvSpPr/>
      </dsp:nvSpPr>
      <dsp:spPr>
        <a:xfrm rot="5400000">
          <a:off x="6589693" y="283077"/>
          <a:ext cx="1121829"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US" sz="3300" kern="1200" smtClean="0"/>
            <a:t>Piloting services utilizing TagItSmart! functionality</a:t>
          </a:r>
          <a:endParaRPr lang="sr-Cyrl-RS" sz="3300" kern="1200"/>
        </a:p>
      </dsp:txBody>
      <dsp:txXfrm rot="-5400000">
        <a:off x="3785616" y="3141918"/>
        <a:ext cx="6675221" cy="1012303"/>
      </dsp:txXfrm>
    </dsp:sp>
    <dsp:sp modelId="{C4CC0927-4407-40D1-823C-6DB1118806F4}">
      <dsp:nvSpPr>
        <dsp:cNvPr id="0" name=""/>
        <dsp:cNvSpPr/>
      </dsp:nvSpPr>
      <dsp:spPr>
        <a:xfrm>
          <a:off x="0" y="2946926"/>
          <a:ext cx="3785616" cy="14022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rtl="0">
            <a:lnSpc>
              <a:spcPct val="90000"/>
            </a:lnSpc>
            <a:spcBef>
              <a:spcPct val="0"/>
            </a:spcBef>
            <a:spcAft>
              <a:spcPct val="35000"/>
            </a:spcAft>
          </a:pPr>
          <a:r>
            <a:rPr lang="en-US" sz="4200" kern="1200" smtClean="0"/>
            <a:t>Open call #2: Q1 2018</a:t>
          </a:r>
          <a:endParaRPr lang="sr-Cyrl-RS" sz="4200" kern="1200"/>
        </a:p>
      </dsp:txBody>
      <dsp:txXfrm>
        <a:off x="68454"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7E8131-2F19-4EDC-ADBE-6A6F29902791}" type="datetimeFigureOut">
              <a:rPr lang="en-US" smtClean="0"/>
              <a:t>6/1/2016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1D6D78-8A25-4B16-8620-8FBEED7247FA}" type="slidenum">
              <a:rPr lang="en-US" smtClean="0"/>
              <a:t>‹#›</a:t>
            </a:fld>
            <a:endParaRPr lang="en-US"/>
          </a:p>
        </p:txBody>
      </p:sp>
    </p:spTree>
    <p:extLst>
      <p:ext uri="{BB962C8B-B14F-4D97-AF65-F5344CB8AC3E}">
        <p14:creationId xmlns:p14="http://schemas.microsoft.com/office/powerpoint/2010/main" val="152717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641A1-A80B-40FE-8976-E8DACD72DC37}"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0AA00-A1F5-433E-94AC-60BE07571219}" type="slidenum">
              <a:rPr lang="en-US" smtClean="0"/>
              <a:t>‹#›</a:t>
            </a:fld>
            <a:endParaRPr lang="en-US"/>
          </a:p>
        </p:txBody>
      </p:sp>
    </p:spTree>
    <p:extLst>
      <p:ext uri="{BB962C8B-B14F-4D97-AF65-F5344CB8AC3E}">
        <p14:creationId xmlns:p14="http://schemas.microsoft.com/office/powerpoint/2010/main" val="32896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20AA00-A1F5-433E-94AC-60BE07571219}" type="slidenum">
              <a:rPr lang="en-US" smtClean="0"/>
              <a:t>1</a:t>
            </a:fld>
            <a:endParaRPr lang="en-US"/>
          </a:p>
        </p:txBody>
      </p:sp>
    </p:spTree>
    <p:extLst>
      <p:ext uri="{BB962C8B-B14F-4D97-AF65-F5344CB8AC3E}">
        <p14:creationId xmlns:p14="http://schemas.microsoft.com/office/powerpoint/2010/main" val="1926439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39512" y="477838"/>
            <a:ext cx="261937" cy="365125"/>
          </a:xfrm>
        </p:spPr>
        <p:txBody>
          <a:bodyPr/>
          <a:lstStyle>
            <a:lvl1pPr>
              <a:defRPr/>
            </a:lvl1pPr>
          </a:lstStyle>
          <a:p>
            <a:r>
              <a:rPr lang="en-US" dirty="0" smtClean="0"/>
              <a:t>1</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5129" y="6271327"/>
            <a:ext cx="1420237" cy="391494"/>
          </a:xfrm>
          <a:prstGeom prst="rect">
            <a:avLst/>
          </a:prstGeom>
        </p:spPr>
      </p:pic>
    </p:spTree>
    <p:extLst>
      <p:ext uri="{BB962C8B-B14F-4D97-AF65-F5344CB8AC3E}">
        <p14:creationId xmlns:p14="http://schemas.microsoft.com/office/powerpoint/2010/main" val="7285184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5BA8-BD5D-4E0E-A6DF-D13F27D4BF0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5129" y="6271327"/>
            <a:ext cx="1420237" cy="391494"/>
          </a:xfrm>
          <a:prstGeom prst="rect">
            <a:avLst/>
          </a:prstGeom>
        </p:spPr>
      </p:pic>
    </p:spTree>
    <p:extLst>
      <p:ext uri="{BB962C8B-B14F-4D97-AF65-F5344CB8AC3E}">
        <p14:creationId xmlns:p14="http://schemas.microsoft.com/office/powerpoint/2010/main" val="581653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5BA8-BD5D-4E0E-A6DF-D13F27D4BF0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5129" y="6271327"/>
            <a:ext cx="1420237" cy="391494"/>
          </a:xfrm>
          <a:prstGeom prst="rect">
            <a:avLst/>
          </a:prstGeom>
        </p:spPr>
      </p:pic>
    </p:spTree>
    <p:extLst>
      <p:ext uri="{BB962C8B-B14F-4D97-AF65-F5344CB8AC3E}">
        <p14:creationId xmlns:p14="http://schemas.microsoft.com/office/powerpoint/2010/main" val="3840861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Date Placeholder 2"/>
          <p:cNvSpPr>
            <a:spLocks noGrp="1"/>
          </p:cNvSpPr>
          <p:nvPr>
            <p:ph type="dt" sz="half" idx="10"/>
          </p:nvPr>
        </p:nvSpPr>
        <p:spPr/>
        <p:txBody>
          <a:bodyPr/>
          <a:lstStyle/>
          <a:p>
            <a:fld id="{349BF3EA-1A78-4F07-BDC0-C8A1BD461199}" type="datetimeFigureOut">
              <a:rPr lang="en-US" smtClean="0"/>
              <a:t>6/1/2016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5129" y="6271327"/>
            <a:ext cx="1420237" cy="391494"/>
          </a:xfrm>
          <a:prstGeom prst="rect">
            <a:avLst/>
          </a:prstGeom>
        </p:spPr>
      </p:pic>
    </p:spTree>
    <p:extLst>
      <p:ext uri="{BB962C8B-B14F-4D97-AF65-F5344CB8AC3E}">
        <p14:creationId xmlns:p14="http://schemas.microsoft.com/office/powerpoint/2010/main" val="428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801476" y="146050"/>
            <a:ext cx="228598" cy="271464"/>
          </a:xfrm>
          <a:solidFill>
            <a:srgbClr val="FF6600"/>
          </a:solidFill>
        </p:spPr>
        <p:txBody>
          <a:bodyPr lIns="0" tIns="91440" rIns="0" bIns="91440"/>
          <a:lstStyle>
            <a:lvl1pPr algn="ctr">
              <a:defRPr sz="900">
                <a:solidFill>
                  <a:schemeClr val="bg1"/>
                </a:solidFill>
              </a:defRPr>
            </a:lvl1pPr>
          </a:lstStyle>
          <a:p>
            <a:fld id="{FC465BA8-BD5D-4E0E-A6DF-D13F27D4BF04}"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5129" y="6271327"/>
            <a:ext cx="1420237" cy="391494"/>
          </a:xfrm>
          <a:prstGeom prst="rect">
            <a:avLst/>
          </a:prstGeom>
        </p:spPr>
      </p:pic>
    </p:spTree>
    <p:extLst>
      <p:ext uri="{BB962C8B-B14F-4D97-AF65-F5344CB8AC3E}">
        <p14:creationId xmlns:p14="http://schemas.microsoft.com/office/powerpoint/2010/main" val="1874513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5BA8-BD5D-4E0E-A6DF-D13F27D4BF0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5129" y="6271327"/>
            <a:ext cx="1420237" cy="391494"/>
          </a:xfrm>
          <a:prstGeom prst="rect">
            <a:avLst/>
          </a:prstGeom>
        </p:spPr>
      </p:pic>
    </p:spTree>
    <p:extLst>
      <p:ext uri="{BB962C8B-B14F-4D97-AF65-F5344CB8AC3E}">
        <p14:creationId xmlns:p14="http://schemas.microsoft.com/office/powerpoint/2010/main" val="1057372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5BA8-BD5D-4E0E-A6DF-D13F27D4BF0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5129" y="6271327"/>
            <a:ext cx="1420237" cy="391494"/>
          </a:xfrm>
          <a:prstGeom prst="rect">
            <a:avLst/>
          </a:prstGeom>
        </p:spPr>
      </p:pic>
    </p:spTree>
    <p:extLst>
      <p:ext uri="{BB962C8B-B14F-4D97-AF65-F5344CB8AC3E}">
        <p14:creationId xmlns:p14="http://schemas.microsoft.com/office/powerpoint/2010/main" val="2754442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65BA8-BD5D-4E0E-A6DF-D13F27D4BF04}"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5129" y="6271327"/>
            <a:ext cx="1420237" cy="391494"/>
          </a:xfrm>
          <a:prstGeom prst="rect">
            <a:avLst/>
          </a:prstGeom>
        </p:spPr>
      </p:pic>
    </p:spTree>
    <p:extLst>
      <p:ext uri="{BB962C8B-B14F-4D97-AF65-F5344CB8AC3E}">
        <p14:creationId xmlns:p14="http://schemas.microsoft.com/office/powerpoint/2010/main" val="393489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65BA8-BD5D-4E0E-A6DF-D13F27D4BF0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5129" y="6271327"/>
            <a:ext cx="1420237" cy="391494"/>
          </a:xfrm>
          <a:prstGeom prst="rect">
            <a:avLst/>
          </a:prstGeom>
        </p:spPr>
      </p:pic>
    </p:spTree>
    <p:extLst>
      <p:ext uri="{BB962C8B-B14F-4D97-AF65-F5344CB8AC3E}">
        <p14:creationId xmlns:p14="http://schemas.microsoft.com/office/powerpoint/2010/main" val="3866665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65BA8-BD5D-4E0E-A6DF-D13F27D4BF0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5129" y="6271327"/>
            <a:ext cx="1420237" cy="391494"/>
          </a:xfrm>
          <a:prstGeom prst="rect">
            <a:avLst/>
          </a:prstGeom>
        </p:spPr>
      </p:pic>
    </p:spTree>
    <p:extLst>
      <p:ext uri="{BB962C8B-B14F-4D97-AF65-F5344CB8AC3E}">
        <p14:creationId xmlns:p14="http://schemas.microsoft.com/office/powerpoint/2010/main" val="2020755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5BA8-BD5D-4E0E-A6DF-D13F27D4BF0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5129" y="6271327"/>
            <a:ext cx="1420237" cy="391494"/>
          </a:xfrm>
          <a:prstGeom prst="rect">
            <a:avLst/>
          </a:prstGeom>
        </p:spPr>
      </p:pic>
    </p:spTree>
    <p:extLst>
      <p:ext uri="{BB962C8B-B14F-4D97-AF65-F5344CB8AC3E}">
        <p14:creationId xmlns:p14="http://schemas.microsoft.com/office/powerpoint/2010/main" val="3975278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5BA8-BD5D-4E0E-A6DF-D13F27D4BF0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5129" y="6271327"/>
            <a:ext cx="1420237" cy="391494"/>
          </a:xfrm>
          <a:prstGeom prst="rect">
            <a:avLst/>
          </a:prstGeom>
        </p:spPr>
      </p:pic>
    </p:spTree>
    <p:extLst>
      <p:ext uri="{BB962C8B-B14F-4D97-AF65-F5344CB8AC3E}">
        <p14:creationId xmlns:p14="http://schemas.microsoft.com/office/powerpoint/2010/main" val="1341648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65BA8-BD5D-4E0E-A6DF-D13F27D4BF04}" type="slidenum">
              <a:rPr lang="en-US" smtClean="0"/>
              <a:t>‹#›</a:t>
            </a:fld>
            <a:endParaRPr lang="en-US"/>
          </a:p>
        </p:txBody>
      </p:sp>
    </p:spTree>
    <p:extLst>
      <p:ext uri="{BB962C8B-B14F-4D97-AF65-F5344CB8AC3E}">
        <p14:creationId xmlns:p14="http://schemas.microsoft.com/office/powerpoint/2010/main" val="4122292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tagitsmart.eu" TargetMode="External"/><Relationship Id="rId2" Type="http://schemas.openxmlformats.org/officeDocument/2006/relationships/hyperlink" Target="http://www.tagitsmart.eu/"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37984" y="3543695"/>
            <a:ext cx="679912" cy="204783"/>
          </a:xfrm>
          <a:prstGeom prst="rect">
            <a:avLst/>
          </a:prstGeom>
          <a:solidFill>
            <a:srgbClr val="FFF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79094" y="3748475"/>
            <a:ext cx="5294160" cy="830997"/>
          </a:xfrm>
          <a:prstGeom prst="rect">
            <a:avLst/>
          </a:prstGeom>
          <a:noFill/>
        </p:spPr>
        <p:txBody>
          <a:bodyPr wrap="square" rtlCol="0">
            <a:spAutoFit/>
          </a:bodyPr>
          <a:lstStyle/>
          <a:p>
            <a:pPr algn="r"/>
            <a:r>
              <a:rPr lang="en-US" sz="1600" kern="1600" spc="200" dirty="0">
                <a:solidFill>
                  <a:srgbClr val="DDD9BC"/>
                </a:solidFill>
              </a:rPr>
              <a:t>SMART TAGS DRIVEN SERVICE PLATFORM FOR ENABLING ECOSYSTEMS OF CONNECTED OBJECTS</a:t>
            </a:r>
          </a:p>
        </p:txBody>
      </p:sp>
      <p:sp>
        <p:nvSpPr>
          <p:cNvPr id="11" name="Rectangle 10"/>
          <p:cNvSpPr/>
          <p:nvPr/>
        </p:nvSpPr>
        <p:spPr>
          <a:xfrm>
            <a:off x="5758072" y="3543695"/>
            <a:ext cx="679912" cy="204783"/>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78160" y="3543692"/>
            <a:ext cx="679912" cy="204783"/>
          </a:xfrm>
          <a:prstGeom prst="rect">
            <a:avLst/>
          </a:prstGeom>
          <a:solidFill>
            <a:srgbClr val="CC5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4914" y="2466239"/>
            <a:ext cx="3612982" cy="995932"/>
          </a:xfrm>
          <a:prstGeom prst="rect">
            <a:avLst/>
          </a:prstGeom>
        </p:spPr>
      </p:pic>
      <p:sp>
        <p:nvSpPr>
          <p:cNvPr id="3" name="TextBox 2"/>
          <p:cNvSpPr txBox="1"/>
          <p:nvPr/>
        </p:nvSpPr>
        <p:spPr>
          <a:xfrm>
            <a:off x="4653626" y="4784252"/>
            <a:ext cx="2619628" cy="523220"/>
          </a:xfrm>
          <a:prstGeom prst="rect">
            <a:avLst/>
          </a:prstGeom>
          <a:noFill/>
        </p:spPr>
        <p:txBody>
          <a:bodyPr wrap="none" rtlCol="0">
            <a:spAutoFit/>
          </a:bodyPr>
          <a:lstStyle/>
          <a:p>
            <a:r>
              <a:rPr lang="en-US" sz="2800" b="1" dirty="0" err="1" smtClean="0">
                <a:solidFill>
                  <a:schemeClr val="bg1"/>
                </a:solidFill>
              </a:rPr>
              <a:t>Dr</a:t>
            </a:r>
            <a:r>
              <a:rPr lang="en-US" sz="2800" b="1" dirty="0" smtClean="0">
                <a:solidFill>
                  <a:schemeClr val="bg1"/>
                </a:solidFill>
              </a:rPr>
              <a:t> </a:t>
            </a:r>
            <a:r>
              <a:rPr lang="en-US" sz="2800" b="1" dirty="0" err="1" smtClean="0">
                <a:solidFill>
                  <a:schemeClr val="bg1"/>
                </a:solidFill>
              </a:rPr>
              <a:t>Sr</a:t>
            </a:r>
            <a:r>
              <a:rPr lang="sr-Latn-RS" sz="2800" b="1" dirty="0" smtClean="0">
                <a:solidFill>
                  <a:schemeClr val="bg1"/>
                </a:solidFill>
              </a:rPr>
              <a:t>đan Krčo</a:t>
            </a:r>
            <a:endParaRPr lang="sr-Cyrl-RS" sz="2800" b="1" dirty="0">
              <a:solidFill>
                <a:schemeClr val="bg1"/>
              </a:solidFill>
            </a:endParaRPr>
          </a:p>
        </p:txBody>
      </p:sp>
      <p:pic>
        <p:nvPicPr>
          <p:cNvPr id="1026" name="Picture 2" descr="e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9741" y="196102"/>
            <a:ext cx="1541930" cy="7709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381129" y="967067"/>
            <a:ext cx="1640542" cy="553998"/>
          </a:xfrm>
          <a:prstGeom prst="rect">
            <a:avLst/>
          </a:prstGeom>
          <a:noFill/>
        </p:spPr>
        <p:txBody>
          <a:bodyPr wrap="square" rtlCol="0">
            <a:spAutoFit/>
          </a:bodyPr>
          <a:lstStyle/>
          <a:p>
            <a:r>
              <a:rPr lang="sr-Latn-RS" sz="1000" dirty="0" smtClean="0">
                <a:solidFill>
                  <a:schemeClr val="bg1"/>
                </a:solidFill>
              </a:rPr>
              <a:t>H2020 </a:t>
            </a:r>
            <a:r>
              <a:rPr lang="en-US" sz="1000" dirty="0">
                <a:solidFill>
                  <a:schemeClr val="bg1"/>
                </a:solidFill>
              </a:rPr>
              <a:t>research and innovation framework </a:t>
            </a:r>
            <a:r>
              <a:rPr lang="en-US" sz="1000" dirty="0" err="1">
                <a:solidFill>
                  <a:schemeClr val="bg1"/>
                </a:solidFill>
              </a:rPr>
              <a:t>programme</a:t>
            </a:r>
            <a:endParaRPr lang="sr-Cyrl-RS" sz="1000" dirty="0">
              <a:solidFill>
                <a:schemeClr val="bg1"/>
              </a:solidFill>
            </a:endParaRPr>
          </a:p>
        </p:txBody>
      </p:sp>
    </p:spTree>
    <p:extLst>
      <p:ext uri="{BB962C8B-B14F-4D97-AF65-F5344CB8AC3E}">
        <p14:creationId xmlns:p14="http://schemas.microsoft.com/office/powerpoint/2010/main" val="771343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8155859" y="5486400"/>
            <a:ext cx="2308942" cy="530942"/>
          </a:xfrm>
          <a:prstGeom prst="rect">
            <a:avLst/>
          </a:prstGeom>
          <a:noFill/>
          <a:ln>
            <a:solidFill>
              <a:srgbClr val="6F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1"/>
          </p:cNvCxnSpPr>
          <p:nvPr/>
        </p:nvCxnSpPr>
        <p:spPr>
          <a:xfrm flipH="1">
            <a:off x="1" y="5751871"/>
            <a:ext cx="8155858" cy="0"/>
          </a:xfrm>
          <a:prstGeom prst="line">
            <a:avLst/>
          </a:prstGeom>
          <a:ln w="127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3"/>
          </p:cNvCxnSpPr>
          <p:nvPr/>
        </p:nvCxnSpPr>
        <p:spPr>
          <a:xfrm flipV="1">
            <a:off x="10464801" y="5748339"/>
            <a:ext cx="1727199" cy="3532"/>
          </a:xfrm>
          <a:prstGeom prst="line">
            <a:avLst/>
          </a:prstGeom>
          <a:ln w="12700">
            <a:solidFill>
              <a:srgbClr val="6F6F6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44181" y="5582817"/>
            <a:ext cx="2003305" cy="307777"/>
          </a:xfrm>
          <a:prstGeom prst="rect">
            <a:avLst/>
          </a:prstGeom>
          <a:noFill/>
        </p:spPr>
        <p:txBody>
          <a:bodyPr wrap="none" rtlCol="0">
            <a:spAutoFit/>
          </a:bodyPr>
          <a:lstStyle/>
          <a:p>
            <a:r>
              <a:rPr lang="en-US" sz="1400" dirty="0" smtClean="0">
                <a:solidFill>
                  <a:srgbClr val="FF6600"/>
                </a:solidFill>
                <a:latin typeface="+mj-lt"/>
              </a:rPr>
              <a:t>www.tagitsmart.eu</a:t>
            </a:r>
            <a:endParaRPr lang="en-US" sz="1400" dirty="0">
              <a:solidFill>
                <a:srgbClr val="FF6600"/>
              </a:solidFill>
              <a:latin typeface="+mj-lt"/>
            </a:endParaRPr>
          </a:p>
        </p:txBody>
      </p:sp>
      <p:sp>
        <p:nvSpPr>
          <p:cNvPr id="21" name="Rectangle 20"/>
          <p:cNvSpPr/>
          <p:nvPr/>
        </p:nvSpPr>
        <p:spPr>
          <a:xfrm>
            <a:off x="882445" y="0"/>
            <a:ext cx="2279855" cy="685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901306" y="2938618"/>
            <a:ext cx="5542097" cy="1569660"/>
          </a:xfrm>
          <a:prstGeom prst="rect">
            <a:avLst/>
          </a:prstGeom>
          <a:noFill/>
        </p:spPr>
        <p:txBody>
          <a:bodyPr wrap="square" rtlCol="0">
            <a:spAutoFit/>
          </a:bodyPr>
          <a:lstStyle/>
          <a:p>
            <a:pPr algn="r">
              <a:lnSpc>
                <a:spcPct val="150000"/>
              </a:lnSpc>
            </a:pPr>
            <a:r>
              <a:rPr lang="en-GB" sz="1600" dirty="0" smtClean="0">
                <a:solidFill>
                  <a:schemeClr val="bg1"/>
                </a:solidFill>
              </a:rPr>
              <a:t>Able </a:t>
            </a:r>
            <a:r>
              <a:rPr lang="en-GB" sz="1600" dirty="0">
                <a:solidFill>
                  <a:schemeClr val="bg1"/>
                </a:solidFill>
              </a:rPr>
              <a:t>to track individual items they manufactured throughout the product lifetime, thus offering insights into how the item is being handled, used and finally disposed of as well as enabling them to interact directly with the </a:t>
            </a:r>
            <a:r>
              <a:rPr lang="en-GB" sz="1600" dirty="0" smtClean="0">
                <a:solidFill>
                  <a:schemeClr val="bg1"/>
                </a:solidFill>
              </a:rPr>
              <a:t>consumers.</a:t>
            </a:r>
            <a:endParaRPr lang="en-US" sz="1600" dirty="0">
              <a:solidFill>
                <a:schemeClr val="bg1"/>
              </a:solidFill>
            </a:endParaRPr>
          </a:p>
        </p:txBody>
      </p:sp>
      <p:sp>
        <p:nvSpPr>
          <p:cNvPr id="35" name="TextBox 34"/>
          <p:cNvSpPr txBox="1"/>
          <p:nvPr/>
        </p:nvSpPr>
        <p:spPr>
          <a:xfrm>
            <a:off x="1266876" y="2322012"/>
            <a:ext cx="1502741" cy="307777"/>
          </a:xfrm>
          <a:prstGeom prst="rect">
            <a:avLst/>
          </a:prstGeom>
          <a:noFill/>
        </p:spPr>
        <p:txBody>
          <a:bodyPr wrap="square" rtlCol="0">
            <a:spAutoFit/>
          </a:bodyPr>
          <a:lstStyle/>
          <a:p>
            <a:pPr algn="ctr"/>
            <a:r>
              <a:rPr lang="en-US" sz="1400" dirty="0" smtClean="0">
                <a:solidFill>
                  <a:srgbClr val="FFFFFA"/>
                </a:solidFill>
              </a:rPr>
              <a:t>Consumers</a:t>
            </a:r>
            <a:endParaRPr lang="en-US" sz="1400" dirty="0">
              <a:solidFill>
                <a:srgbClr val="FFFFFA"/>
              </a:solidFill>
            </a:endParaRPr>
          </a:p>
        </p:txBody>
      </p:sp>
      <p:sp>
        <p:nvSpPr>
          <p:cNvPr id="36" name="TextBox 35"/>
          <p:cNvSpPr txBox="1"/>
          <p:nvPr/>
        </p:nvSpPr>
        <p:spPr>
          <a:xfrm>
            <a:off x="1074659" y="3038119"/>
            <a:ext cx="1895425" cy="338554"/>
          </a:xfrm>
          <a:prstGeom prst="rect">
            <a:avLst/>
          </a:prstGeom>
          <a:noFill/>
        </p:spPr>
        <p:txBody>
          <a:bodyPr wrap="square" rtlCol="0">
            <a:spAutoFit/>
          </a:bodyPr>
          <a:lstStyle/>
          <a:p>
            <a:pPr algn="ctr"/>
            <a:r>
              <a:rPr lang="en-US" sz="1600" b="1" dirty="0">
                <a:solidFill>
                  <a:srgbClr val="FFFFFA"/>
                </a:solidFill>
              </a:rPr>
              <a:t>Manufacturers</a:t>
            </a:r>
          </a:p>
        </p:txBody>
      </p:sp>
      <p:sp>
        <p:nvSpPr>
          <p:cNvPr id="37" name="TextBox 36"/>
          <p:cNvSpPr txBox="1"/>
          <p:nvPr/>
        </p:nvSpPr>
        <p:spPr>
          <a:xfrm>
            <a:off x="1227097" y="3754226"/>
            <a:ext cx="1502741" cy="307777"/>
          </a:xfrm>
          <a:prstGeom prst="rect">
            <a:avLst/>
          </a:prstGeom>
          <a:noFill/>
        </p:spPr>
        <p:txBody>
          <a:bodyPr wrap="square" rtlCol="0">
            <a:spAutoFit/>
          </a:bodyPr>
          <a:lstStyle/>
          <a:p>
            <a:pPr algn="ctr"/>
            <a:r>
              <a:rPr lang="en-US" sz="1400" dirty="0">
                <a:solidFill>
                  <a:srgbClr val="FFFFFA"/>
                </a:solidFill>
              </a:rPr>
              <a:t>Retailers</a:t>
            </a:r>
            <a:endParaRPr lang="en-US" sz="2000" dirty="0">
              <a:solidFill>
                <a:srgbClr val="FFFFFA"/>
              </a:solidFill>
            </a:endParaRPr>
          </a:p>
        </p:txBody>
      </p:sp>
      <p:sp>
        <p:nvSpPr>
          <p:cNvPr id="38" name="TextBox 37"/>
          <p:cNvSpPr txBox="1"/>
          <p:nvPr/>
        </p:nvSpPr>
        <p:spPr>
          <a:xfrm>
            <a:off x="1227097" y="4470333"/>
            <a:ext cx="1502741" cy="307777"/>
          </a:xfrm>
          <a:prstGeom prst="rect">
            <a:avLst/>
          </a:prstGeom>
          <a:noFill/>
        </p:spPr>
        <p:txBody>
          <a:bodyPr wrap="square" rtlCol="0">
            <a:spAutoFit/>
          </a:bodyPr>
          <a:lstStyle/>
          <a:p>
            <a:pPr algn="ctr"/>
            <a:r>
              <a:rPr lang="en-US" sz="1400" dirty="0" smtClean="0">
                <a:solidFill>
                  <a:srgbClr val="FFFFFA"/>
                </a:solidFill>
              </a:rPr>
              <a:t>Developers</a:t>
            </a:r>
            <a:endParaRPr lang="en-US" sz="2000" dirty="0">
              <a:solidFill>
                <a:srgbClr val="FFFFFA"/>
              </a:solidFill>
            </a:endParaRPr>
          </a:p>
        </p:txBody>
      </p:sp>
      <p:grpSp>
        <p:nvGrpSpPr>
          <p:cNvPr id="3" name="Group 2"/>
          <p:cNvGrpSpPr/>
          <p:nvPr/>
        </p:nvGrpSpPr>
        <p:grpSpPr>
          <a:xfrm>
            <a:off x="3162298" y="3154886"/>
            <a:ext cx="2739008" cy="1116709"/>
            <a:chOff x="3162300" y="2890141"/>
            <a:chExt cx="2739008" cy="1116709"/>
          </a:xfrm>
          <a:solidFill>
            <a:srgbClr val="FF6600"/>
          </a:solidFill>
        </p:grpSpPr>
        <p:cxnSp>
          <p:nvCxnSpPr>
            <p:cNvPr id="24" name="Straight Connector 23"/>
            <p:cNvCxnSpPr/>
            <p:nvPr/>
          </p:nvCxnSpPr>
          <p:spPr>
            <a:xfrm flipH="1">
              <a:off x="3162300" y="2959198"/>
              <a:ext cx="1282700" cy="1"/>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38650" y="2959198"/>
              <a:ext cx="0" cy="1047652"/>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35600" y="2959198"/>
              <a:ext cx="0" cy="1047652"/>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438650" y="4003677"/>
              <a:ext cx="996950" cy="0"/>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433219" y="2963169"/>
              <a:ext cx="396652" cy="2208"/>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5763195" y="2890141"/>
              <a:ext cx="138113" cy="138113"/>
            </a:xfrm>
            <a:prstGeom prst="ellipse">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3"/>
          <p:cNvSpPr>
            <a:spLocks noGrp="1"/>
          </p:cNvSpPr>
          <p:nvPr>
            <p:ph type="sldNum" sz="quarter" idx="12"/>
          </p:nvPr>
        </p:nvSpPr>
        <p:spPr/>
        <p:txBody>
          <a:bodyPr/>
          <a:lstStyle/>
          <a:p>
            <a:fld id="{FC465BA8-BD5D-4E0E-A6DF-D13F27D4BF04}" type="slidenum">
              <a:rPr lang="en-US" smtClean="0"/>
              <a:pPr/>
              <a:t>10</a:t>
            </a:fld>
            <a:endParaRPr lang="en-US" dirty="0"/>
          </a:p>
        </p:txBody>
      </p:sp>
      <p:sp>
        <p:nvSpPr>
          <p:cNvPr id="25" name="TextBox 24"/>
          <p:cNvSpPr txBox="1"/>
          <p:nvPr/>
        </p:nvSpPr>
        <p:spPr>
          <a:xfrm>
            <a:off x="8026889" y="1518722"/>
            <a:ext cx="3392374" cy="400110"/>
          </a:xfrm>
          <a:prstGeom prst="rect">
            <a:avLst/>
          </a:prstGeom>
          <a:noFill/>
        </p:spPr>
        <p:txBody>
          <a:bodyPr wrap="square" rtlCol="0">
            <a:spAutoFit/>
          </a:bodyPr>
          <a:lstStyle/>
          <a:p>
            <a:pPr algn="r"/>
            <a:r>
              <a:rPr lang="en-US" sz="2000" dirty="0" smtClean="0">
                <a:solidFill>
                  <a:srgbClr val="FF6600"/>
                </a:solidFill>
                <a:latin typeface="+mj-lt"/>
              </a:rPr>
              <a:t>Why should you care?</a:t>
            </a:r>
            <a:endParaRPr lang="en-US" sz="2000" dirty="0">
              <a:solidFill>
                <a:srgbClr val="FF6600"/>
              </a:solidFill>
              <a:latin typeface="+mj-lt"/>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180" y="684847"/>
            <a:ext cx="685800" cy="733425"/>
          </a:xfrm>
          <a:prstGeom prst="rect">
            <a:avLst/>
          </a:prstGeom>
        </p:spPr>
      </p:pic>
    </p:spTree>
    <p:extLst>
      <p:ext uri="{BB962C8B-B14F-4D97-AF65-F5344CB8AC3E}">
        <p14:creationId xmlns:p14="http://schemas.microsoft.com/office/powerpoint/2010/main" val="1666361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8155859" y="5486400"/>
            <a:ext cx="2308942" cy="530942"/>
          </a:xfrm>
          <a:prstGeom prst="rect">
            <a:avLst/>
          </a:prstGeom>
          <a:noFill/>
          <a:ln>
            <a:solidFill>
              <a:srgbClr val="6F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1"/>
          </p:cNvCxnSpPr>
          <p:nvPr/>
        </p:nvCxnSpPr>
        <p:spPr>
          <a:xfrm flipH="1">
            <a:off x="1" y="5751871"/>
            <a:ext cx="8155858" cy="0"/>
          </a:xfrm>
          <a:prstGeom prst="line">
            <a:avLst/>
          </a:prstGeom>
          <a:ln w="127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3"/>
          </p:cNvCxnSpPr>
          <p:nvPr/>
        </p:nvCxnSpPr>
        <p:spPr>
          <a:xfrm flipV="1">
            <a:off x="10464801" y="5748339"/>
            <a:ext cx="1727199" cy="3532"/>
          </a:xfrm>
          <a:prstGeom prst="line">
            <a:avLst/>
          </a:prstGeom>
          <a:ln w="12700">
            <a:solidFill>
              <a:srgbClr val="6F6F6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44181" y="5582817"/>
            <a:ext cx="2003305" cy="307777"/>
          </a:xfrm>
          <a:prstGeom prst="rect">
            <a:avLst/>
          </a:prstGeom>
          <a:noFill/>
        </p:spPr>
        <p:txBody>
          <a:bodyPr wrap="none" rtlCol="0">
            <a:spAutoFit/>
          </a:bodyPr>
          <a:lstStyle/>
          <a:p>
            <a:r>
              <a:rPr lang="en-US" sz="1400" dirty="0" smtClean="0">
                <a:solidFill>
                  <a:srgbClr val="FF6600"/>
                </a:solidFill>
                <a:latin typeface="+mj-lt"/>
              </a:rPr>
              <a:t>www.tagitsmart.eu</a:t>
            </a:r>
            <a:endParaRPr lang="en-US" sz="1400" dirty="0">
              <a:solidFill>
                <a:srgbClr val="FF6600"/>
              </a:solidFill>
              <a:latin typeface="+mj-lt"/>
            </a:endParaRPr>
          </a:p>
        </p:txBody>
      </p:sp>
      <p:sp>
        <p:nvSpPr>
          <p:cNvPr id="21" name="Rectangle 20"/>
          <p:cNvSpPr/>
          <p:nvPr/>
        </p:nvSpPr>
        <p:spPr>
          <a:xfrm>
            <a:off x="882445" y="0"/>
            <a:ext cx="2279855" cy="685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901308" y="3621981"/>
            <a:ext cx="5542097" cy="1200329"/>
          </a:xfrm>
          <a:prstGeom prst="rect">
            <a:avLst/>
          </a:prstGeom>
          <a:noFill/>
        </p:spPr>
        <p:txBody>
          <a:bodyPr wrap="square" rtlCol="0">
            <a:spAutoFit/>
          </a:bodyPr>
          <a:lstStyle/>
          <a:p>
            <a:pPr algn="r">
              <a:lnSpc>
                <a:spcPct val="150000"/>
              </a:lnSpc>
            </a:pPr>
            <a:r>
              <a:rPr lang="en-GB" sz="1600" b="1" dirty="0">
                <a:solidFill>
                  <a:schemeClr val="bg1"/>
                </a:solidFill>
              </a:rPr>
              <a:t>Retailers</a:t>
            </a:r>
            <a:r>
              <a:rPr lang="en-GB" sz="1600" dirty="0">
                <a:solidFill>
                  <a:schemeClr val="bg1"/>
                </a:solidFill>
              </a:rPr>
              <a:t> will be able to monitor individual items on the shelves, improve logistics and supply chain and offer new services to consumers</a:t>
            </a:r>
            <a:r>
              <a:rPr lang="en-GB" sz="1600" dirty="0" smtClean="0">
                <a:solidFill>
                  <a:schemeClr val="bg1"/>
                </a:solidFill>
              </a:rPr>
              <a:t>.</a:t>
            </a:r>
            <a:endParaRPr lang="en-US" sz="1600" dirty="0">
              <a:solidFill>
                <a:srgbClr val="DDD9BC"/>
              </a:solidFill>
            </a:endParaRPr>
          </a:p>
        </p:txBody>
      </p:sp>
      <p:sp>
        <p:nvSpPr>
          <p:cNvPr id="35" name="TextBox 34"/>
          <p:cNvSpPr txBox="1"/>
          <p:nvPr/>
        </p:nvSpPr>
        <p:spPr>
          <a:xfrm>
            <a:off x="1266876" y="2322012"/>
            <a:ext cx="1502741" cy="307777"/>
          </a:xfrm>
          <a:prstGeom prst="rect">
            <a:avLst/>
          </a:prstGeom>
          <a:noFill/>
        </p:spPr>
        <p:txBody>
          <a:bodyPr wrap="square" rtlCol="0">
            <a:spAutoFit/>
          </a:bodyPr>
          <a:lstStyle/>
          <a:p>
            <a:pPr algn="ctr"/>
            <a:r>
              <a:rPr lang="en-US" sz="1400" dirty="0" smtClean="0">
                <a:solidFill>
                  <a:srgbClr val="FFFFFA"/>
                </a:solidFill>
              </a:rPr>
              <a:t>Consumers</a:t>
            </a:r>
            <a:endParaRPr lang="en-US" dirty="0">
              <a:solidFill>
                <a:srgbClr val="FFFFFA"/>
              </a:solidFill>
            </a:endParaRPr>
          </a:p>
        </p:txBody>
      </p:sp>
      <p:sp>
        <p:nvSpPr>
          <p:cNvPr id="36" name="TextBox 35"/>
          <p:cNvSpPr txBox="1"/>
          <p:nvPr/>
        </p:nvSpPr>
        <p:spPr>
          <a:xfrm>
            <a:off x="1074659" y="3038119"/>
            <a:ext cx="1895425" cy="307777"/>
          </a:xfrm>
          <a:prstGeom prst="rect">
            <a:avLst/>
          </a:prstGeom>
          <a:noFill/>
        </p:spPr>
        <p:txBody>
          <a:bodyPr wrap="square" rtlCol="0">
            <a:spAutoFit/>
          </a:bodyPr>
          <a:lstStyle/>
          <a:p>
            <a:pPr algn="ctr"/>
            <a:r>
              <a:rPr lang="en-US" sz="1400" dirty="0">
                <a:solidFill>
                  <a:srgbClr val="FFFFFA"/>
                </a:solidFill>
              </a:rPr>
              <a:t>Manufacturers</a:t>
            </a:r>
            <a:endParaRPr lang="en-US" sz="1600" dirty="0">
              <a:solidFill>
                <a:srgbClr val="FFFFFA"/>
              </a:solidFill>
            </a:endParaRPr>
          </a:p>
        </p:txBody>
      </p:sp>
      <p:sp>
        <p:nvSpPr>
          <p:cNvPr id="37" name="TextBox 36"/>
          <p:cNvSpPr txBox="1"/>
          <p:nvPr/>
        </p:nvSpPr>
        <p:spPr>
          <a:xfrm>
            <a:off x="1227097" y="3754226"/>
            <a:ext cx="1502741" cy="338554"/>
          </a:xfrm>
          <a:prstGeom prst="rect">
            <a:avLst/>
          </a:prstGeom>
          <a:noFill/>
        </p:spPr>
        <p:txBody>
          <a:bodyPr wrap="square" rtlCol="0">
            <a:spAutoFit/>
          </a:bodyPr>
          <a:lstStyle/>
          <a:p>
            <a:pPr algn="ctr"/>
            <a:r>
              <a:rPr lang="en-US" sz="1600" b="1" dirty="0">
                <a:solidFill>
                  <a:srgbClr val="FFFFFA"/>
                </a:solidFill>
              </a:rPr>
              <a:t>Retailers</a:t>
            </a:r>
            <a:endParaRPr lang="en-US" sz="2000" b="1" dirty="0">
              <a:solidFill>
                <a:srgbClr val="FFFFFA"/>
              </a:solidFill>
            </a:endParaRPr>
          </a:p>
        </p:txBody>
      </p:sp>
      <p:sp>
        <p:nvSpPr>
          <p:cNvPr id="38" name="TextBox 37"/>
          <p:cNvSpPr txBox="1"/>
          <p:nvPr/>
        </p:nvSpPr>
        <p:spPr>
          <a:xfrm>
            <a:off x="1227097" y="4470333"/>
            <a:ext cx="1502741" cy="307777"/>
          </a:xfrm>
          <a:prstGeom prst="rect">
            <a:avLst/>
          </a:prstGeom>
          <a:noFill/>
        </p:spPr>
        <p:txBody>
          <a:bodyPr wrap="square" rtlCol="0">
            <a:spAutoFit/>
          </a:bodyPr>
          <a:lstStyle/>
          <a:p>
            <a:pPr algn="ctr"/>
            <a:r>
              <a:rPr lang="en-US" sz="1400" dirty="0" smtClean="0">
                <a:solidFill>
                  <a:srgbClr val="FFFFFA"/>
                </a:solidFill>
              </a:rPr>
              <a:t>Developers</a:t>
            </a:r>
            <a:endParaRPr lang="en-US" sz="2000" dirty="0">
              <a:solidFill>
                <a:srgbClr val="FFFFFA"/>
              </a:solidFill>
            </a:endParaRPr>
          </a:p>
        </p:txBody>
      </p:sp>
      <p:grpSp>
        <p:nvGrpSpPr>
          <p:cNvPr id="3" name="Group 2"/>
          <p:cNvGrpSpPr/>
          <p:nvPr/>
        </p:nvGrpSpPr>
        <p:grpSpPr>
          <a:xfrm>
            <a:off x="3162300" y="3844210"/>
            <a:ext cx="2739008" cy="686816"/>
            <a:chOff x="3162300" y="2890141"/>
            <a:chExt cx="2739008" cy="686816"/>
          </a:xfrm>
          <a:solidFill>
            <a:srgbClr val="FF6600"/>
          </a:solidFill>
        </p:grpSpPr>
        <p:cxnSp>
          <p:nvCxnSpPr>
            <p:cNvPr id="24" name="Straight Connector 23"/>
            <p:cNvCxnSpPr/>
            <p:nvPr/>
          </p:nvCxnSpPr>
          <p:spPr>
            <a:xfrm flipH="1">
              <a:off x="3162300" y="2959198"/>
              <a:ext cx="1282700" cy="1"/>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38650" y="2959198"/>
              <a:ext cx="0" cy="617759"/>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35600" y="2959198"/>
              <a:ext cx="0" cy="617759"/>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438650" y="3576957"/>
              <a:ext cx="996950" cy="0"/>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433219" y="2963169"/>
              <a:ext cx="396652" cy="2208"/>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5763195" y="2890141"/>
              <a:ext cx="138113" cy="138113"/>
            </a:xfrm>
            <a:prstGeom prst="ellipse">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3"/>
          <p:cNvSpPr>
            <a:spLocks noGrp="1"/>
          </p:cNvSpPr>
          <p:nvPr>
            <p:ph type="sldNum" sz="quarter" idx="12"/>
          </p:nvPr>
        </p:nvSpPr>
        <p:spPr/>
        <p:txBody>
          <a:bodyPr/>
          <a:lstStyle/>
          <a:p>
            <a:fld id="{FC465BA8-BD5D-4E0E-A6DF-D13F27D4BF04}" type="slidenum">
              <a:rPr lang="en-US" smtClean="0"/>
              <a:pPr/>
              <a:t>11</a:t>
            </a:fld>
            <a:endParaRPr lang="en-US" dirty="0"/>
          </a:p>
        </p:txBody>
      </p:sp>
      <p:sp>
        <p:nvSpPr>
          <p:cNvPr id="25" name="TextBox 24"/>
          <p:cNvSpPr txBox="1"/>
          <p:nvPr/>
        </p:nvSpPr>
        <p:spPr>
          <a:xfrm>
            <a:off x="8026889" y="1518722"/>
            <a:ext cx="3392374" cy="400110"/>
          </a:xfrm>
          <a:prstGeom prst="rect">
            <a:avLst/>
          </a:prstGeom>
          <a:noFill/>
        </p:spPr>
        <p:txBody>
          <a:bodyPr wrap="square" rtlCol="0">
            <a:spAutoFit/>
          </a:bodyPr>
          <a:lstStyle/>
          <a:p>
            <a:pPr algn="r"/>
            <a:r>
              <a:rPr lang="en-US" sz="2000" dirty="0" smtClean="0">
                <a:solidFill>
                  <a:srgbClr val="FF6600"/>
                </a:solidFill>
                <a:latin typeface="+mj-lt"/>
              </a:rPr>
              <a:t>Why should you care?</a:t>
            </a:r>
            <a:endParaRPr lang="en-US" sz="2000" dirty="0">
              <a:solidFill>
                <a:srgbClr val="FF6600"/>
              </a:solidFill>
              <a:latin typeface="+mj-lt"/>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180" y="684847"/>
            <a:ext cx="685800" cy="733425"/>
          </a:xfrm>
          <a:prstGeom prst="rect">
            <a:avLst/>
          </a:prstGeom>
        </p:spPr>
      </p:pic>
    </p:spTree>
    <p:extLst>
      <p:ext uri="{BB962C8B-B14F-4D97-AF65-F5344CB8AC3E}">
        <p14:creationId xmlns:p14="http://schemas.microsoft.com/office/powerpoint/2010/main" val="634462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8155859" y="5486400"/>
            <a:ext cx="2308942" cy="530942"/>
          </a:xfrm>
          <a:prstGeom prst="rect">
            <a:avLst/>
          </a:prstGeom>
          <a:noFill/>
          <a:ln>
            <a:solidFill>
              <a:srgbClr val="6F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1"/>
          </p:cNvCxnSpPr>
          <p:nvPr/>
        </p:nvCxnSpPr>
        <p:spPr>
          <a:xfrm flipH="1">
            <a:off x="1" y="5751871"/>
            <a:ext cx="8155858" cy="0"/>
          </a:xfrm>
          <a:prstGeom prst="line">
            <a:avLst/>
          </a:prstGeom>
          <a:ln w="127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3"/>
          </p:cNvCxnSpPr>
          <p:nvPr/>
        </p:nvCxnSpPr>
        <p:spPr>
          <a:xfrm flipV="1">
            <a:off x="10464801" y="5748339"/>
            <a:ext cx="1727199" cy="3532"/>
          </a:xfrm>
          <a:prstGeom prst="line">
            <a:avLst/>
          </a:prstGeom>
          <a:ln w="12700">
            <a:solidFill>
              <a:srgbClr val="6F6F6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44181" y="5582817"/>
            <a:ext cx="2003305" cy="307777"/>
          </a:xfrm>
          <a:prstGeom prst="rect">
            <a:avLst/>
          </a:prstGeom>
          <a:noFill/>
        </p:spPr>
        <p:txBody>
          <a:bodyPr wrap="none" rtlCol="0">
            <a:spAutoFit/>
          </a:bodyPr>
          <a:lstStyle/>
          <a:p>
            <a:r>
              <a:rPr lang="en-US" sz="1400" dirty="0" smtClean="0">
                <a:solidFill>
                  <a:srgbClr val="FF6600"/>
                </a:solidFill>
                <a:latin typeface="+mj-lt"/>
              </a:rPr>
              <a:t>www.tagitsmart.eu</a:t>
            </a:r>
            <a:endParaRPr lang="en-US" sz="1400" dirty="0">
              <a:solidFill>
                <a:srgbClr val="FF6600"/>
              </a:solidFill>
              <a:latin typeface="+mj-lt"/>
            </a:endParaRPr>
          </a:p>
        </p:txBody>
      </p:sp>
      <p:sp>
        <p:nvSpPr>
          <p:cNvPr id="21" name="Rectangle 20"/>
          <p:cNvSpPr/>
          <p:nvPr/>
        </p:nvSpPr>
        <p:spPr>
          <a:xfrm>
            <a:off x="882445" y="0"/>
            <a:ext cx="2279855" cy="685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829871" y="4393388"/>
            <a:ext cx="5542097" cy="830997"/>
          </a:xfrm>
          <a:prstGeom prst="rect">
            <a:avLst/>
          </a:prstGeom>
          <a:noFill/>
        </p:spPr>
        <p:txBody>
          <a:bodyPr wrap="square" rtlCol="0">
            <a:spAutoFit/>
          </a:bodyPr>
          <a:lstStyle/>
          <a:p>
            <a:pPr algn="r"/>
            <a:r>
              <a:rPr lang="en-GB" sz="1600" dirty="0" smtClean="0">
                <a:solidFill>
                  <a:schemeClr val="bg1"/>
                </a:solidFill>
              </a:rPr>
              <a:t>Able </a:t>
            </a:r>
            <a:r>
              <a:rPr lang="en-GB" sz="1600" dirty="0">
                <a:solidFill>
                  <a:schemeClr val="bg1"/>
                </a:solidFill>
              </a:rPr>
              <a:t>to build applications and services on top of the open API and provide them to consumers whenever a tagged product is </a:t>
            </a:r>
            <a:r>
              <a:rPr lang="en-GB" sz="1600" dirty="0" smtClean="0">
                <a:solidFill>
                  <a:schemeClr val="bg1"/>
                </a:solidFill>
              </a:rPr>
              <a:t>scanned. </a:t>
            </a:r>
            <a:endParaRPr lang="sr-Cyrl-RS" sz="1600" dirty="0">
              <a:solidFill>
                <a:schemeClr val="bg1"/>
              </a:solidFill>
            </a:endParaRPr>
          </a:p>
        </p:txBody>
      </p:sp>
      <p:sp>
        <p:nvSpPr>
          <p:cNvPr id="35" name="TextBox 34"/>
          <p:cNvSpPr txBox="1"/>
          <p:nvPr/>
        </p:nvSpPr>
        <p:spPr>
          <a:xfrm>
            <a:off x="1266876" y="2322012"/>
            <a:ext cx="1502741" cy="307777"/>
          </a:xfrm>
          <a:prstGeom prst="rect">
            <a:avLst/>
          </a:prstGeom>
          <a:noFill/>
        </p:spPr>
        <p:txBody>
          <a:bodyPr wrap="square" rtlCol="0">
            <a:spAutoFit/>
          </a:bodyPr>
          <a:lstStyle/>
          <a:p>
            <a:pPr algn="ctr"/>
            <a:r>
              <a:rPr lang="en-US" sz="1400" dirty="0" smtClean="0">
                <a:solidFill>
                  <a:srgbClr val="FFFFFA"/>
                </a:solidFill>
              </a:rPr>
              <a:t>Consumers</a:t>
            </a:r>
            <a:endParaRPr lang="en-US" sz="2000" dirty="0">
              <a:solidFill>
                <a:srgbClr val="FFFFFA"/>
              </a:solidFill>
            </a:endParaRPr>
          </a:p>
        </p:txBody>
      </p:sp>
      <p:sp>
        <p:nvSpPr>
          <p:cNvPr id="36" name="TextBox 35"/>
          <p:cNvSpPr txBox="1"/>
          <p:nvPr/>
        </p:nvSpPr>
        <p:spPr>
          <a:xfrm>
            <a:off x="1074659" y="3038119"/>
            <a:ext cx="1895425" cy="307777"/>
          </a:xfrm>
          <a:prstGeom prst="rect">
            <a:avLst/>
          </a:prstGeom>
          <a:noFill/>
        </p:spPr>
        <p:txBody>
          <a:bodyPr wrap="square" rtlCol="0">
            <a:spAutoFit/>
          </a:bodyPr>
          <a:lstStyle/>
          <a:p>
            <a:pPr algn="ctr"/>
            <a:r>
              <a:rPr lang="en-US" sz="1400" dirty="0">
                <a:solidFill>
                  <a:srgbClr val="FFFFFA"/>
                </a:solidFill>
              </a:rPr>
              <a:t>Manufacturers</a:t>
            </a:r>
            <a:endParaRPr lang="en-US" sz="1600" dirty="0">
              <a:solidFill>
                <a:srgbClr val="FFFFFA"/>
              </a:solidFill>
            </a:endParaRPr>
          </a:p>
        </p:txBody>
      </p:sp>
      <p:sp>
        <p:nvSpPr>
          <p:cNvPr id="37" name="TextBox 36"/>
          <p:cNvSpPr txBox="1"/>
          <p:nvPr/>
        </p:nvSpPr>
        <p:spPr>
          <a:xfrm>
            <a:off x="1227097" y="3754226"/>
            <a:ext cx="1502741" cy="307777"/>
          </a:xfrm>
          <a:prstGeom prst="rect">
            <a:avLst/>
          </a:prstGeom>
          <a:noFill/>
        </p:spPr>
        <p:txBody>
          <a:bodyPr wrap="square" rtlCol="0">
            <a:spAutoFit/>
          </a:bodyPr>
          <a:lstStyle/>
          <a:p>
            <a:pPr algn="ctr"/>
            <a:r>
              <a:rPr lang="en-US" sz="1400" dirty="0">
                <a:solidFill>
                  <a:srgbClr val="FFFFFA"/>
                </a:solidFill>
              </a:rPr>
              <a:t>Retailers</a:t>
            </a:r>
            <a:endParaRPr lang="en-US" sz="2000" dirty="0">
              <a:solidFill>
                <a:srgbClr val="FFFFFA"/>
              </a:solidFill>
            </a:endParaRPr>
          </a:p>
        </p:txBody>
      </p:sp>
      <p:sp>
        <p:nvSpPr>
          <p:cNvPr id="38" name="TextBox 37"/>
          <p:cNvSpPr txBox="1"/>
          <p:nvPr/>
        </p:nvSpPr>
        <p:spPr>
          <a:xfrm>
            <a:off x="1227097" y="4470333"/>
            <a:ext cx="1502741" cy="338554"/>
          </a:xfrm>
          <a:prstGeom prst="rect">
            <a:avLst/>
          </a:prstGeom>
          <a:noFill/>
        </p:spPr>
        <p:txBody>
          <a:bodyPr wrap="square" rtlCol="0">
            <a:spAutoFit/>
          </a:bodyPr>
          <a:lstStyle/>
          <a:p>
            <a:pPr algn="ctr"/>
            <a:r>
              <a:rPr lang="en-US" sz="1600" b="1" dirty="0" smtClean="0">
                <a:solidFill>
                  <a:srgbClr val="FFFFFA"/>
                </a:solidFill>
              </a:rPr>
              <a:t>Developers</a:t>
            </a:r>
            <a:endParaRPr lang="en-US" sz="2000" b="1" dirty="0">
              <a:solidFill>
                <a:srgbClr val="FFFFFA"/>
              </a:solidFill>
            </a:endParaRPr>
          </a:p>
        </p:txBody>
      </p:sp>
      <p:grpSp>
        <p:nvGrpSpPr>
          <p:cNvPr id="3" name="Group 2"/>
          <p:cNvGrpSpPr/>
          <p:nvPr/>
        </p:nvGrpSpPr>
        <p:grpSpPr>
          <a:xfrm>
            <a:off x="3162300" y="3873558"/>
            <a:ext cx="2739008" cy="792204"/>
            <a:chOff x="3162300" y="2236050"/>
            <a:chExt cx="2739008" cy="792204"/>
          </a:xfrm>
          <a:solidFill>
            <a:srgbClr val="FF6600"/>
          </a:solidFill>
        </p:grpSpPr>
        <p:cxnSp>
          <p:nvCxnSpPr>
            <p:cNvPr id="24" name="Straight Connector 23"/>
            <p:cNvCxnSpPr/>
            <p:nvPr/>
          </p:nvCxnSpPr>
          <p:spPr>
            <a:xfrm flipH="1">
              <a:off x="3162300" y="2959198"/>
              <a:ext cx="1282700" cy="1"/>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38650" y="2240126"/>
              <a:ext cx="0" cy="719071"/>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35600" y="2240126"/>
              <a:ext cx="0" cy="723043"/>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438650" y="2236050"/>
              <a:ext cx="996950" cy="0"/>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433219" y="2963169"/>
              <a:ext cx="396652" cy="2208"/>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5763195" y="2890141"/>
              <a:ext cx="138113" cy="138113"/>
            </a:xfrm>
            <a:prstGeom prst="ellipse">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3"/>
          <p:cNvSpPr>
            <a:spLocks noGrp="1"/>
          </p:cNvSpPr>
          <p:nvPr>
            <p:ph type="sldNum" sz="quarter" idx="12"/>
          </p:nvPr>
        </p:nvSpPr>
        <p:spPr/>
        <p:txBody>
          <a:bodyPr/>
          <a:lstStyle/>
          <a:p>
            <a:fld id="{FC465BA8-BD5D-4E0E-A6DF-D13F27D4BF04}" type="slidenum">
              <a:rPr lang="en-US" smtClean="0"/>
              <a:pPr/>
              <a:t>12</a:t>
            </a:fld>
            <a:endParaRPr lang="en-US" dirty="0"/>
          </a:p>
        </p:txBody>
      </p:sp>
      <p:sp>
        <p:nvSpPr>
          <p:cNvPr id="25" name="TextBox 24"/>
          <p:cNvSpPr txBox="1"/>
          <p:nvPr/>
        </p:nvSpPr>
        <p:spPr>
          <a:xfrm>
            <a:off x="8026889" y="1518722"/>
            <a:ext cx="3392374" cy="400110"/>
          </a:xfrm>
          <a:prstGeom prst="rect">
            <a:avLst/>
          </a:prstGeom>
          <a:noFill/>
        </p:spPr>
        <p:txBody>
          <a:bodyPr wrap="square" rtlCol="0">
            <a:spAutoFit/>
          </a:bodyPr>
          <a:lstStyle/>
          <a:p>
            <a:pPr algn="r"/>
            <a:r>
              <a:rPr lang="en-US" sz="2000" dirty="0" smtClean="0">
                <a:solidFill>
                  <a:srgbClr val="FF6600"/>
                </a:solidFill>
                <a:latin typeface="+mj-lt"/>
              </a:rPr>
              <a:t>Why should you care?</a:t>
            </a:r>
            <a:endParaRPr lang="en-US" sz="2000" dirty="0">
              <a:solidFill>
                <a:srgbClr val="FF6600"/>
              </a:solidFill>
              <a:latin typeface="+mj-lt"/>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180" y="684847"/>
            <a:ext cx="685800" cy="733425"/>
          </a:xfrm>
          <a:prstGeom prst="rect">
            <a:avLst/>
          </a:prstGeom>
        </p:spPr>
      </p:pic>
    </p:spTree>
    <p:extLst>
      <p:ext uri="{BB962C8B-B14F-4D97-AF65-F5344CB8AC3E}">
        <p14:creationId xmlns:p14="http://schemas.microsoft.com/office/powerpoint/2010/main" val="6533843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4975860" y="2496049"/>
            <a:ext cx="3405242" cy="138113"/>
            <a:chOff x="2496066" y="2890141"/>
            <a:chExt cx="3405242" cy="138113"/>
          </a:xfrm>
          <a:solidFill>
            <a:srgbClr val="FF6600"/>
          </a:solidFill>
        </p:grpSpPr>
        <p:cxnSp>
          <p:nvCxnSpPr>
            <p:cNvPr id="49" name="Straight Connector 48"/>
            <p:cNvCxnSpPr/>
            <p:nvPr/>
          </p:nvCxnSpPr>
          <p:spPr>
            <a:xfrm flipH="1">
              <a:off x="2496066" y="2963169"/>
              <a:ext cx="3333805" cy="0"/>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763195" y="2890141"/>
              <a:ext cx="138113" cy="138113"/>
            </a:xfrm>
            <a:prstGeom prst="ellipse">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472940" y="3855582"/>
            <a:ext cx="3908162" cy="138113"/>
            <a:chOff x="1993146" y="2890141"/>
            <a:chExt cx="3908162" cy="138113"/>
          </a:xfrm>
          <a:solidFill>
            <a:srgbClr val="FF6600"/>
          </a:solidFill>
        </p:grpSpPr>
        <p:cxnSp>
          <p:nvCxnSpPr>
            <p:cNvPr id="52" name="Straight Connector 51"/>
            <p:cNvCxnSpPr/>
            <p:nvPr/>
          </p:nvCxnSpPr>
          <p:spPr>
            <a:xfrm flipH="1">
              <a:off x="1993146" y="2963169"/>
              <a:ext cx="3836725" cy="0"/>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5763195" y="2890141"/>
              <a:ext cx="138113" cy="138113"/>
            </a:xfrm>
            <a:prstGeom prst="ellipse">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642360" y="5186761"/>
            <a:ext cx="4738742" cy="138113"/>
            <a:chOff x="1162566" y="2890141"/>
            <a:chExt cx="4738742" cy="138113"/>
          </a:xfrm>
          <a:solidFill>
            <a:srgbClr val="FF6600"/>
          </a:solidFill>
        </p:grpSpPr>
        <p:cxnSp>
          <p:nvCxnSpPr>
            <p:cNvPr id="55" name="Straight Connector 54"/>
            <p:cNvCxnSpPr/>
            <p:nvPr/>
          </p:nvCxnSpPr>
          <p:spPr>
            <a:xfrm flipH="1">
              <a:off x="1162566" y="2963169"/>
              <a:ext cx="4667305" cy="0"/>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763195" y="2890141"/>
              <a:ext cx="138113" cy="138113"/>
            </a:xfrm>
            <a:prstGeom prst="ellipse">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81985" y="1847604"/>
            <a:ext cx="2799117" cy="138113"/>
            <a:chOff x="3102191" y="2890141"/>
            <a:chExt cx="2799117" cy="138113"/>
          </a:xfrm>
          <a:solidFill>
            <a:srgbClr val="FF6600"/>
          </a:solidFill>
        </p:grpSpPr>
        <p:cxnSp>
          <p:nvCxnSpPr>
            <p:cNvPr id="10" name="Straight Connector 9"/>
            <p:cNvCxnSpPr/>
            <p:nvPr/>
          </p:nvCxnSpPr>
          <p:spPr>
            <a:xfrm flipH="1">
              <a:off x="3102191" y="2963169"/>
              <a:ext cx="2727680" cy="0"/>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763195" y="2890141"/>
              <a:ext cx="138113" cy="138113"/>
            </a:xfrm>
            <a:prstGeom prst="ellipse">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solidFill>
                  <a:schemeClr val="bg1"/>
                </a:solidFill>
              </a:rPr>
              <a:t>Research challenges</a:t>
            </a:r>
            <a:endParaRPr lang="sr-Cyrl-RS" dirty="0">
              <a:solidFill>
                <a:schemeClr val="bg1"/>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bwMode="auto">
          <a:xfrm>
            <a:off x="1562100" y="1530673"/>
            <a:ext cx="4469711" cy="3747419"/>
          </a:xfrm>
          <a:prstGeom prst="rect">
            <a:avLst/>
          </a:prstGeom>
          <a:noFill/>
        </p:spPr>
      </p:pic>
      <p:sp>
        <p:nvSpPr>
          <p:cNvPr id="43" name="Left-Right Arrow 42"/>
          <p:cNvSpPr/>
          <p:nvPr/>
        </p:nvSpPr>
        <p:spPr>
          <a:xfrm>
            <a:off x="1632635" y="5431125"/>
            <a:ext cx="4409174" cy="205311"/>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rot="16200000">
            <a:off x="-349585" y="3443328"/>
            <a:ext cx="3329179" cy="205311"/>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791532" y="5732582"/>
            <a:ext cx="2091380" cy="307777"/>
          </a:xfrm>
          <a:prstGeom prst="rect">
            <a:avLst/>
          </a:prstGeom>
          <a:noFill/>
        </p:spPr>
        <p:txBody>
          <a:bodyPr wrap="square" rtlCol="0">
            <a:spAutoFit/>
          </a:bodyPr>
          <a:lstStyle/>
          <a:p>
            <a:pPr algn="r"/>
            <a:r>
              <a:rPr lang="en-US" sz="1400" dirty="0">
                <a:solidFill>
                  <a:srgbClr val="FF6600"/>
                </a:solidFill>
                <a:latin typeface="+mj-lt"/>
              </a:rPr>
              <a:t>Scale/Heterogeneity</a:t>
            </a:r>
          </a:p>
        </p:txBody>
      </p:sp>
      <p:sp>
        <p:nvSpPr>
          <p:cNvPr id="60" name="TextBox 59"/>
          <p:cNvSpPr txBox="1"/>
          <p:nvPr/>
        </p:nvSpPr>
        <p:spPr>
          <a:xfrm rot="16200000">
            <a:off x="-88827" y="3448811"/>
            <a:ext cx="2091380" cy="307777"/>
          </a:xfrm>
          <a:prstGeom prst="rect">
            <a:avLst/>
          </a:prstGeom>
          <a:noFill/>
        </p:spPr>
        <p:txBody>
          <a:bodyPr wrap="square" rtlCol="0">
            <a:spAutoFit/>
          </a:bodyPr>
          <a:lstStyle/>
          <a:p>
            <a:pPr algn="r"/>
            <a:r>
              <a:rPr lang="en-US" sz="1400" dirty="0" smtClean="0">
                <a:solidFill>
                  <a:srgbClr val="FF6600"/>
                </a:solidFill>
                <a:latin typeface="+mj-lt"/>
              </a:rPr>
              <a:t>Service Intelligence</a:t>
            </a:r>
            <a:endParaRPr lang="en-US" sz="1400" dirty="0">
              <a:solidFill>
                <a:srgbClr val="FF6600"/>
              </a:solidFill>
              <a:latin typeface="+mj-lt"/>
            </a:endParaRPr>
          </a:p>
        </p:txBody>
      </p:sp>
      <p:sp>
        <p:nvSpPr>
          <p:cNvPr id="62" name="TextBox 61"/>
          <p:cNvSpPr txBox="1"/>
          <p:nvPr/>
        </p:nvSpPr>
        <p:spPr>
          <a:xfrm>
            <a:off x="5610053" y="2054297"/>
            <a:ext cx="5542097" cy="707886"/>
          </a:xfrm>
          <a:prstGeom prst="rect">
            <a:avLst/>
          </a:prstGeom>
          <a:noFill/>
        </p:spPr>
        <p:txBody>
          <a:bodyPr wrap="square" rtlCol="0">
            <a:spAutoFit/>
          </a:bodyPr>
          <a:lstStyle/>
          <a:p>
            <a:pPr algn="r"/>
            <a:r>
              <a:rPr lang="en-GB" sz="1600" b="1" dirty="0">
                <a:solidFill>
                  <a:schemeClr val="bg1"/>
                </a:solidFill>
              </a:rPr>
              <a:t>Composition as a </a:t>
            </a:r>
            <a:r>
              <a:rPr lang="en-GB" sz="1600" b="1" dirty="0" smtClean="0">
                <a:solidFill>
                  <a:schemeClr val="bg1"/>
                </a:solidFill>
              </a:rPr>
              <a:t>Service: </a:t>
            </a:r>
            <a:r>
              <a:rPr lang="en-GB" sz="1200" dirty="0" smtClean="0">
                <a:solidFill>
                  <a:schemeClr val="bg1"/>
                </a:solidFill>
              </a:rPr>
              <a:t>- Objects </a:t>
            </a:r>
            <a:r>
              <a:rPr lang="en-GB" sz="1200" dirty="0">
                <a:solidFill>
                  <a:schemeClr val="bg1"/>
                </a:solidFill>
              </a:rPr>
              <a:t>linking (</a:t>
            </a:r>
            <a:r>
              <a:rPr lang="en-GB" sz="1200" dirty="0" err="1">
                <a:solidFill>
                  <a:schemeClr val="bg1"/>
                </a:solidFill>
              </a:rPr>
              <a:t>WoT</a:t>
            </a:r>
            <a:r>
              <a:rPr lang="en-GB" sz="1200" dirty="0">
                <a:solidFill>
                  <a:schemeClr val="bg1"/>
                </a:solidFill>
              </a:rPr>
              <a:t>, SDKs)</a:t>
            </a:r>
          </a:p>
          <a:p>
            <a:pPr algn="r"/>
            <a:r>
              <a:rPr lang="en-GB" sz="1200" dirty="0" smtClean="0">
                <a:solidFill>
                  <a:schemeClr val="bg1"/>
                </a:solidFill>
              </a:rPr>
              <a:t>- Service </a:t>
            </a:r>
            <a:r>
              <a:rPr lang="en-GB" sz="1200" dirty="0">
                <a:solidFill>
                  <a:schemeClr val="bg1"/>
                </a:solidFill>
              </a:rPr>
              <a:t>templates</a:t>
            </a:r>
          </a:p>
          <a:p>
            <a:pPr algn="r"/>
            <a:r>
              <a:rPr lang="en-GB" sz="1200" dirty="0" smtClean="0">
                <a:solidFill>
                  <a:schemeClr val="bg1"/>
                </a:solidFill>
              </a:rPr>
              <a:t>- Complex </a:t>
            </a:r>
            <a:r>
              <a:rPr lang="en-GB" sz="1200" dirty="0">
                <a:solidFill>
                  <a:schemeClr val="bg1"/>
                </a:solidFill>
              </a:rPr>
              <a:t>information</a:t>
            </a:r>
            <a:endParaRPr lang="sr-Cyrl-RS" sz="1200" dirty="0">
              <a:solidFill>
                <a:schemeClr val="bg1"/>
              </a:solidFill>
            </a:endParaRPr>
          </a:p>
        </p:txBody>
      </p:sp>
      <p:sp>
        <p:nvSpPr>
          <p:cNvPr id="63" name="TextBox 62"/>
          <p:cNvSpPr txBox="1"/>
          <p:nvPr/>
        </p:nvSpPr>
        <p:spPr>
          <a:xfrm>
            <a:off x="7383780" y="2986997"/>
            <a:ext cx="3775990" cy="1261884"/>
          </a:xfrm>
          <a:prstGeom prst="rect">
            <a:avLst/>
          </a:prstGeom>
          <a:noFill/>
        </p:spPr>
        <p:txBody>
          <a:bodyPr wrap="square" rtlCol="0">
            <a:spAutoFit/>
          </a:bodyPr>
          <a:lstStyle/>
          <a:p>
            <a:pPr algn="r"/>
            <a:r>
              <a:rPr lang="en-GB" sz="1600" b="1" dirty="0" smtClean="0">
                <a:solidFill>
                  <a:schemeClr val="bg1"/>
                </a:solidFill>
              </a:rPr>
              <a:t>Consumer: </a:t>
            </a:r>
            <a:r>
              <a:rPr lang="en-GB" sz="1200" dirty="0" smtClean="0">
                <a:solidFill>
                  <a:schemeClr val="bg1"/>
                </a:solidFill>
              </a:rPr>
              <a:t>- </a:t>
            </a:r>
            <a:r>
              <a:rPr lang="en-US" sz="1200" dirty="0">
                <a:solidFill>
                  <a:schemeClr val="bg1"/>
                </a:solidFill>
              </a:rPr>
              <a:t>Contextual Information</a:t>
            </a:r>
          </a:p>
          <a:p>
            <a:pPr algn="r"/>
            <a:r>
              <a:rPr lang="en-US" sz="1200" dirty="0" smtClean="0">
                <a:solidFill>
                  <a:schemeClr val="bg1"/>
                </a:solidFill>
              </a:rPr>
              <a:t>- </a:t>
            </a:r>
            <a:r>
              <a:rPr lang="en-US" sz="1200" dirty="0" err="1" smtClean="0">
                <a:solidFill>
                  <a:schemeClr val="bg1"/>
                </a:solidFill>
              </a:rPr>
              <a:t>QoS</a:t>
            </a:r>
            <a:r>
              <a:rPr lang="en-US" sz="1200" dirty="0">
                <a:solidFill>
                  <a:schemeClr val="bg1"/>
                </a:solidFill>
              </a:rPr>
              <a:t>, </a:t>
            </a:r>
            <a:r>
              <a:rPr lang="en-US" sz="1200" dirty="0" err="1">
                <a:solidFill>
                  <a:schemeClr val="bg1"/>
                </a:solidFill>
              </a:rPr>
              <a:t>QoI</a:t>
            </a:r>
            <a:endParaRPr lang="en-US" sz="1200" dirty="0">
              <a:solidFill>
                <a:schemeClr val="bg1"/>
              </a:solidFill>
            </a:endParaRPr>
          </a:p>
          <a:p>
            <a:pPr algn="r"/>
            <a:r>
              <a:rPr lang="en-US" sz="1200" dirty="0" smtClean="0">
                <a:solidFill>
                  <a:schemeClr val="bg1"/>
                </a:solidFill>
              </a:rPr>
              <a:t>- Security </a:t>
            </a:r>
            <a:r>
              <a:rPr lang="en-US" sz="1200" dirty="0">
                <a:solidFill>
                  <a:schemeClr val="bg1"/>
                </a:solidFill>
              </a:rPr>
              <a:t>and Privacy</a:t>
            </a:r>
          </a:p>
          <a:p>
            <a:pPr algn="r"/>
            <a:r>
              <a:rPr lang="en-US" sz="1200" dirty="0" smtClean="0">
                <a:solidFill>
                  <a:schemeClr val="bg1"/>
                </a:solidFill>
              </a:rPr>
              <a:t>- Lower </a:t>
            </a:r>
            <a:r>
              <a:rPr lang="en-US" sz="1200" dirty="0">
                <a:solidFill>
                  <a:schemeClr val="bg1"/>
                </a:solidFill>
              </a:rPr>
              <a:t>barriers</a:t>
            </a:r>
          </a:p>
          <a:p>
            <a:pPr algn="r"/>
            <a:r>
              <a:rPr lang="en-US" sz="1200" dirty="0" smtClean="0">
                <a:solidFill>
                  <a:schemeClr val="bg1"/>
                </a:solidFill>
              </a:rPr>
              <a:t>- Incentive</a:t>
            </a:r>
            <a:endParaRPr lang="en-US" sz="1200" dirty="0">
              <a:solidFill>
                <a:schemeClr val="bg1"/>
              </a:solidFill>
            </a:endParaRPr>
          </a:p>
          <a:p>
            <a:pPr algn="r"/>
            <a:r>
              <a:rPr lang="en-US" sz="1200" dirty="0" smtClean="0">
                <a:solidFill>
                  <a:schemeClr val="bg1"/>
                </a:solidFill>
              </a:rPr>
              <a:t>- Augmented </a:t>
            </a:r>
            <a:r>
              <a:rPr lang="en-US" sz="1200" dirty="0">
                <a:solidFill>
                  <a:schemeClr val="bg1"/>
                </a:solidFill>
              </a:rPr>
              <a:t>Reality</a:t>
            </a:r>
            <a:endParaRPr lang="sr-Cyrl-RS" sz="1200" dirty="0">
              <a:solidFill>
                <a:schemeClr val="bg1"/>
              </a:solidFill>
            </a:endParaRPr>
          </a:p>
        </p:txBody>
      </p:sp>
      <p:sp>
        <p:nvSpPr>
          <p:cNvPr id="64" name="TextBox 63"/>
          <p:cNvSpPr txBox="1"/>
          <p:nvPr/>
        </p:nvSpPr>
        <p:spPr>
          <a:xfrm>
            <a:off x="5617673" y="4402020"/>
            <a:ext cx="5542097" cy="523220"/>
          </a:xfrm>
          <a:prstGeom prst="rect">
            <a:avLst/>
          </a:prstGeom>
          <a:noFill/>
        </p:spPr>
        <p:txBody>
          <a:bodyPr wrap="square" rtlCol="0">
            <a:spAutoFit/>
          </a:bodyPr>
          <a:lstStyle/>
          <a:p>
            <a:pPr algn="r"/>
            <a:r>
              <a:rPr lang="en-GB" sz="1600" b="1" dirty="0">
                <a:solidFill>
                  <a:schemeClr val="bg1"/>
                </a:solidFill>
              </a:rPr>
              <a:t>Smarter Objects</a:t>
            </a:r>
            <a:r>
              <a:rPr lang="en-GB" sz="1600" b="1" dirty="0" smtClean="0">
                <a:solidFill>
                  <a:schemeClr val="bg1"/>
                </a:solidFill>
              </a:rPr>
              <a:t>: </a:t>
            </a:r>
            <a:r>
              <a:rPr lang="en-GB" sz="1600" dirty="0" smtClean="0">
                <a:solidFill>
                  <a:schemeClr val="bg1"/>
                </a:solidFill>
              </a:rPr>
              <a:t>- </a:t>
            </a:r>
            <a:r>
              <a:rPr lang="en-GB" sz="1200" dirty="0" smtClean="0">
                <a:solidFill>
                  <a:schemeClr val="bg1"/>
                </a:solidFill>
              </a:rPr>
              <a:t>Contextual </a:t>
            </a:r>
            <a:r>
              <a:rPr lang="en-GB" sz="1200" dirty="0">
                <a:solidFill>
                  <a:schemeClr val="bg1"/>
                </a:solidFill>
              </a:rPr>
              <a:t>Information</a:t>
            </a:r>
          </a:p>
          <a:p>
            <a:pPr algn="r"/>
            <a:r>
              <a:rPr lang="en-GB" sz="1200" dirty="0" smtClean="0">
                <a:solidFill>
                  <a:schemeClr val="bg1"/>
                </a:solidFill>
              </a:rPr>
              <a:t>- Object </a:t>
            </a:r>
            <a:r>
              <a:rPr lang="en-GB" sz="1200" dirty="0">
                <a:solidFill>
                  <a:schemeClr val="bg1"/>
                </a:solidFill>
              </a:rPr>
              <a:t>Identity</a:t>
            </a:r>
            <a:endParaRPr lang="sr-Cyrl-RS" sz="1200" dirty="0">
              <a:solidFill>
                <a:schemeClr val="bg1"/>
              </a:solidFill>
            </a:endParaRPr>
          </a:p>
        </p:txBody>
      </p:sp>
      <p:sp>
        <p:nvSpPr>
          <p:cNvPr id="65" name="Rounded Rectangle 64"/>
          <p:cNvSpPr/>
          <p:nvPr/>
        </p:nvSpPr>
        <p:spPr>
          <a:xfrm>
            <a:off x="6184317" y="5957372"/>
            <a:ext cx="478685" cy="312420"/>
          </a:xfrm>
          <a:prstGeom prst="roundRect">
            <a:avLst/>
          </a:prstGeom>
          <a:solidFill>
            <a:srgbClr val="FCD5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7692282" y="5938322"/>
            <a:ext cx="478685" cy="312420"/>
          </a:xfrm>
          <a:prstGeom prst="roundRect">
            <a:avLst/>
          </a:prstGeom>
          <a:solidFill>
            <a:srgbClr val="D7E4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9257608" y="5938322"/>
            <a:ext cx="478685" cy="312420"/>
          </a:xfrm>
          <a:prstGeom prst="roundRect">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723495" y="6363573"/>
            <a:ext cx="1161230" cy="261610"/>
          </a:xfrm>
          <a:prstGeom prst="rect">
            <a:avLst/>
          </a:prstGeom>
          <a:noFill/>
        </p:spPr>
        <p:txBody>
          <a:bodyPr wrap="square" rtlCol="0">
            <a:spAutoFit/>
          </a:bodyPr>
          <a:lstStyle/>
          <a:p>
            <a:pPr algn="r"/>
            <a:r>
              <a:rPr lang="en-US" sz="1050" dirty="0" err="1" smtClean="0">
                <a:solidFill>
                  <a:srgbClr val="FF6600"/>
                </a:solidFill>
                <a:latin typeface="+mj-lt"/>
              </a:rPr>
              <a:t>FunCODES</a:t>
            </a:r>
            <a:endParaRPr lang="en-US" sz="1100" dirty="0">
              <a:solidFill>
                <a:srgbClr val="FF6600"/>
              </a:solidFill>
              <a:latin typeface="+mj-lt"/>
            </a:endParaRPr>
          </a:p>
        </p:txBody>
      </p:sp>
      <p:sp>
        <p:nvSpPr>
          <p:cNvPr id="69" name="TextBox 68"/>
          <p:cNvSpPr txBox="1"/>
          <p:nvPr/>
        </p:nvSpPr>
        <p:spPr>
          <a:xfrm>
            <a:off x="7308455" y="6363573"/>
            <a:ext cx="1161230" cy="261610"/>
          </a:xfrm>
          <a:prstGeom prst="rect">
            <a:avLst/>
          </a:prstGeom>
          <a:noFill/>
        </p:spPr>
        <p:txBody>
          <a:bodyPr wrap="square" rtlCol="0">
            <a:spAutoFit/>
          </a:bodyPr>
          <a:lstStyle/>
          <a:p>
            <a:pPr algn="r"/>
            <a:r>
              <a:rPr lang="en-US" sz="1050" dirty="0" smtClean="0">
                <a:solidFill>
                  <a:srgbClr val="FF6600"/>
                </a:solidFill>
                <a:latin typeface="+mj-lt"/>
              </a:rPr>
              <a:t>FC - Scanners</a:t>
            </a:r>
            <a:endParaRPr lang="en-US" sz="1050" dirty="0">
              <a:solidFill>
                <a:srgbClr val="FF6600"/>
              </a:solidFill>
              <a:latin typeface="+mj-lt"/>
            </a:endParaRPr>
          </a:p>
        </p:txBody>
      </p:sp>
      <p:sp>
        <p:nvSpPr>
          <p:cNvPr id="70" name="TextBox 69"/>
          <p:cNvSpPr txBox="1"/>
          <p:nvPr/>
        </p:nvSpPr>
        <p:spPr>
          <a:xfrm>
            <a:off x="7949294" y="6363573"/>
            <a:ext cx="2517537" cy="261610"/>
          </a:xfrm>
          <a:prstGeom prst="rect">
            <a:avLst/>
          </a:prstGeom>
          <a:noFill/>
        </p:spPr>
        <p:txBody>
          <a:bodyPr wrap="square" rtlCol="0">
            <a:spAutoFit/>
          </a:bodyPr>
          <a:lstStyle/>
          <a:p>
            <a:pPr algn="r"/>
            <a:r>
              <a:rPr lang="en-US" sz="1050" dirty="0" err="1" smtClean="0">
                <a:solidFill>
                  <a:srgbClr val="FF6600"/>
                </a:solidFill>
                <a:latin typeface="+mj-lt"/>
              </a:rPr>
              <a:t>IoT</a:t>
            </a:r>
            <a:r>
              <a:rPr lang="en-US" sz="1050" dirty="0" smtClean="0">
                <a:solidFill>
                  <a:srgbClr val="FF6600"/>
                </a:solidFill>
                <a:latin typeface="+mj-lt"/>
              </a:rPr>
              <a:t> / Connected Objects</a:t>
            </a:r>
            <a:endParaRPr lang="en-US" sz="1050" dirty="0">
              <a:solidFill>
                <a:srgbClr val="FF6600"/>
              </a:solidFill>
              <a:latin typeface="+mj-lt"/>
            </a:endParaRPr>
          </a:p>
        </p:txBody>
      </p:sp>
    </p:spTree>
    <p:extLst>
      <p:ext uri="{BB962C8B-B14F-4D97-AF65-F5344CB8AC3E}">
        <p14:creationId xmlns:p14="http://schemas.microsoft.com/office/powerpoint/2010/main" val="257449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32320" y="1773934"/>
            <a:ext cx="4736592" cy="4837177"/>
          </a:xfrm>
        </p:spPr>
        <p:txBody>
          <a:bodyPr>
            <a:normAutofit fontScale="62500" lnSpcReduction="20000"/>
          </a:bodyPr>
          <a:lstStyle/>
          <a:p>
            <a:r>
              <a:rPr lang="en-GB" b="1" dirty="0" smtClean="0">
                <a:solidFill>
                  <a:schemeClr val="bg1"/>
                </a:solidFill>
              </a:rPr>
              <a:t>Serbia</a:t>
            </a:r>
            <a:r>
              <a:rPr lang="en-GB" dirty="0" smtClean="0">
                <a:solidFill>
                  <a:schemeClr val="bg1"/>
                </a:solidFill>
              </a:rPr>
              <a:t>: </a:t>
            </a:r>
            <a:r>
              <a:rPr lang="en-GB" dirty="0" err="1" smtClean="0">
                <a:solidFill>
                  <a:schemeClr val="bg1"/>
                </a:solidFill>
              </a:rPr>
              <a:t>DunavNET</a:t>
            </a:r>
            <a:r>
              <a:rPr lang="en-GB" dirty="0" smtClean="0">
                <a:solidFill>
                  <a:schemeClr val="bg1"/>
                </a:solidFill>
              </a:rPr>
              <a:t>, </a:t>
            </a:r>
            <a:r>
              <a:rPr lang="en-GB" dirty="0" err="1" smtClean="0">
                <a:solidFill>
                  <a:schemeClr val="bg1"/>
                </a:solidFill>
              </a:rPr>
              <a:t>Univerexport</a:t>
            </a:r>
            <a:endParaRPr lang="sr-Cyrl-RS" b="1" dirty="0" smtClean="0">
              <a:solidFill>
                <a:schemeClr val="bg1"/>
              </a:solidFill>
            </a:endParaRPr>
          </a:p>
          <a:p>
            <a:r>
              <a:rPr lang="en-GB" b="1" dirty="0" smtClean="0">
                <a:solidFill>
                  <a:schemeClr val="bg1"/>
                </a:solidFill>
              </a:rPr>
              <a:t>UK</a:t>
            </a:r>
            <a:r>
              <a:rPr lang="en-GB" dirty="0" smtClean="0">
                <a:solidFill>
                  <a:schemeClr val="bg1"/>
                </a:solidFill>
              </a:rPr>
              <a:t>: Fujitsu Laboratories of Europe, Univ. of Surrey, </a:t>
            </a:r>
            <a:r>
              <a:rPr lang="en-GB" dirty="0" err="1" smtClean="0">
                <a:solidFill>
                  <a:schemeClr val="bg1"/>
                </a:solidFill>
              </a:rPr>
              <a:t>Evrything</a:t>
            </a:r>
            <a:r>
              <a:rPr lang="en-GB" dirty="0" smtClean="0">
                <a:solidFill>
                  <a:schemeClr val="bg1"/>
                </a:solidFill>
              </a:rPr>
              <a:t> ltd., Unilever</a:t>
            </a:r>
            <a:endParaRPr lang="sr-Cyrl-RS" b="1" dirty="0" smtClean="0">
              <a:solidFill>
                <a:schemeClr val="bg1"/>
              </a:solidFill>
            </a:endParaRPr>
          </a:p>
          <a:p>
            <a:r>
              <a:rPr lang="sr-Cyrl-RS" b="1" dirty="0" smtClean="0">
                <a:solidFill>
                  <a:schemeClr val="bg1"/>
                </a:solidFill>
              </a:rPr>
              <a:t>Finland</a:t>
            </a:r>
            <a:r>
              <a:rPr lang="sr-Cyrl-RS" dirty="0" smtClean="0">
                <a:solidFill>
                  <a:schemeClr val="bg1"/>
                </a:solidFill>
              </a:rPr>
              <a:t>: VTT, UPC Consulting ltd.</a:t>
            </a:r>
            <a:endParaRPr lang="sr-Cyrl-RS" b="1" dirty="0" smtClean="0">
              <a:solidFill>
                <a:schemeClr val="bg1"/>
              </a:solidFill>
            </a:endParaRPr>
          </a:p>
          <a:p>
            <a:r>
              <a:rPr lang="it-IT" b="1" dirty="0" smtClean="0">
                <a:solidFill>
                  <a:schemeClr val="bg1"/>
                </a:solidFill>
              </a:rPr>
              <a:t>Italy</a:t>
            </a:r>
            <a:r>
              <a:rPr lang="it-IT" dirty="0" smtClean="0">
                <a:solidFill>
                  <a:schemeClr val="bg1"/>
                </a:solidFill>
              </a:rPr>
              <a:t>: Univ. of Padova</a:t>
            </a:r>
            <a:endParaRPr lang="sr-Cyrl-RS" b="1" dirty="0" smtClean="0">
              <a:solidFill>
                <a:schemeClr val="bg1"/>
              </a:solidFill>
            </a:endParaRPr>
          </a:p>
          <a:p>
            <a:r>
              <a:rPr lang="it-IT" b="1" dirty="0" smtClean="0">
                <a:solidFill>
                  <a:schemeClr val="bg1"/>
                </a:solidFill>
              </a:rPr>
              <a:t>Romania</a:t>
            </a:r>
            <a:r>
              <a:rPr lang="it-IT" dirty="0" smtClean="0">
                <a:solidFill>
                  <a:schemeClr val="bg1"/>
                </a:solidFill>
              </a:rPr>
              <a:t>: Siemens srl.</a:t>
            </a:r>
            <a:endParaRPr lang="sr-Cyrl-RS" b="1" dirty="0" smtClean="0">
              <a:solidFill>
                <a:schemeClr val="bg1"/>
              </a:solidFill>
            </a:endParaRPr>
          </a:p>
          <a:p>
            <a:r>
              <a:rPr lang="it-IT" b="1" dirty="0" smtClean="0">
                <a:solidFill>
                  <a:schemeClr val="bg1"/>
                </a:solidFill>
              </a:rPr>
              <a:t>Sweden</a:t>
            </a:r>
            <a:r>
              <a:rPr lang="it-IT" dirty="0" smtClean="0">
                <a:solidFill>
                  <a:schemeClr val="bg1"/>
                </a:solidFill>
              </a:rPr>
              <a:t>: Thin film Electronic AB </a:t>
            </a:r>
            <a:r>
              <a:rPr lang="it-IT" b="1" dirty="0" smtClean="0">
                <a:solidFill>
                  <a:schemeClr val="bg1"/>
                </a:solidFill>
              </a:rPr>
              <a:t>Austria</a:t>
            </a:r>
            <a:r>
              <a:rPr lang="it-IT" dirty="0" smtClean="0">
                <a:solidFill>
                  <a:schemeClr val="bg1"/>
                </a:solidFill>
              </a:rPr>
              <a:t>: Durst Phototechnik Dig. Technology GmbH</a:t>
            </a:r>
            <a:endParaRPr lang="sr-Cyrl-RS" b="1" dirty="0" smtClean="0">
              <a:solidFill>
                <a:schemeClr val="bg1"/>
              </a:solidFill>
            </a:endParaRPr>
          </a:p>
          <a:p>
            <a:r>
              <a:rPr lang="it-IT" b="1" dirty="0" smtClean="0">
                <a:solidFill>
                  <a:schemeClr val="bg1"/>
                </a:solidFill>
              </a:rPr>
              <a:t>France</a:t>
            </a:r>
            <a:r>
              <a:rPr lang="it-IT" dirty="0" smtClean="0">
                <a:solidFill>
                  <a:schemeClr val="bg1"/>
                </a:solidFill>
              </a:rPr>
              <a:t>: Pôle des Industries du Commerce</a:t>
            </a:r>
            <a:endParaRPr lang="sr-Cyrl-RS" b="1" dirty="0" smtClean="0">
              <a:solidFill>
                <a:schemeClr val="bg1"/>
              </a:solidFill>
            </a:endParaRPr>
          </a:p>
          <a:p>
            <a:r>
              <a:rPr lang="it-IT" b="1" dirty="0" smtClean="0">
                <a:solidFill>
                  <a:schemeClr val="bg1"/>
                </a:solidFill>
              </a:rPr>
              <a:t>Spain</a:t>
            </a:r>
            <a:r>
              <a:rPr lang="it-IT" dirty="0" smtClean="0">
                <a:solidFill>
                  <a:schemeClr val="bg1"/>
                </a:solidFill>
              </a:rPr>
              <a:t>: Lmental Sostenibilitat i Futur, S. Coop.</a:t>
            </a:r>
            <a:endParaRPr lang="sr-Cyrl-RS" b="1" dirty="0" smtClean="0">
              <a:solidFill>
                <a:schemeClr val="bg1"/>
              </a:solidFill>
            </a:endParaRPr>
          </a:p>
          <a:p>
            <a:r>
              <a:rPr lang="en-GB" b="1" dirty="0" smtClean="0">
                <a:solidFill>
                  <a:schemeClr val="bg1"/>
                </a:solidFill>
              </a:rPr>
              <a:t>Netherlands</a:t>
            </a:r>
            <a:r>
              <a:rPr lang="en-GB" dirty="0" smtClean="0">
                <a:solidFill>
                  <a:schemeClr val="bg1"/>
                </a:solidFill>
              </a:rPr>
              <a:t>: Resonance Design</a:t>
            </a:r>
            <a:r>
              <a:rPr lang="en-GB" b="1" dirty="0" smtClean="0">
                <a:solidFill>
                  <a:schemeClr val="bg1"/>
                </a:solidFill>
              </a:rPr>
              <a:t> </a:t>
            </a:r>
            <a:endParaRPr lang="sr-Cyrl-RS" b="1" dirty="0" smtClean="0">
              <a:solidFill>
                <a:schemeClr val="bg1"/>
              </a:solidFill>
            </a:endParaRPr>
          </a:p>
          <a:p>
            <a:endParaRPr lang="en-GB" dirty="0" smtClean="0">
              <a:solidFill>
                <a:schemeClr val="bg1"/>
              </a:solidFill>
            </a:endParaRPr>
          </a:p>
          <a:p>
            <a:r>
              <a:rPr lang="en-GB" dirty="0" smtClean="0">
                <a:solidFill>
                  <a:schemeClr val="bg1"/>
                </a:solidFill>
              </a:rPr>
              <a:t>Web: </a:t>
            </a:r>
            <a:r>
              <a:rPr lang="en-GB" u="sng" dirty="0" smtClean="0">
                <a:solidFill>
                  <a:schemeClr val="bg1"/>
                </a:solidFill>
                <a:hlinkClick r:id="rId2"/>
              </a:rPr>
              <a:t>www.tagitsmart.eu</a:t>
            </a:r>
            <a:endParaRPr lang="sr-Cyrl-RS" b="1" dirty="0" smtClean="0">
              <a:solidFill>
                <a:schemeClr val="bg1"/>
              </a:solidFill>
            </a:endParaRPr>
          </a:p>
          <a:p>
            <a:r>
              <a:rPr lang="en-GB" dirty="0" smtClean="0">
                <a:solidFill>
                  <a:schemeClr val="bg1"/>
                </a:solidFill>
              </a:rPr>
              <a:t>Email: </a:t>
            </a:r>
            <a:r>
              <a:rPr lang="en-GB" u="sng" dirty="0" smtClean="0">
                <a:solidFill>
                  <a:schemeClr val="bg1"/>
                </a:solidFill>
                <a:hlinkClick r:id="rId3"/>
              </a:rPr>
              <a:t>info@tagitsmart.eu</a:t>
            </a:r>
            <a:r>
              <a:rPr lang="en-GB" b="1" dirty="0" smtClean="0">
                <a:solidFill>
                  <a:schemeClr val="bg1"/>
                </a:solidFill>
              </a:rPr>
              <a:t> </a:t>
            </a:r>
            <a:endParaRPr lang="sr-Cyrl-RS" b="1" dirty="0">
              <a:solidFill>
                <a:schemeClr val="bg1"/>
              </a:solidFill>
            </a:endParaRPr>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bwMode="auto">
          <a:xfrm>
            <a:off x="200786" y="1626846"/>
            <a:ext cx="6675501" cy="5075666"/>
          </a:xfrm>
          <a:prstGeom prst="rect">
            <a:avLst/>
          </a:prstGeom>
          <a:noFill/>
          <a:ln>
            <a:noFill/>
          </a:ln>
          <a:effectLst>
            <a:outerShdw blurRad="50800" dist="38100" dir="5400000" algn="t" rotWithShape="0">
              <a:prstClr val="black">
                <a:alpha val="40000"/>
              </a:prstClr>
            </a:outerShdw>
          </a:effectLst>
        </p:spPr>
      </p:pic>
      <p:sp>
        <p:nvSpPr>
          <p:cNvPr id="5" name="Title 2"/>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Consortium</a:t>
            </a:r>
            <a:endParaRPr lang="sr-Cyrl-RS" dirty="0">
              <a:solidFill>
                <a:schemeClr val="bg1"/>
              </a:solidFill>
            </a:endParaRPr>
          </a:p>
        </p:txBody>
      </p:sp>
    </p:spTree>
    <p:extLst>
      <p:ext uri="{BB962C8B-B14F-4D97-AF65-F5344CB8AC3E}">
        <p14:creationId xmlns:p14="http://schemas.microsoft.com/office/powerpoint/2010/main" val="374464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408460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sr-Latn-RS" dirty="0" smtClean="0">
                <a:solidFill>
                  <a:schemeClr val="bg1"/>
                </a:solidFill>
              </a:rPr>
              <a:t>Last, but not least…</a:t>
            </a:r>
            <a:endParaRPr lang="sr-Cyrl-RS" dirty="0">
              <a:solidFill>
                <a:schemeClr val="bg1"/>
              </a:solidFill>
            </a:endParaRPr>
          </a:p>
        </p:txBody>
      </p:sp>
    </p:spTree>
    <p:extLst>
      <p:ext uri="{BB962C8B-B14F-4D97-AF65-F5344CB8AC3E}">
        <p14:creationId xmlns:p14="http://schemas.microsoft.com/office/powerpoint/2010/main" val="23033574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Cyrl-RS"/>
          </a:p>
        </p:txBody>
      </p:sp>
      <p:sp>
        <p:nvSpPr>
          <p:cNvPr id="3" name="Content Placeholder 2"/>
          <p:cNvSpPr>
            <a:spLocks noGrp="1"/>
          </p:cNvSpPr>
          <p:nvPr>
            <p:ph idx="1"/>
          </p:nvPr>
        </p:nvSpPr>
        <p:spPr/>
        <p:txBody>
          <a:bodyPr/>
          <a:lstStyle/>
          <a:p>
            <a:endParaRPr lang="sr-Cyrl-RS"/>
          </a:p>
        </p:txBody>
      </p:sp>
      <p:sp>
        <p:nvSpPr>
          <p:cNvPr id="4" name="Slide Number Placeholder 3"/>
          <p:cNvSpPr>
            <a:spLocks noGrp="1"/>
          </p:cNvSpPr>
          <p:nvPr>
            <p:ph type="sldNum" sz="quarter" idx="12"/>
          </p:nvPr>
        </p:nvSpPr>
        <p:spPr/>
        <p:txBody>
          <a:bodyPr/>
          <a:lstStyle/>
          <a:p>
            <a:fld id="{FC465BA8-BD5D-4E0E-A6DF-D13F27D4BF04}" type="slidenum">
              <a:rPr lang="en-US" smtClean="0"/>
              <a:pPr/>
              <a:t>16</a:t>
            </a:fld>
            <a:endParaRPr lang="en-US" dirty="0"/>
          </a:p>
        </p:txBody>
      </p:sp>
      <p:pic>
        <p:nvPicPr>
          <p:cNvPr id="1026" name="Picture 2" descr="https://ci5.googleusercontent.com/proxy/rdmyL8-ipdF9OxMVsE8FKXlcQ__Uem_coSaKp2t0ucua3ZMsw5YclR-_timdKQFe02E1QBlht3jn8sIE45A1BUPNx2x4QdJOYxsa-gIvrlZmaXYCfo4n0PN4YOYwjWEZnKcwxmvunAnSKoYozL2qBzSFOd7Opj2Mpf_U7vo=s0-d-e1-ft#https://gallery.mailchimp.com/5beb092572fe218d7b93e10b3/images/2312e711-5946-43fe-82b4-b67f821f40b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5162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endParaRPr lang="en-US" dirty="0" smtClean="0">
              <a:solidFill>
                <a:schemeClr val="bg1"/>
              </a:solidFill>
            </a:endParaRPr>
          </a:p>
          <a:p>
            <a:pPr algn="ctr"/>
            <a:endParaRPr lang="en-US" dirty="0">
              <a:solidFill>
                <a:schemeClr val="bg1"/>
              </a:solidFill>
            </a:endParaRPr>
          </a:p>
          <a:p>
            <a:pPr algn="ctr"/>
            <a:r>
              <a:rPr lang="en-US" dirty="0" smtClean="0">
                <a:solidFill>
                  <a:schemeClr val="bg1"/>
                </a:solidFill>
              </a:rPr>
              <a:t>srdjan.krco@dunavnet.eu</a:t>
            </a:r>
            <a:endParaRPr lang="sr-Cyrl-RS" dirty="0"/>
          </a:p>
        </p:txBody>
      </p:sp>
      <p:sp>
        <p:nvSpPr>
          <p:cNvPr id="7" name="Rectangle 6"/>
          <p:cNvSpPr/>
          <p:nvPr/>
        </p:nvSpPr>
        <p:spPr>
          <a:xfrm>
            <a:off x="6437984" y="2352457"/>
            <a:ext cx="679912" cy="204783"/>
          </a:xfrm>
          <a:prstGeom prst="rect">
            <a:avLst/>
          </a:prstGeom>
          <a:solidFill>
            <a:srgbClr val="FFF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58072" y="2352457"/>
            <a:ext cx="679912" cy="204783"/>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78160" y="2352454"/>
            <a:ext cx="679912" cy="204783"/>
          </a:xfrm>
          <a:prstGeom prst="rect">
            <a:avLst/>
          </a:prstGeom>
          <a:solidFill>
            <a:srgbClr val="CC5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914" y="1275001"/>
            <a:ext cx="3612982" cy="9959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514" y="2816317"/>
            <a:ext cx="10058396" cy="1851570"/>
          </a:xfrm>
          <a:prstGeom prst="rect">
            <a:avLst/>
          </a:prstGeom>
        </p:spPr>
      </p:pic>
      <p:pic>
        <p:nvPicPr>
          <p:cNvPr id="11" name="Picture 2" descr="e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7293" y="379878"/>
            <a:ext cx="1174377" cy="5871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762126" y="967067"/>
            <a:ext cx="1344709" cy="507831"/>
          </a:xfrm>
          <a:prstGeom prst="rect">
            <a:avLst/>
          </a:prstGeom>
          <a:noFill/>
        </p:spPr>
        <p:txBody>
          <a:bodyPr wrap="square" rtlCol="0">
            <a:spAutoFit/>
          </a:bodyPr>
          <a:lstStyle/>
          <a:p>
            <a:r>
              <a:rPr lang="sr-Latn-RS" sz="900" dirty="0" smtClean="0">
                <a:solidFill>
                  <a:schemeClr val="bg1"/>
                </a:solidFill>
              </a:rPr>
              <a:t>H2020 </a:t>
            </a:r>
            <a:r>
              <a:rPr lang="en-US" sz="900" dirty="0">
                <a:solidFill>
                  <a:schemeClr val="bg1"/>
                </a:solidFill>
              </a:rPr>
              <a:t>research and innovation framework </a:t>
            </a:r>
            <a:r>
              <a:rPr lang="en-US" sz="900" dirty="0" err="1">
                <a:solidFill>
                  <a:schemeClr val="bg1"/>
                </a:solidFill>
              </a:rPr>
              <a:t>programme</a:t>
            </a:r>
            <a:endParaRPr lang="sr-Cyrl-RS" sz="900" dirty="0">
              <a:solidFill>
                <a:schemeClr val="bg1"/>
              </a:solidFill>
            </a:endParaRPr>
          </a:p>
        </p:txBody>
      </p:sp>
    </p:spTree>
    <p:extLst>
      <p:ext uri="{BB962C8B-B14F-4D97-AF65-F5344CB8AC3E}">
        <p14:creationId xmlns:p14="http://schemas.microsoft.com/office/powerpoint/2010/main" val="337011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Concept overview</a:t>
            </a:r>
            <a:endParaRPr lang="sr-Cyrl-RS" dirty="0">
              <a:solidFill>
                <a:schemeClr val="bg1"/>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034812" y="1703071"/>
            <a:ext cx="4882134" cy="4038599"/>
          </a:xfrm>
          <a:prstGeom prst="rect">
            <a:avLst/>
          </a:prstGeom>
        </p:spPr>
      </p:pic>
      <p:sp>
        <p:nvSpPr>
          <p:cNvPr id="9" name="Right Arrow 8"/>
          <p:cNvSpPr/>
          <p:nvPr/>
        </p:nvSpPr>
        <p:spPr>
          <a:xfrm>
            <a:off x="4034813" y="5918805"/>
            <a:ext cx="4882134" cy="312420"/>
          </a:xfrm>
          <a:prstGeom prs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10688" y="6231225"/>
            <a:ext cx="1330383" cy="400110"/>
          </a:xfrm>
          <a:prstGeom prst="rect">
            <a:avLst/>
          </a:prstGeom>
          <a:noFill/>
        </p:spPr>
        <p:txBody>
          <a:bodyPr wrap="square" rtlCol="0">
            <a:spAutoFit/>
          </a:bodyPr>
          <a:lstStyle/>
          <a:p>
            <a:pPr algn="r"/>
            <a:r>
              <a:rPr lang="en-US" sz="2000" dirty="0" smtClean="0">
                <a:solidFill>
                  <a:srgbClr val="FF6600"/>
                </a:solidFill>
                <a:latin typeface="+mj-lt"/>
              </a:rPr>
              <a:t>Services</a:t>
            </a:r>
            <a:endParaRPr lang="en-US" sz="2000" dirty="0">
              <a:solidFill>
                <a:srgbClr val="FF6600"/>
              </a:solidFill>
              <a:latin typeface="+mj-lt"/>
            </a:endParaRPr>
          </a:p>
        </p:txBody>
      </p:sp>
    </p:spTree>
    <p:extLst>
      <p:ext uri="{BB962C8B-B14F-4D97-AF65-F5344CB8AC3E}">
        <p14:creationId xmlns:p14="http://schemas.microsoft.com/office/powerpoint/2010/main" val="259002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2233" y="1728457"/>
            <a:ext cx="6982348" cy="694345"/>
            <a:chOff x="1027648" y="2313770"/>
            <a:chExt cx="9063775" cy="1749521"/>
          </a:xfrm>
        </p:grpSpPr>
        <p:sp>
          <p:nvSpPr>
            <p:cNvPr id="9" name="Rounded Rectangle 8"/>
            <p:cNvSpPr/>
            <p:nvPr/>
          </p:nvSpPr>
          <p:spPr>
            <a:xfrm>
              <a:off x="1027648" y="2313770"/>
              <a:ext cx="9063775" cy="1749521"/>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ounded Rectangle 4"/>
            <p:cNvSpPr/>
            <p:nvPr/>
          </p:nvSpPr>
          <p:spPr>
            <a:xfrm>
              <a:off x="1113052" y="2399174"/>
              <a:ext cx="8892965" cy="157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85725" rIns="171450" bIns="85725" numCol="1" spcCol="1270" anchor="ctr" anchorCtr="0">
              <a:noAutofit/>
            </a:bodyPr>
            <a:lstStyle/>
            <a:p>
              <a:pPr lvl="0"/>
              <a:r>
                <a:rPr lang="en-IE" sz="3000" b="1" dirty="0"/>
                <a:t>Connected mass market products </a:t>
              </a:r>
              <a:endParaRPr lang="en-US" sz="3000" dirty="0"/>
            </a:p>
          </p:txBody>
        </p:sp>
      </p:grpSp>
      <p:graphicFrame>
        <p:nvGraphicFramePr>
          <p:cNvPr id="4" name="Content Placeholder 3"/>
          <p:cNvGraphicFramePr>
            <a:graphicFrameLocks noGrp="1"/>
          </p:cNvGraphicFramePr>
          <p:nvPr>
            <p:ph idx="1"/>
            <p:extLst>
              <p:ext uri="{D42A27DB-BD31-4B8C-83A1-F6EECF244321}">
                <p14:modId xmlns:p14="http://schemas.microsoft.com/office/powerpoint/2010/main" val="790550191"/>
              </p:ext>
            </p:extLst>
          </p:nvPr>
        </p:nvGraphicFramePr>
        <p:xfrm>
          <a:off x="861057" y="2469473"/>
          <a:ext cx="10872701" cy="3899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sr-Latn-RS" dirty="0" err="1" smtClean="0">
                <a:solidFill>
                  <a:schemeClr val="bg1"/>
                </a:solidFill>
              </a:rPr>
              <a:t>Overall</a:t>
            </a:r>
            <a:r>
              <a:rPr lang="sr-Latn-RS" dirty="0" smtClean="0">
                <a:solidFill>
                  <a:schemeClr val="bg1"/>
                </a:solidFill>
              </a:rPr>
              <a:t> </a:t>
            </a:r>
            <a:r>
              <a:rPr lang="sr-Latn-RS" dirty="0" err="1" smtClean="0">
                <a:solidFill>
                  <a:schemeClr val="bg1"/>
                </a:solidFill>
              </a:rPr>
              <a:t>objective</a:t>
            </a:r>
            <a:endParaRPr lang="sr-Cyrl-RS" dirty="0">
              <a:solidFill>
                <a:schemeClr val="bg1"/>
              </a:solidFill>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0713" y="2343350"/>
            <a:ext cx="1528763" cy="1528763"/>
          </a:xfrm>
          <a:prstGeom prst="rect">
            <a:avLst/>
          </a:prstGeom>
          <a:ln>
            <a:noFill/>
          </a:ln>
          <a:effectLst>
            <a:outerShdw blurRad="50800" dist="38100" dir="5400000" algn="t" rotWithShape="0">
              <a:prstClr val="black">
                <a:alpha val="40000"/>
              </a:prstClr>
            </a:outerShdw>
          </a:effec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1933" y="2343348"/>
            <a:ext cx="1528763" cy="1528763"/>
          </a:xfrm>
          <a:prstGeom prst="rect">
            <a:avLst/>
          </a:prstGeom>
          <a:ln>
            <a:noFill/>
          </a:ln>
          <a:effectLst>
            <a:outerShdw blurRad="50800" dist="38100" dir="5400000" algn="t" rotWithShape="0">
              <a:prstClr val="black">
                <a:alpha val="40000"/>
              </a:prstClr>
            </a:outerShdw>
          </a:effec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5053" y="2348588"/>
            <a:ext cx="1528763" cy="1528763"/>
          </a:xfrm>
          <a:prstGeom prst="rect">
            <a:avLst/>
          </a:prstGeom>
          <a:ln>
            <a:noFill/>
          </a:ln>
          <a:effectLst>
            <a:outerShdw blurRad="50800" dist="38100" dir="5400000" algn="t" rotWithShape="0">
              <a:prstClr val="black">
                <a:alpha val="40000"/>
              </a:prstClr>
            </a:outerShdw>
          </a:effectLst>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61053" y="2343349"/>
            <a:ext cx="1528763" cy="1528763"/>
          </a:xfrm>
          <a:prstGeom prst="rect">
            <a:avLst/>
          </a:prstGeom>
          <a:ln>
            <a:noFill/>
          </a:ln>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3963" y="3779520"/>
            <a:ext cx="1398270" cy="1398270"/>
          </a:xfrm>
          <a:prstGeom prst="rect">
            <a:avLst/>
          </a:prstGeom>
        </p:spPr>
      </p:pic>
    </p:spTree>
    <p:extLst>
      <p:ext uri="{BB962C8B-B14F-4D97-AF65-F5344CB8AC3E}">
        <p14:creationId xmlns:p14="http://schemas.microsoft.com/office/powerpoint/2010/main" val="23956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665474230"/>
              </p:ext>
            </p:extLst>
          </p:nvPr>
        </p:nvGraphicFramePr>
        <p:xfrm>
          <a:off x="2426983" y="1226820"/>
          <a:ext cx="6764137" cy="5384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lstStyle/>
          <a:p>
            <a:r>
              <a:rPr lang="en-US" dirty="0" smtClean="0">
                <a:solidFill>
                  <a:schemeClr val="bg1"/>
                </a:solidFill>
              </a:rPr>
              <a:t>Overall vision</a:t>
            </a:r>
            <a:endParaRPr lang="sr-Cyrl-RS" dirty="0">
              <a:solidFill>
                <a:schemeClr val="bg1"/>
              </a:solidFill>
            </a:endParaRPr>
          </a:p>
        </p:txBody>
      </p:sp>
    </p:spTree>
    <p:extLst>
      <p:ext uri="{BB962C8B-B14F-4D97-AF65-F5344CB8AC3E}">
        <p14:creationId xmlns:p14="http://schemas.microsoft.com/office/powerpoint/2010/main" val="208434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38504467"/>
              </p:ext>
            </p:extLst>
          </p:nvPr>
        </p:nvGraphicFramePr>
        <p:xfrm>
          <a:off x="507999" y="1719071"/>
          <a:ext cx="11210524" cy="440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sr-Latn-RS" dirty="0" err="1" smtClean="0">
                <a:solidFill>
                  <a:schemeClr val="bg1"/>
                </a:solidFill>
              </a:rPr>
              <a:t>Overall</a:t>
            </a:r>
            <a:r>
              <a:rPr lang="sr-Latn-RS" dirty="0" smtClean="0">
                <a:solidFill>
                  <a:schemeClr val="bg1"/>
                </a:solidFill>
              </a:rPr>
              <a:t> </a:t>
            </a:r>
            <a:r>
              <a:rPr lang="sr-Latn-RS" dirty="0" err="1" smtClean="0">
                <a:solidFill>
                  <a:schemeClr val="bg1"/>
                </a:solidFill>
              </a:rPr>
              <a:t>objective</a:t>
            </a:r>
            <a:endParaRPr lang="sr-Cyrl-RS" dirty="0">
              <a:solidFill>
                <a:schemeClr val="bg1"/>
              </a:solidFill>
            </a:endParaRPr>
          </a:p>
        </p:txBody>
      </p:sp>
    </p:spTree>
    <p:extLst>
      <p:ext uri="{BB962C8B-B14F-4D97-AF65-F5344CB8AC3E}">
        <p14:creationId xmlns:p14="http://schemas.microsoft.com/office/powerpoint/2010/main" val="54632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 y="-53340"/>
            <a:ext cx="12374880" cy="745236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sr-Cyrl-RS" dirty="0"/>
          </a:p>
        </p:txBody>
      </p:sp>
      <p:sp>
        <p:nvSpPr>
          <p:cNvPr id="3" name="Title 2"/>
          <p:cNvSpPr>
            <a:spLocks noGrp="1"/>
          </p:cNvSpPr>
          <p:nvPr>
            <p:ph type="title"/>
          </p:nvPr>
        </p:nvSpPr>
        <p:spPr/>
        <p:txBody>
          <a:bodyPr/>
          <a:lstStyle/>
          <a:p>
            <a:endParaRPr lang="sr-Cyrl-R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132587" y="350432"/>
            <a:ext cx="11885911" cy="6210388"/>
          </a:xfrm>
          <a:prstGeom prst="rect">
            <a:avLst/>
          </a:prstGeom>
          <a:noFill/>
          <a:ln>
            <a:noFill/>
          </a:ln>
        </p:spPr>
      </p:pic>
    </p:spTree>
    <p:extLst>
      <p:ext uri="{BB962C8B-B14F-4D97-AF65-F5344CB8AC3E}">
        <p14:creationId xmlns:p14="http://schemas.microsoft.com/office/powerpoint/2010/main" val="298879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 y="-53340"/>
            <a:ext cx="12374880" cy="745236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sr-Cyrl-RS" dirty="0"/>
          </a:p>
        </p:txBody>
      </p:sp>
      <p:sp>
        <p:nvSpPr>
          <p:cNvPr id="3" name="Title 2"/>
          <p:cNvSpPr>
            <a:spLocks noGrp="1"/>
          </p:cNvSpPr>
          <p:nvPr>
            <p:ph type="title"/>
          </p:nvPr>
        </p:nvSpPr>
        <p:spPr/>
        <p:txBody>
          <a:bodyPr/>
          <a:lstStyle/>
          <a:p>
            <a:endParaRPr lang="sr-Cyrl-R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182880" y="414829"/>
            <a:ext cx="11768328" cy="5717446"/>
          </a:xfrm>
          <a:prstGeom prst="rect">
            <a:avLst/>
          </a:prstGeom>
          <a:noFill/>
          <a:ln>
            <a:noFill/>
          </a:ln>
        </p:spPr>
      </p:pic>
    </p:spTree>
    <p:extLst>
      <p:ext uri="{BB962C8B-B14F-4D97-AF65-F5344CB8AC3E}">
        <p14:creationId xmlns:p14="http://schemas.microsoft.com/office/powerpoint/2010/main" val="220232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 y="-53340"/>
            <a:ext cx="12374880" cy="745236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sr-Cyrl-RS" dirty="0"/>
          </a:p>
        </p:txBody>
      </p:sp>
      <p:sp>
        <p:nvSpPr>
          <p:cNvPr id="3" name="Title 2"/>
          <p:cNvSpPr>
            <a:spLocks noGrp="1"/>
          </p:cNvSpPr>
          <p:nvPr>
            <p:ph type="title"/>
          </p:nvPr>
        </p:nvSpPr>
        <p:spPr/>
        <p:txBody>
          <a:bodyPr/>
          <a:lstStyle/>
          <a:p>
            <a:endParaRPr lang="sr-Cyrl-R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560933" y="234380"/>
            <a:ext cx="11029087" cy="6332535"/>
          </a:xfrm>
          <a:prstGeom prst="rect">
            <a:avLst/>
          </a:prstGeom>
          <a:noFill/>
          <a:ln>
            <a:noFill/>
          </a:ln>
        </p:spPr>
      </p:pic>
    </p:spTree>
    <p:extLst>
      <p:ext uri="{BB962C8B-B14F-4D97-AF65-F5344CB8AC3E}">
        <p14:creationId xmlns:p14="http://schemas.microsoft.com/office/powerpoint/2010/main" val="256350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8155859" y="5486400"/>
            <a:ext cx="2308942" cy="530942"/>
          </a:xfrm>
          <a:prstGeom prst="rect">
            <a:avLst/>
          </a:prstGeom>
          <a:noFill/>
          <a:ln>
            <a:solidFill>
              <a:srgbClr val="6F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1"/>
          </p:cNvCxnSpPr>
          <p:nvPr/>
        </p:nvCxnSpPr>
        <p:spPr>
          <a:xfrm flipH="1">
            <a:off x="1" y="5751871"/>
            <a:ext cx="8155858" cy="0"/>
          </a:xfrm>
          <a:prstGeom prst="line">
            <a:avLst/>
          </a:prstGeom>
          <a:ln w="127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3"/>
          </p:cNvCxnSpPr>
          <p:nvPr/>
        </p:nvCxnSpPr>
        <p:spPr>
          <a:xfrm flipV="1">
            <a:off x="10464801" y="5748339"/>
            <a:ext cx="1727199" cy="3532"/>
          </a:xfrm>
          <a:prstGeom prst="line">
            <a:avLst/>
          </a:prstGeom>
          <a:ln w="12700">
            <a:solidFill>
              <a:srgbClr val="6F6F6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44181" y="5582817"/>
            <a:ext cx="2003305" cy="307777"/>
          </a:xfrm>
          <a:prstGeom prst="rect">
            <a:avLst/>
          </a:prstGeom>
          <a:noFill/>
        </p:spPr>
        <p:txBody>
          <a:bodyPr wrap="none" rtlCol="0">
            <a:spAutoFit/>
          </a:bodyPr>
          <a:lstStyle/>
          <a:p>
            <a:r>
              <a:rPr lang="en-US" sz="1400" dirty="0" smtClean="0">
                <a:solidFill>
                  <a:srgbClr val="FF6600"/>
                </a:solidFill>
                <a:latin typeface="+mj-lt"/>
              </a:rPr>
              <a:t>www.tagitsmart.eu</a:t>
            </a:r>
            <a:endParaRPr lang="en-US" sz="1400" dirty="0">
              <a:solidFill>
                <a:srgbClr val="FF6600"/>
              </a:solidFill>
              <a:latin typeface="+mj-lt"/>
            </a:endParaRPr>
          </a:p>
        </p:txBody>
      </p:sp>
      <p:sp>
        <p:nvSpPr>
          <p:cNvPr id="21" name="Rectangle 20"/>
          <p:cNvSpPr/>
          <p:nvPr/>
        </p:nvSpPr>
        <p:spPr>
          <a:xfrm>
            <a:off x="882445" y="0"/>
            <a:ext cx="2279855" cy="685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901659" y="2234508"/>
            <a:ext cx="5542097" cy="1938992"/>
          </a:xfrm>
          <a:prstGeom prst="rect">
            <a:avLst/>
          </a:prstGeom>
          <a:noFill/>
        </p:spPr>
        <p:txBody>
          <a:bodyPr wrap="square" rtlCol="0">
            <a:spAutoFit/>
          </a:bodyPr>
          <a:lstStyle/>
          <a:p>
            <a:pPr algn="r">
              <a:lnSpc>
                <a:spcPct val="150000"/>
              </a:lnSpc>
            </a:pPr>
            <a:r>
              <a:rPr lang="en-US" sz="1600" dirty="0" smtClean="0">
                <a:solidFill>
                  <a:srgbClr val="DDD9BC"/>
                </a:solidFill>
              </a:rPr>
              <a:t>Able </a:t>
            </a:r>
            <a:r>
              <a:rPr lang="en-US" sz="1600" dirty="0">
                <a:solidFill>
                  <a:srgbClr val="DDD9BC"/>
                </a:solidFill>
              </a:rPr>
              <a:t>to get additional assurance about authenticity of the product, information about the way the item in hands was handled, transported etc. as well as to receive other services and incentives provided by manufacturers, retailers and third party service providers.</a:t>
            </a:r>
          </a:p>
        </p:txBody>
      </p:sp>
      <p:sp>
        <p:nvSpPr>
          <p:cNvPr id="35" name="TextBox 34"/>
          <p:cNvSpPr txBox="1"/>
          <p:nvPr/>
        </p:nvSpPr>
        <p:spPr>
          <a:xfrm>
            <a:off x="1266876" y="2322012"/>
            <a:ext cx="1502741" cy="338554"/>
          </a:xfrm>
          <a:prstGeom prst="rect">
            <a:avLst/>
          </a:prstGeom>
          <a:noFill/>
        </p:spPr>
        <p:txBody>
          <a:bodyPr wrap="square" rtlCol="0">
            <a:spAutoFit/>
          </a:bodyPr>
          <a:lstStyle/>
          <a:p>
            <a:pPr algn="ctr"/>
            <a:r>
              <a:rPr lang="en-US" sz="1600" b="1" dirty="0" smtClean="0">
                <a:solidFill>
                  <a:srgbClr val="FFFFFA"/>
                </a:solidFill>
              </a:rPr>
              <a:t>Consumers</a:t>
            </a:r>
            <a:endParaRPr lang="en-US" sz="2000" b="1" dirty="0">
              <a:solidFill>
                <a:srgbClr val="FFFFFA"/>
              </a:solidFill>
            </a:endParaRPr>
          </a:p>
        </p:txBody>
      </p:sp>
      <p:sp>
        <p:nvSpPr>
          <p:cNvPr id="36" name="TextBox 35"/>
          <p:cNvSpPr txBox="1"/>
          <p:nvPr/>
        </p:nvSpPr>
        <p:spPr>
          <a:xfrm>
            <a:off x="1074659" y="3038119"/>
            <a:ext cx="1895425" cy="307777"/>
          </a:xfrm>
          <a:prstGeom prst="rect">
            <a:avLst/>
          </a:prstGeom>
          <a:noFill/>
        </p:spPr>
        <p:txBody>
          <a:bodyPr wrap="square" rtlCol="0">
            <a:spAutoFit/>
          </a:bodyPr>
          <a:lstStyle/>
          <a:p>
            <a:pPr algn="ctr"/>
            <a:r>
              <a:rPr lang="en-US" sz="1400" dirty="0">
                <a:solidFill>
                  <a:srgbClr val="FFFFFA"/>
                </a:solidFill>
              </a:rPr>
              <a:t>Manufacturers</a:t>
            </a:r>
            <a:endParaRPr lang="en-US" sz="1600" dirty="0">
              <a:solidFill>
                <a:srgbClr val="FFFFFA"/>
              </a:solidFill>
            </a:endParaRPr>
          </a:p>
        </p:txBody>
      </p:sp>
      <p:sp>
        <p:nvSpPr>
          <p:cNvPr id="37" name="TextBox 36"/>
          <p:cNvSpPr txBox="1"/>
          <p:nvPr/>
        </p:nvSpPr>
        <p:spPr>
          <a:xfrm>
            <a:off x="1227097" y="3754226"/>
            <a:ext cx="1502741" cy="307777"/>
          </a:xfrm>
          <a:prstGeom prst="rect">
            <a:avLst/>
          </a:prstGeom>
          <a:noFill/>
        </p:spPr>
        <p:txBody>
          <a:bodyPr wrap="square" rtlCol="0">
            <a:spAutoFit/>
          </a:bodyPr>
          <a:lstStyle/>
          <a:p>
            <a:pPr algn="ctr"/>
            <a:r>
              <a:rPr lang="en-US" sz="1400" dirty="0">
                <a:solidFill>
                  <a:srgbClr val="FFFFFA"/>
                </a:solidFill>
              </a:rPr>
              <a:t>Retailers</a:t>
            </a:r>
            <a:endParaRPr lang="en-US" sz="2000" dirty="0">
              <a:solidFill>
                <a:srgbClr val="FFFFFA"/>
              </a:solidFill>
            </a:endParaRPr>
          </a:p>
        </p:txBody>
      </p:sp>
      <p:sp>
        <p:nvSpPr>
          <p:cNvPr id="38" name="TextBox 37"/>
          <p:cNvSpPr txBox="1"/>
          <p:nvPr/>
        </p:nvSpPr>
        <p:spPr>
          <a:xfrm>
            <a:off x="1227097" y="4470333"/>
            <a:ext cx="1502741" cy="307777"/>
          </a:xfrm>
          <a:prstGeom prst="rect">
            <a:avLst/>
          </a:prstGeom>
          <a:noFill/>
        </p:spPr>
        <p:txBody>
          <a:bodyPr wrap="square" rtlCol="0">
            <a:spAutoFit/>
          </a:bodyPr>
          <a:lstStyle/>
          <a:p>
            <a:pPr algn="ctr"/>
            <a:r>
              <a:rPr lang="en-US" sz="1400" dirty="0" smtClean="0">
                <a:solidFill>
                  <a:srgbClr val="FFFFFA"/>
                </a:solidFill>
              </a:rPr>
              <a:t>Developers</a:t>
            </a:r>
            <a:endParaRPr lang="en-US" sz="2000" dirty="0">
              <a:solidFill>
                <a:srgbClr val="FFFFFA"/>
              </a:solidFill>
            </a:endParaRPr>
          </a:p>
        </p:txBody>
      </p:sp>
      <p:grpSp>
        <p:nvGrpSpPr>
          <p:cNvPr id="3" name="Group 2"/>
          <p:cNvGrpSpPr/>
          <p:nvPr/>
        </p:nvGrpSpPr>
        <p:grpSpPr>
          <a:xfrm>
            <a:off x="3162300" y="2400843"/>
            <a:ext cx="2739008" cy="1116709"/>
            <a:chOff x="3162300" y="2890141"/>
            <a:chExt cx="2739008" cy="1116709"/>
          </a:xfrm>
          <a:solidFill>
            <a:srgbClr val="FF6600"/>
          </a:solidFill>
        </p:grpSpPr>
        <p:cxnSp>
          <p:nvCxnSpPr>
            <p:cNvPr id="24" name="Straight Connector 23"/>
            <p:cNvCxnSpPr/>
            <p:nvPr/>
          </p:nvCxnSpPr>
          <p:spPr>
            <a:xfrm flipH="1">
              <a:off x="3162300" y="2959198"/>
              <a:ext cx="1282700" cy="1"/>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38650" y="2959198"/>
              <a:ext cx="0" cy="1047652"/>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35600" y="2959198"/>
              <a:ext cx="0" cy="1047652"/>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438650" y="4003677"/>
              <a:ext cx="996950" cy="0"/>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433219" y="2963169"/>
              <a:ext cx="396652" cy="2208"/>
            </a:xfrm>
            <a:prstGeom prst="line">
              <a:avLst/>
            </a:prstGeom>
            <a:grpFill/>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5763195" y="2890141"/>
              <a:ext cx="138113" cy="138113"/>
            </a:xfrm>
            <a:prstGeom prst="ellipse">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3"/>
          <p:cNvSpPr>
            <a:spLocks noGrp="1"/>
          </p:cNvSpPr>
          <p:nvPr>
            <p:ph type="sldNum" sz="quarter" idx="12"/>
          </p:nvPr>
        </p:nvSpPr>
        <p:spPr/>
        <p:txBody>
          <a:bodyPr/>
          <a:lstStyle/>
          <a:p>
            <a:fld id="{FC465BA8-BD5D-4E0E-A6DF-D13F27D4BF04}" type="slidenum">
              <a:rPr lang="en-US" smtClean="0"/>
              <a:pPr/>
              <a:t>9</a:t>
            </a:fld>
            <a:endParaRPr lang="en-US" dirty="0"/>
          </a:p>
        </p:txBody>
      </p:sp>
      <p:sp>
        <p:nvSpPr>
          <p:cNvPr id="25" name="TextBox 24"/>
          <p:cNvSpPr txBox="1"/>
          <p:nvPr/>
        </p:nvSpPr>
        <p:spPr>
          <a:xfrm>
            <a:off x="8026889" y="1518722"/>
            <a:ext cx="3392374" cy="400110"/>
          </a:xfrm>
          <a:prstGeom prst="rect">
            <a:avLst/>
          </a:prstGeom>
          <a:noFill/>
        </p:spPr>
        <p:txBody>
          <a:bodyPr wrap="square" rtlCol="0">
            <a:spAutoFit/>
          </a:bodyPr>
          <a:lstStyle/>
          <a:p>
            <a:pPr algn="r"/>
            <a:r>
              <a:rPr lang="en-US" sz="2000" dirty="0" smtClean="0">
                <a:solidFill>
                  <a:srgbClr val="FF6600"/>
                </a:solidFill>
                <a:latin typeface="+mj-lt"/>
              </a:rPr>
              <a:t>Why should you care?</a:t>
            </a:r>
            <a:endParaRPr lang="en-US" sz="2000" dirty="0">
              <a:solidFill>
                <a:srgbClr val="FF6600"/>
              </a:solidFill>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180" y="684847"/>
            <a:ext cx="685800" cy="733425"/>
          </a:xfrm>
          <a:prstGeom prst="rect">
            <a:avLst/>
          </a:prstGeom>
        </p:spPr>
      </p:pic>
    </p:spTree>
    <p:extLst>
      <p:ext uri="{BB962C8B-B14F-4D97-AF65-F5344CB8AC3E}">
        <p14:creationId xmlns:p14="http://schemas.microsoft.com/office/powerpoint/2010/main" val="42277444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agit smart">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p:properties xmlns:p="http://schemas.microsoft.com/office/2006/metadata/properties" xmlns:xsi="http://www.w3.org/2001/XMLSchema-instance" xmlns:pc="http://schemas.microsoft.com/office/infopath/2007/PartnerControls"><documentManagement><Author0 xmlns="$ListId:Shared Documents;" xsi:nil="true"></Author0></documentManagement></p:properties>
</file>

<file path=customXml/item3.xml><?xml version="1.0" encoding="utf-8"?><ct:contentTypeSchema ct:_="" ma:_="" ma:contentTypeName="Document" ma:contentTypeID="0x010100DAA2B075C797694D9ABBEEA4274B821A" ma:contentTypeVersion="0" ma:contentTypeDescription="Create a new document." ma:contentTypeScope="" ma:versionID="6df231a74edd4b90e0614015ead9245d" xmlns:ct="http://schemas.microsoft.com/office/2006/metadata/contentType" xmlns:ma="http://schemas.microsoft.com/office/2006/metadata/properties/metaAttributes">
<xsd:schema targetNamespace="http://schemas.microsoft.com/office/2006/metadata/properties" ma:root="true" ma:fieldsID="d2dad8d00024f06655d6a1129939ab7e" ns2:_="" xmlns:xsd="http://www.w3.org/2001/XMLSchema" xmlns:xs="http://www.w3.org/2001/XMLSchema" xmlns:p="http://schemas.microsoft.com/office/2006/metadata/properties" xmlns:ns2="$ListId:Shared Documents;">
<xsd:import namespace="$ListId:Shared Documents;"/>
<xsd:element name="properties">
<xsd:complexType>
<xsd:sequence>
<xsd:element name="documentManagement">
<xsd:complexType>
<xsd:all>
<xsd:element ref="ns2:Author0"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Author0" ma:index="8" nillable="true" ma:displayName="Author" ma:internalName="Author0">
<xsd:simpleType>
<xsd:restriction base="dms:Text">
<xsd:maxLength value="255"/>
</xsd:restrict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Props1.xml><?xml version="1.0" encoding="utf-8"?>
<ds:datastoreItem xmlns:ds="http://schemas.openxmlformats.org/officeDocument/2006/customXml" ds:itemID="{B9BCEFA4-1A66-4ABE-A625-92E4BB8333FA}">
  <ds:schemaRefs>
    <ds:schemaRef ds:uri="http://schemas.microsoft.com/sharepoint/v3/contenttype/forms"/>
  </ds:schemaRefs>
</ds:datastoreItem>
</file>

<file path=customXml/itemProps2.xml><?xml version="1.0" encoding="utf-8"?>
<ds:datastoreItem xmlns:ds="http://schemas.openxmlformats.org/officeDocument/2006/customXml" ds:itemID="{A2F37256-2821-47C7-8493-4D1592950F7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ListId:Shared Document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BA08B89-CE8D-4AF7-8CBB-9E081E849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6709</TotalTime>
  <Words>452</Words>
  <Application>Microsoft Office PowerPoint</Application>
  <PresentationFormat>Widescreen</PresentationFormat>
  <Paragraphs>94</Paragraphs>
  <Slides>17</Slides>
  <Notes>1</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Open Sans</vt:lpstr>
      <vt:lpstr>Open Sans Extrabold</vt:lpstr>
      <vt:lpstr>Office Theme</vt:lpstr>
      <vt:lpstr>PowerPoint Presentation</vt:lpstr>
      <vt:lpstr>Concept overview</vt:lpstr>
      <vt:lpstr>Overall objective</vt:lpstr>
      <vt:lpstr>Overall vision</vt:lpstr>
      <vt:lpstr>Overall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challenges</vt:lpstr>
      <vt:lpstr>PowerPoint Presentation</vt:lpstr>
      <vt:lpstr>Last, but not least…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DunavNET</dc:creator>
  <cp:lastModifiedBy>Srdjan Krco</cp:lastModifiedBy>
  <cp:revision>1109</cp:revision>
  <dcterms:created xsi:type="dcterms:W3CDTF">2014-11-05T16:31:48Z</dcterms:created>
  <dcterms:modified xsi:type="dcterms:W3CDTF">2016-06-01T07:27:30Z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0x010100DAA2B075C797694D9ABBEEA4274B821A</vt:lpwstr>
  </property>
</Properties>
</file>