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390" r:id="rId6"/>
    <p:sldId id="389" r:id="rId7"/>
    <p:sldId id="378" r:id="rId8"/>
    <p:sldId id="371" r:id="rId9"/>
    <p:sldId id="370" r:id="rId10"/>
    <p:sldId id="373" r:id="rId11"/>
    <p:sldId id="379" r:id="rId12"/>
    <p:sldId id="374" r:id="rId13"/>
    <p:sldId id="377" r:id="rId14"/>
    <p:sldId id="383" r:id="rId15"/>
    <p:sldId id="388" r:id="rId16"/>
    <p:sldId id="386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2525"/>
    <a:srgbClr val="F8F200"/>
    <a:srgbClr val="F76E07"/>
    <a:srgbClr val="DAD500"/>
    <a:srgbClr val="459DA1"/>
    <a:srgbClr val="6030A0"/>
    <a:srgbClr val="66FFFF"/>
    <a:srgbClr val="C39BE1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6" autoAdjust="0"/>
    <p:restoredTop sz="95405" autoAdjust="0"/>
  </p:normalViewPr>
  <p:slideViewPr>
    <p:cSldViewPr snapToGrid="0">
      <p:cViewPr varScale="1">
        <p:scale>
          <a:sx n="88" d="100"/>
          <a:sy n="88" d="100"/>
        </p:scale>
        <p:origin x="8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E8131-2F19-4EDC-ADBE-6A6F29902791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D6D78-8A25-4B16-8620-8FBEED7247F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7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641A1-A80B-40FE-8976-E8DACD72DC37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0AA00-A1F5-433E-94AC-60BE075712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39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61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16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6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91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2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4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3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5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3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the use case shortly and insert</a:t>
            </a:r>
            <a:r>
              <a:rPr lang="en-US" baseline="0" dirty="0" smtClean="0"/>
              <a:t> a picture if available (instead of stairs)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0AA00-A1F5-433E-94AC-60BE075712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4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39512" y="477838"/>
            <a:ext cx="26193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5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5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6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01476" y="146050"/>
            <a:ext cx="228598" cy="271464"/>
          </a:xfrm>
          <a:solidFill>
            <a:srgbClr val="FF6600"/>
          </a:solidFill>
        </p:spPr>
        <p:txBody>
          <a:bodyPr lIns="0" tIns="91440" rIns="0" bIns="9144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FC465BA8-BD5D-4E0E-A6DF-D13F27D4BF04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1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7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4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6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5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27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129" y="6271327"/>
            <a:ext cx="1420237" cy="39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5BA8-BD5D-4E0E-A6DF-D13F27D4BF0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9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437984" y="3543695"/>
            <a:ext cx="679912" cy="204783"/>
          </a:xfrm>
          <a:prstGeom prst="rect">
            <a:avLst/>
          </a:prstGeom>
          <a:solidFill>
            <a:srgbClr val="FFFF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01216" y="3748475"/>
            <a:ext cx="44673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kern="1600" spc="200" dirty="0" smtClean="0">
              <a:solidFill>
                <a:srgbClr val="DDD9BC"/>
              </a:solidFill>
            </a:endParaRPr>
          </a:p>
          <a:p>
            <a:pPr algn="r"/>
            <a:r>
              <a:rPr lang="en-US" sz="2000" kern="1600" spc="200" dirty="0" smtClean="0">
                <a:solidFill>
                  <a:srgbClr val="DDD9BC"/>
                </a:solidFill>
              </a:rPr>
              <a:t>IoT Week Belgrade</a:t>
            </a:r>
          </a:p>
          <a:p>
            <a:pPr algn="r"/>
            <a:endParaRPr lang="en-US" sz="2000" kern="1600" spc="200" dirty="0">
              <a:solidFill>
                <a:srgbClr val="DDD9BC"/>
              </a:solidFill>
            </a:endParaRPr>
          </a:p>
          <a:p>
            <a:pPr algn="r"/>
            <a:r>
              <a:rPr lang="en-US" sz="2000" kern="1600" spc="200" dirty="0" smtClean="0">
                <a:solidFill>
                  <a:srgbClr val="DDD9BC"/>
                </a:solidFill>
              </a:rPr>
              <a:t>How IoT is changing the way manufacturing and retail works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58072" y="3543695"/>
            <a:ext cx="679912" cy="204783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78160" y="3543692"/>
            <a:ext cx="679912" cy="204783"/>
          </a:xfrm>
          <a:prstGeom prst="rect">
            <a:avLst/>
          </a:prstGeom>
          <a:solidFill>
            <a:srgbClr val="CC5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914" y="2466239"/>
            <a:ext cx="3612982" cy="9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6600"/>
                </a:solidFill>
              </a:rPr>
              <a:t>In the </a:t>
            </a:r>
            <a:r>
              <a:rPr lang="en-US" sz="2400" dirty="0" smtClean="0">
                <a:solidFill>
                  <a:srgbClr val="FF6600"/>
                </a:solidFill>
              </a:rPr>
              <a:t>day-life</a:t>
            </a:r>
          </a:p>
          <a:p>
            <a:pPr algn="r"/>
            <a:r>
              <a:rPr lang="en-US" sz="2400" dirty="0" smtClean="0">
                <a:solidFill>
                  <a:srgbClr val="FF6600"/>
                </a:solidFill>
              </a:rPr>
              <a:t>Main challenge : who will be the trusted third-party (the butler) ?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175024" y="2940029"/>
            <a:ext cx="1212588" cy="594876"/>
          </a:xfrm>
          <a:prstGeom prst="roundRect">
            <a:avLst/>
          </a:prstGeom>
          <a:solidFill>
            <a:srgbClr val="FF6600"/>
          </a:solidFill>
        </p:spPr>
        <p:txBody>
          <a:bodyPr vert="horz" lIns="72000" tIns="91440" rIns="72000" bIns="91440"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services </a:t>
            </a:r>
            <a:r>
              <a:rPr lang="fr-FR" sz="1200" dirty="0" err="1" smtClean="0">
                <a:solidFill>
                  <a:schemeClr val="bg1"/>
                </a:solidFill>
              </a:rPr>
              <a:t>platform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16" name="Connecteur droit avec flèche 15"/>
          <p:cNvCxnSpPr>
            <a:stCxn id="20" idx="3"/>
            <a:endCxn id="6" idx="1"/>
          </p:cNvCxnSpPr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623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sensor</a:t>
            </a:r>
            <a:endParaRPr lang="fr-FR" sz="1200" dirty="0"/>
          </a:p>
        </p:txBody>
      </p:sp>
      <p:cxnSp>
        <p:nvCxnSpPr>
          <p:cNvPr id="43" name="Connecteur droit avec flèche 42"/>
          <p:cNvCxnSpPr>
            <a:stCxn id="6" idx="3"/>
            <a:endCxn id="28" idx="1"/>
          </p:cNvCxnSpPr>
          <p:nvPr/>
        </p:nvCxnSpPr>
        <p:spPr>
          <a:xfrm>
            <a:off x="5387612" y="3237467"/>
            <a:ext cx="206035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à coins arrondis 27"/>
          <p:cNvSpPr/>
          <p:nvPr/>
        </p:nvSpPr>
        <p:spPr>
          <a:xfrm>
            <a:off x="559364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p</a:t>
            </a:r>
            <a:r>
              <a:rPr lang="fr-FR" sz="1200" dirty="0" err="1" smtClean="0"/>
              <a:t>roduct</a:t>
            </a:r>
            <a:r>
              <a:rPr lang="fr-FR" sz="1200" dirty="0" smtClean="0"/>
              <a:t> &amp; costumer information</a:t>
            </a:r>
            <a:endParaRPr lang="fr-FR" sz="1200" dirty="0"/>
          </a:p>
        </p:txBody>
      </p:sp>
      <p:sp>
        <p:nvSpPr>
          <p:cNvPr id="27" name="Pentagone 26"/>
          <p:cNvSpPr/>
          <p:nvPr/>
        </p:nvSpPr>
        <p:spPr>
          <a:xfrm>
            <a:off x="7702745" y="2940029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customer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relationship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0200833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butler</a:t>
            </a:r>
            <a:endParaRPr lang="fr-FR" sz="12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387612" y="2412129"/>
            <a:ext cx="3992058" cy="12077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trust + information = relation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593647" y="3744155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single service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593647" y="4539630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overall</a:t>
            </a:r>
            <a:r>
              <a:rPr lang="fr-FR" sz="1200" dirty="0" smtClean="0"/>
              <a:t> </a:t>
            </a:r>
            <a:r>
              <a:rPr lang="fr-FR" sz="1200" dirty="0" err="1" smtClean="0"/>
              <a:t>offer</a:t>
            </a:r>
            <a:endParaRPr lang="fr-FR" sz="1200" dirty="0"/>
          </a:p>
        </p:txBody>
      </p:sp>
      <p:cxnSp>
        <p:nvCxnSpPr>
          <p:cNvPr id="23" name="Connecteur en angle 22"/>
          <p:cNvCxnSpPr>
            <a:stCxn id="6" idx="3"/>
            <a:endCxn id="19" idx="1"/>
          </p:cNvCxnSpPr>
          <p:nvPr/>
        </p:nvCxnSpPr>
        <p:spPr>
          <a:xfrm>
            <a:off x="5387612" y="3237467"/>
            <a:ext cx="206035" cy="80196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ngle 23"/>
          <p:cNvCxnSpPr>
            <a:stCxn id="6" idx="3"/>
            <a:endCxn id="22" idx="1"/>
          </p:cNvCxnSpPr>
          <p:nvPr/>
        </p:nvCxnSpPr>
        <p:spPr>
          <a:xfrm>
            <a:off x="5387612" y="3237467"/>
            <a:ext cx="206035" cy="159743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5387612" y="3675175"/>
            <a:ext cx="3992058" cy="2763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 anchor="b">
            <a:no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relation + 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ecosystem</a:t>
            </a:r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 = business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6" name="Pentagone 35"/>
          <p:cNvSpPr/>
          <p:nvPr/>
        </p:nvSpPr>
        <p:spPr>
          <a:xfrm>
            <a:off x="7702745" y="3738748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ecosystem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management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Pentagone 37"/>
          <p:cNvSpPr/>
          <p:nvPr/>
        </p:nvSpPr>
        <p:spPr>
          <a:xfrm>
            <a:off x="7702745" y="4535305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partnership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593647" y="5309686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reordering</a:t>
            </a:r>
            <a:endParaRPr lang="fr-FR" sz="1200" dirty="0"/>
          </a:p>
        </p:txBody>
      </p:sp>
      <p:sp>
        <p:nvSpPr>
          <p:cNvPr id="41" name="Pentagone 40"/>
          <p:cNvSpPr/>
          <p:nvPr/>
        </p:nvSpPr>
        <p:spPr>
          <a:xfrm>
            <a:off x="7702745" y="5305361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recurring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BM :</a:t>
            </a:r>
          </a:p>
          <a:p>
            <a:pPr algn="ctr"/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ubscription</a:t>
            </a:r>
            <a:endParaRPr lang="fr-FR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pay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you …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5" name="Connecteur en angle 44"/>
          <p:cNvCxnSpPr>
            <a:stCxn id="6" idx="3"/>
            <a:endCxn id="39" idx="1"/>
          </p:cNvCxnSpPr>
          <p:nvPr/>
        </p:nvCxnSpPr>
        <p:spPr>
          <a:xfrm>
            <a:off x="5387612" y="3237467"/>
            <a:ext cx="206035" cy="236749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7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6600"/>
                </a:solidFill>
              </a:rPr>
              <a:t>In the </a:t>
            </a:r>
            <a:r>
              <a:rPr lang="en-US" sz="2400" dirty="0" smtClean="0">
                <a:solidFill>
                  <a:srgbClr val="FF6600"/>
                </a:solidFill>
              </a:rPr>
              <a:t>day-life</a:t>
            </a:r>
          </a:p>
          <a:p>
            <a:pPr algn="r"/>
            <a:r>
              <a:rPr lang="en-US" sz="2400" dirty="0" smtClean="0">
                <a:solidFill>
                  <a:srgbClr val="FF6600"/>
                </a:solidFill>
              </a:rPr>
              <a:t>Main challenge : who will be the trusted third-party (the butler) ?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175024" y="2940029"/>
            <a:ext cx="1212588" cy="594876"/>
          </a:xfrm>
          <a:prstGeom prst="roundRect">
            <a:avLst/>
          </a:prstGeom>
          <a:solidFill>
            <a:srgbClr val="FF6600"/>
          </a:solidFill>
        </p:spPr>
        <p:txBody>
          <a:bodyPr vert="horz" lIns="72000" tIns="91440" rIns="72000" bIns="91440"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services </a:t>
            </a:r>
            <a:r>
              <a:rPr lang="fr-FR" sz="1200" dirty="0" err="1" smtClean="0">
                <a:solidFill>
                  <a:schemeClr val="bg1"/>
                </a:solidFill>
              </a:rPr>
              <a:t>platform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16" name="Connecteur droit avec flèche 15"/>
          <p:cNvCxnSpPr>
            <a:stCxn id="20" idx="3"/>
            <a:endCxn id="6" idx="1"/>
          </p:cNvCxnSpPr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623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sensor</a:t>
            </a:r>
            <a:endParaRPr lang="fr-FR" sz="1200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559364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platform</a:t>
            </a:r>
            <a:r>
              <a:rPr lang="fr-FR" sz="1200" dirty="0" smtClean="0"/>
              <a:t> </a:t>
            </a:r>
            <a:r>
              <a:rPr lang="fr-FR" sz="1200" dirty="0" err="1" smtClean="0"/>
              <a:t>operator</a:t>
            </a:r>
            <a:endParaRPr lang="fr-FR" sz="1200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10200833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butler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5387611" y="2647653"/>
            <a:ext cx="6254491" cy="117020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 anchor="ctr">
            <a:no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Can 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they</a:t>
            </a:r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 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be</a:t>
            </a:r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 the 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same</a:t>
            </a:r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 ?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251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6600"/>
                </a:solidFill>
              </a:rPr>
              <a:t>Thank you !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9234" y="1582225"/>
            <a:ext cx="5174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FF6600"/>
                </a:solidFill>
                <a:latin typeface="+mj-lt"/>
              </a:rPr>
              <a:t>prblanc@citeonline.org</a:t>
            </a:r>
            <a:endParaRPr lang="fr-FR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015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3133" y="2679631"/>
            <a:ext cx="9120967" cy="207552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933073" y="268907"/>
            <a:ext cx="9042169" cy="14581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08" tIns="41454" rIns="82908" bIns="41454" rtlCol="0" anchor="ctr"/>
          <a:lstStyle/>
          <a:p>
            <a:pPr marL="243255" algn="ctr"/>
            <a:r>
              <a:rPr lang="fr-FR" sz="2539" dirty="0">
                <a:solidFill>
                  <a:schemeClr val="bg1"/>
                </a:solidFill>
              </a:rPr>
              <a:t>First </a:t>
            </a:r>
            <a:r>
              <a:rPr lang="fr-FR" sz="2539" dirty="0" err="1">
                <a:solidFill>
                  <a:schemeClr val="bg1"/>
                </a:solidFill>
              </a:rPr>
              <a:t>european</a:t>
            </a:r>
            <a:r>
              <a:rPr lang="fr-FR" sz="2539" dirty="0">
                <a:solidFill>
                  <a:schemeClr val="bg1"/>
                </a:solidFill>
              </a:rPr>
              <a:t> center </a:t>
            </a:r>
            <a:r>
              <a:rPr lang="fr-FR" sz="2539" dirty="0" err="1">
                <a:solidFill>
                  <a:schemeClr val="bg1"/>
                </a:solidFill>
              </a:rPr>
              <a:t>dedicated</a:t>
            </a:r>
            <a:r>
              <a:rPr lang="fr-FR" sz="2539" dirty="0">
                <a:solidFill>
                  <a:schemeClr val="bg1"/>
                </a:solidFill>
              </a:rPr>
              <a:t> to </a:t>
            </a:r>
            <a:r>
              <a:rPr lang="fr-FR" sz="2539" dirty="0" err="1">
                <a:solidFill>
                  <a:schemeClr val="bg1"/>
                </a:solidFill>
              </a:rPr>
              <a:t>connected</a:t>
            </a:r>
            <a:r>
              <a:rPr lang="fr-FR" sz="2539" dirty="0">
                <a:solidFill>
                  <a:schemeClr val="bg1"/>
                </a:solidFill>
              </a:rPr>
              <a:t> </a:t>
            </a:r>
            <a:r>
              <a:rPr lang="fr-FR" sz="2539" dirty="0" err="1">
                <a:solidFill>
                  <a:schemeClr val="bg1"/>
                </a:solidFill>
              </a:rPr>
              <a:t>retail</a:t>
            </a:r>
            <a:endParaRPr lang="fr-FR" sz="2539" dirty="0">
              <a:solidFill>
                <a:schemeClr val="bg1"/>
              </a:solidFill>
            </a:endParaRPr>
          </a:p>
          <a:p>
            <a:pPr marL="243255" algn="ctr"/>
            <a:r>
              <a:rPr lang="en-US" sz="2539" dirty="0">
                <a:solidFill>
                  <a:schemeClr val="bg1"/>
                </a:solidFill>
              </a:rPr>
              <a:t>Offering a comprehensive solution to quickly realize and evaluate </a:t>
            </a:r>
            <a:r>
              <a:rPr lang="en-US" sz="2539" dirty="0" smtClean="0">
                <a:solidFill>
                  <a:schemeClr val="bg1"/>
                </a:solidFill>
              </a:rPr>
              <a:t>innovation projects</a:t>
            </a:r>
            <a:endParaRPr lang="fr-FR" sz="2539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320383" y="4994335"/>
            <a:ext cx="2256905" cy="1236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CoDesign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area : </a:t>
            </a:r>
            <a:r>
              <a:rPr lang="pt-B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Take into accout customer behaviour during the innovation process</a:t>
            </a:r>
            <a:endParaRPr lang="fr-FR" sz="1451" dirty="0">
              <a:solidFill>
                <a:schemeClr val="bg1">
                  <a:lumMod val="50000"/>
                </a:schemeClr>
              </a:solidFill>
              <a:latin typeface="Open Sans"/>
            </a:endParaRPr>
          </a:p>
          <a:p>
            <a:endParaRPr lang="fr-FR" sz="1632" dirty="0">
              <a:solidFill>
                <a:schemeClr val="bg1">
                  <a:lumMod val="50000"/>
                </a:schemeClr>
              </a:solidFill>
              <a:latin typeface="Open San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03894" y="4232400"/>
            <a:ext cx="958738" cy="427168"/>
          </a:xfrm>
          <a:prstGeom prst="rect">
            <a:avLst/>
          </a:prstGeom>
          <a:solidFill>
            <a:srgbClr val="F8F8F8"/>
          </a:solidFill>
        </p:spPr>
        <p:txBody>
          <a:bodyPr wrap="square" rtlCol="0">
            <a:spAutoFit/>
          </a:bodyPr>
          <a:lstStyle/>
          <a:p>
            <a:r>
              <a:rPr lang="fr-FR" sz="1088" b="1" dirty="0" err="1">
                <a:solidFill>
                  <a:srgbClr val="A4C356"/>
                </a:solidFill>
              </a:rPr>
              <a:t>Creative</a:t>
            </a:r>
            <a:r>
              <a:rPr lang="fr-FR" sz="1088" b="1" dirty="0">
                <a:solidFill>
                  <a:srgbClr val="A4C356"/>
                </a:solidFill>
              </a:rPr>
              <a:t> </a:t>
            </a:r>
            <a:r>
              <a:rPr lang="fr-FR" sz="1088" b="1" dirty="0" err="1">
                <a:solidFill>
                  <a:srgbClr val="A4C356"/>
                </a:solidFill>
              </a:rPr>
              <a:t>idea</a:t>
            </a:r>
            <a:r>
              <a:rPr lang="fr-FR" sz="1088" b="1" dirty="0">
                <a:solidFill>
                  <a:srgbClr val="A4C356"/>
                </a:solidFill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04767" y="4232399"/>
            <a:ext cx="958738" cy="259751"/>
          </a:xfrm>
          <a:prstGeom prst="rect">
            <a:avLst/>
          </a:prstGeom>
          <a:solidFill>
            <a:srgbClr val="97BB3E"/>
          </a:solidFill>
        </p:spPr>
        <p:txBody>
          <a:bodyPr wrap="square" rtlCol="0">
            <a:spAutoFit/>
          </a:bodyPr>
          <a:lstStyle/>
          <a:p>
            <a:r>
              <a:rPr lang="fr-FR" sz="1088" b="1" dirty="0"/>
              <a:t>Conception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265605" y="4201817"/>
            <a:ext cx="1252406" cy="259751"/>
          </a:xfrm>
          <a:prstGeom prst="rect">
            <a:avLst/>
          </a:prstGeom>
          <a:solidFill>
            <a:srgbClr val="97BB3E"/>
          </a:solidFill>
        </p:spPr>
        <p:txBody>
          <a:bodyPr wrap="square" rtlCol="0">
            <a:spAutoFit/>
          </a:bodyPr>
          <a:lstStyle/>
          <a:p>
            <a:r>
              <a:rPr lang="fr-FR" sz="1088" b="1" dirty="0" err="1" smtClean="0"/>
              <a:t>Experimentatio</a:t>
            </a:r>
            <a:endParaRPr lang="fr-FR" sz="1088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265605" y="4245004"/>
            <a:ext cx="1296090" cy="259751"/>
          </a:xfrm>
          <a:prstGeom prst="rect">
            <a:avLst/>
          </a:prstGeom>
          <a:solidFill>
            <a:srgbClr val="97BB3E"/>
          </a:solidFill>
        </p:spPr>
        <p:txBody>
          <a:bodyPr wrap="square" rtlCol="0">
            <a:spAutoFit/>
          </a:bodyPr>
          <a:lstStyle/>
          <a:p>
            <a:r>
              <a:rPr lang="fr-FR" sz="1088" b="1" dirty="0" err="1"/>
              <a:t>Experimentation</a:t>
            </a:r>
            <a:endParaRPr lang="fr-FR" sz="1088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157170" y="4185024"/>
            <a:ext cx="1252406" cy="259751"/>
          </a:xfrm>
          <a:prstGeom prst="rect">
            <a:avLst/>
          </a:prstGeom>
          <a:solidFill>
            <a:srgbClr val="97BB3E"/>
          </a:solidFill>
        </p:spPr>
        <p:txBody>
          <a:bodyPr wrap="square" rtlCol="0">
            <a:spAutoFit/>
          </a:bodyPr>
          <a:lstStyle/>
          <a:p>
            <a:r>
              <a:rPr lang="fr-FR" sz="1088" b="1" dirty="0" err="1" smtClean="0"/>
              <a:t>Experimentati</a:t>
            </a:r>
            <a:endParaRPr lang="fr-FR" sz="1088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200853" y="4228211"/>
            <a:ext cx="1252406" cy="259751"/>
          </a:xfrm>
          <a:prstGeom prst="rect">
            <a:avLst/>
          </a:prstGeom>
          <a:solidFill>
            <a:srgbClr val="97BB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88" b="1" dirty="0"/>
              <a:t>Evaluation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092418" y="4202650"/>
            <a:ext cx="1460194" cy="427168"/>
          </a:xfrm>
          <a:prstGeom prst="rect">
            <a:avLst/>
          </a:prstGeom>
          <a:solidFill>
            <a:srgbClr val="F8F8F8"/>
          </a:solidFill>
        </p:spPr>
        <p:txBody>
          <a:bodyPr wrap="square" rtlCol="0">
            <a:spAutoFit/>
          </a:bodyPr>
          <a:lstStyle/>
          <a:p>
            <a:r>
              <a:rPr lang="fr-FR" sz="1088" b="1" dirty="0">
                <a:solidFill>
                  <a:srgbClr val="A4C356"/>
                </a:solidFill>
              </a:rPr>
              <a:t>  </a:t>
            </a:r>
            <a:r>
              <a:rPr lang="fr-FR" sz="1088" b="1" dirty="0" err="1" smtClean="0">
                <a:solidFill>
                  <a:srgbClr val="A4C356"/>
                </a:solidFill>
              </a:rPr>
              <a:t>Functional</a:t>
            </a:r>
            <a:r>
              <a:rPr lang="fr-FR" sz="1088" b="1" dirty="0" smtClean="0">
                <a:solidFill>
                  <a:srgbClr val="A4C356"/>
                </a:solidFill>
              </a:rPr>
              <a:t> </a:t>
            </a:r>
            <a:r>
              <a:rPr lang="fr-FR" sz="1088" b="1" dirty="0">
                <a:solidFill>
                  <a:srgbClr val="A4C356"/>
                </a:solidFill>
              </a:rPr>
              <a:t>prototype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08929" y="4148501"/>
            <a:ext cx="137135" cy="187415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32"/>
          </a:p>
        </p:txBody>
      </p:sp>
      <p:sp>
        <p:nvSpPr>
          <p:cNvPr id="17" name="ZoneTexte 16"/>
          <p:cNvSpPr txBox="1"/>
          <p:nvPr/>
        </p:nvSpPr>
        <p:spPr>
          <a:xfrm>
            <a:off x="3538801" y="4961845"/>
            <a:ext cx="4097097" cy="2221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44"/>
              </a:spcAft>
            </a:pP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Store &amp; Home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labs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: </a:t>
            </a:r>
            <a:r>
              <a:rPr lang="pt-B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Quickly create and evaluate new customer journey; Take advantage of new technologies dedicated to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connected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commerce.</a:t>
            </a:r>
          </a:p>
          <a:p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3D immersive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environment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: Design,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Evaluate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and value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your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retail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project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</a:t>
            </a:r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with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VR.</a:t>
            </a:r>
            <a:b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</a:br>
            <a:endParaRPr lang="fr-FR" sz="1451" dirty="0">
              <a:solidFill>
                <a:schemeClr val="bg1">
                  <a:lumMod val="50000"/>
                </a:schemeClr>
              </a:solidFill>
              <a:latin typeface="Open Sans"/>
            </a:endParaRPr>
          </a:p>
          <a:p>
            <a:endParaRPr lang="fr-FR" sz="1632" dirty="0">
              <a:solidFill>
                <a:schemeClr val="bg1">
                  <a:lumMod val="50000"/>
                </a:schemeClr>
              </a:solidFill>
              <a:latin typeface="Open Sans"/>
            </a:endParaRPr>
          </a:p>
          <a:p>
            <a:endParaRPr lang="fr-FR" sz="1632" dirty="0">
              <a:solidFill>
                <a:schemeClr val="bg1">
                  <a:lumMod val="50000"/>
                </a:schemeClr>
              </a:solidFill>
              <a:latin typeface="Open San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757422" y="4987062"/>
            <a:ext cx="2256905" cy="1906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51" dirty="0" err="1">
                <a:solidFill>
                  <a:schemeClr val="bg1">
                    <a:lumMod val="50000"/>
                  </a:schemeClr>
                </a:solidFill>
                <a:latin typeface="Open Sans"/>
              </a:rPr>
              <a:t>Laboratory</a:t>
            </a:r>
            <a:r>
              <a:rPr lang="fr-F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 of use : </a:t>
            </a:r>
            <a:r>
              <a:rPr lang="pt-B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Evaluate and Enhance your custumer experience</a:t>
            </a:r>
            <a:br>
              <a:rPr lang="pt-B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</a:br>
            <a:r>
              <a:rPr lang="pt-BR" sz="1451" dirty="0">
                <a:solidFill>
                  <a:schemeClr val="bg1">
                    <a:lumMod val="50000"/>
                  </a:schemeClr>
                </a:solidFill>
                <a:latin typeface="Open Sans"/>
              </a:rPr>
              <a:t>With concrete and factual methods</a:t>
            </a:r>
          </a:p>
          <a:p>
            <a:endParaRPr lang="fr-FR" sz="1451" dirty="0">
              <a:solidFill>
                <a:schemeClr val="bg1">
                  <a:lumMod val="50000"/>
                </a:schemeClr>
              </a:solidFill>
              <a:latin typeface="Open Sans"/>
            </a:endParaRPr>
          </a:p>
          <a:p>
            <a:endParaRPr lang="fr-FR" sz="1632" dirty="0">
              <a:solidFill>
                <a:schemeClr val="bg1">
                  <a:lumMod val="50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1709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PICOM</a:t>
            </a:r>
          </a:p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French retail innovation cluster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" name="Groupe 4"/>
          <p:cNvGrpSpPr/>
          <p:nvPr/>
        </p:nvGrpSpPr>
        <p:grpSpPr>
          <a:xfrm>
            <a:off x="703085" y="3919531"/>
            <a:ext cx="8024387" cy="671280"/>
            <a:chOff x="703085" y="3850256"/>
            <a:chExt cx="8024387" cy="671280"/>
          </a:xfrm>
        </p:grpSpPr>
        <p:pic>
          <p:nvPicPr>
            <p:cNvPr id="6" name="Image 5" descr="logo SIL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085" y="3850256"/>
              <a:ext cx="1940321" cy="67128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553422" y="3948117"/>
              <a:ext cx="51740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400" dirty="0" smtClean="0">
                  <a:solidFill>
                    <a:srgbClr val="FF6600"/>
                  </a:solidFill>
                  <a:latin typeface="+mj-lt"/>
                </a:rPr>
                <a:t>Resource center</a:t>
              </a:r>
              <a:endParaRPr lang="fr-FR" sz="2400" dirty="0">
                <a:solidFill>
                  <a:srgbClr val="FF6600"/>
                </a:solidFill>
                <a:latin typeface="+mj-lt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704675" y="3001776"/>
            <a:ext cx="8022797" cy="672957"/>
            <a:chOff x="704675" y="2932501"/>
            <a:chExt cx="8022797" cy="672957"/>
          </a:xfrm>
        </p:grpSpPr>
        <p:pic>
          <p:nvPicPr>
            <p:cNvPr id="9" name="Image 8" descr="logo ISB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675" y="2932501"/>
              <a:ext cx="1945156" cy="672957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553422" y="3031200"/>
              <a:ext cx="51740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rgbClr val="FF6600"/>
                  </a:solidFill>
                  <a:latin typeface="+mj-lt"/>
                </a:rPr>
                <a:t>Innovative</a:t>
              </a:r>
              <a:r>
                <a:rPr lang="fr-FR" sz="2400" dirty="0">
                  <a:solidFill>
                    <a:srgbClr val="FF6600"/>
                  </a:solidFill>
                  <a:latin typeface="+mj-lt"/>
                </a:rPr>
                <a:t> </a:t>
              </a:r>
              <a:r>
                <a:rPr lang="fr-FR" sz="2400" dirty="0" err="1">
                  <a:solidFill>
                    <a:srgbClr val="FF6600"/>
                  </a:solidFill>
                  <a:latin typeface="+mj-lt"/>
                </a:rPr>
                <a:t>projects</a:t>
              </a:r>
              <a:r>
                <a:rPr lang="fr-FR" sz="2400" dirty="0">
                  <a:solidFill>
                    <a:srgbClr val="FF6600"/>
                  </a:solidFill>
                  <a:latin typeface="+mj-lt"/>
                </a:rPr>
                <a:t> engineering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705090" y="4850686"/>
            <a:ext cx="8589739" cy="674035"/>
            <a:chOff x="705090" y="4850686"/>
            <a:chExt cx="8589739" cy="674035"/>
          </a:xfrm>
        </p:grpSpPr>
        <p:pic>
          <p:nvPicPr>
            <p:cNvPr id="12" name="Image 11" descr="logo NSE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090" y="4850686"/>
              <a:ext cx="1948281" cy="674035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553422" y="4949924"/>
              <a:ext cx="574140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400" dirty="0" err="1">
                  <a:solidFill>
                    <a:srgbClr val="FF6600"/>
                  </a:solidFill>
                  <a:latin typeface="+mj-lt"/>
                </a:rPr>
                <a:t>Connected</a:t>
              </a:r>
              <a:r>
                <a:rPr lang="fr-FR" sz="2400" dirty="0">
                  <a:solidFill>
                    <a:srgbClr val="FF6600"/>
                  </a:solidFill>
                  <a:latin typeface="+mj-lt"/>
                </a:rPr>
                <a:t> commerce </a:t>
              </a:r>
              <a:r>
                <a:rPr lang="fr-FR" sz="2400" dirty="0" err="1" smtClean="0">
                  <a:solidFill>
                    <a:srgbClr val="FF6600"/>
                  </a:solidFill>
                  <a:latin typeface="+mj-lt"/>
                </a:rPr>
                <a:t>proofs</a:t>
              </a:r>
              <a:r>
                <a:rPr lang="fr-FR" sz="2400" dirty="0" smtClean="0">
                  <a:solidFill>
                    <a:srgbClr val="FF6600"/>
                  </a:solidFill>
                  <a:latin typeface="+mj-lt"/>
                </a:rPr>
                <a:t> </a:t>
              </a:r>
              <a:r>
                <a:rPr lang="fr-FR" sz="2400" dirty="0">
                  <a:solidFill>
                    <a:srgbClr val="FF6600"/>
                  </a:solidFill>
                  <a:latin typeface="+mj-lt"/>
                </a:rPr>
                <a:t>of concept</a:t>
              </a: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703086" y="5735960"/>
            <a:ext cx="8024386" cy="692008"/>
            <a:chOff x="703086" y="5735960"/>
            <a:chExt cx="8024386" cy="692008"/>
          </a:xfrm>
        </p:grpSpPr>
        <p:pic>
          <p:nvPicPr>
            <p:cNvPr id="15" name="Image 14" descr="logo SF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086" y="5735960"/>
              <a:ext cx="1940321" cy="67128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3553422" y="5966303"/>
              <a:ext cx="51740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400" dirty="0">
                  <a:solidFill>
                    <a:srgbClr val="FF6600"/>
                  </a:solidFill>
                  <a:latin typeface="+mj-lt"/>
                </a:rPr>
                <a:t>Trends in </a:t>
              </a:r>
              <a:r>
                <a:rPr lang="fr-FR" sz="2400" dirty="0" err="1">
                  <a:solidFill>
                    <a:srgbClr val="FF6600"/>
                  </a:solidFill>
                  <a:latin typeface="+mj-lt"/>
                </a:rPr>
                <a:t>retail</a:t>
              </a:r>
              <a:endParaRPr lang="fr-FR" sz="2400" dirty="0">
                <a:solidFill>
                  <a:srgbClr val="FF66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454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In-store purchasing process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0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In-store purchasing process</a:t>
            </a:r>
          </a:p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IoT opportunities</a:t>
            </a:r>
            <a:endParaRPr lang="en-US" sz="24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175024" y="2940029"/>
            <a:ext cx="1212588" cy="594876"/>
          </a:xfrm>
          <a:prstGeom prst="roundRect">
            <a:avLst/>
          </a:prstGeom>
          <a:solidFill>
            <a:srgbClr val="FF6600"/>
          </a:solidFill>
        </p:spPr>
        <p:txBody>
          <a:bodyPr vert="horz" lIns="72000" tIns="91440" rIns="72000" bIns="91440"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store </a:t>
            </a:r>
            <a:r>
              <a:rPr lang="fr-FR" sz="1200" dirty="0" err="1" smtClean="0">
                <a:solidFill>
                  <a:schemeClr val="bg1"/>
                </a:solidFill>
              </a:rPr>
              <a:t>platform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75024" y="3654047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traffic</a:t>
            </a:r>
            <a:endParaRPr lang="fr-FR" sz="1200" dirty="0"/>
          </a:p>
        </p:txBody>
      </p:sp>
      <p:cxnSp>
        <p:nvCxnSpPr>
          <p:cNvPr id="16" name="Connecteur droit avec flèche 15"/>
          <p:cNvCxnSpPr>
            <a:stCxn id="20" idx="3"/>
            <a:endCxn id="6" idx="1"/>
          </p:cNvCxnSpPr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623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smtClean="0"/>
              <a:t>beacon</a:t>
            </a:r>
            <a:endParaRPr lang="fr-FR" sz="12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4175024" y="4363738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presence</a:t>
            </a:r>
            <a:endParaRPr lang="fr-FR" sz="1200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4175024" y="5073429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location</a:t>
            </a:r>
          </a:p>
          <a:p>
            <a:pPr algn="ctr"/>
            <a:r>
              <a:rPr lang="fr-FR" sz="1200" dirty="0" err="1" smtClean="0"/>
              <a:t>journey</a:t>
            </a:r>
            <a:endParaRPr lang="fr-FR" sz="1200" dirty="0"/>
          </a:p>
        </p:txBody>
      </p:sp>
      <p:sp>
        <p:nvSpPr>
          <p:cNvPr id="48" name="Rectangle à coins arrondis 47"/>
          <p:cNvSpPr/>
          <p:nvPr/>
        </p:nvSpPr>
        <p:spPr>
          <a:xfrm>
            <a:off x="4175024" y="5783120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interest</a:t>
            </a:r>
            <a:endParaRPr lang="fr-FR" sz="1200" dirty="0" smtClean="0"/>
          </a:p>
          <a:p>
            <a:pPr algn="ctr"/>
            <a:r>
              <a:rPr lang="fr-FR" sz="1200" dirty="0" err="1" smtClean="0"/>
              <a:t>behaviour</a:t>
            </a:r>
            <a:endParaRPr lang="fr-FR" sz="120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2756237" y="2102745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smtClean="0"/>
              <a:t>WiFi</a:t>
            </a:r>
          </a:p>
          <a:p>
            <a:pPr algn="ctr"/>
            <a:r>
              <a:rPr lang="fr-FR" sz="1200" dirty="0" smtClean="0"/>
              <a:t>LiFi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2756237" y="1264209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video</a:t>
            </a:r>
            <a:endParaRPr lang="fr-FR" sz="12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2756237" y="422600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shelf</a:t>
            </a:r>
            <a:r>
              <a:rPr lang="fr-FR" sz="1200" dirty="0" smtClean="0"/>
              <a:t> label</a:t>
            </a:r>
            <a:endParaRPr lang="fr-FR" sz="1200" dirty="0"/>
          </a:p>
        </p:txBody>
      </p:sp>
      <p:cxnSp>
        <p:nvCxnSpPr>
          <p:cNvPr id="24" name="Connecteur en angle 23"/>
          <p:cNvCxnSpPr>
            <a:stCxn id="21" idx="3"/>
          </p:cNvCxnSpPr>
          <p:nvPr/>
        </p:nvCxnSpPr>
        <p:spPr>
          <a:xfrm>
            <a:off x="3968825" y="2398020"/>
            <a:ext cx="206199" cy="83944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stCxn id="22" idx="3"/>
          </p:cNvCxnSpPr>
          <p:nvPr/>
        </p:nvCxnSpPr>
        <p:spPr>
          <a:xfrm>
            <a:off x="3968825" y="1559484"/>
            <a:ext cx="206199" cy="167798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en angle 25"/>
          <p:cNvCxnSpPr>
            <a:stCxn id="23" idx="3"/>
            <a:endCxn id="6" idx="1"/>
          </p:cNvCxnSpPr>
          <p:nvPr/>
        </p:nvCxnSpPr>
        <p:spPr>
          <a:xfrm>
            <a:off x="3968825" y="717875"/>
            <a:ext cx="206199" cy="251959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à coins arrondis 26"/>
          <p:cNvSpPr/>
          <p:nvPr/>
        </p:nvSpPr>
        <p:spPr>
          <a:xfrm>
            <a:off x="559364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c</a:t>
            </a:r>
            <a:r>
              <a:rPr lang="fr-FR" sz="1200" dirty="0" err="1" smtClean="0"/>
              <a:t>ustomer</a:t>
            </a:r>
            <a:r>
              <a:rPr lang="fr-FR" sz="1200" dirty="0" smtClean="0"/>
              <a:t> interaction</a:t>
            </a:r>
            <a:endParaRPr lang="fr-FR" sz="1200" dirty="0"/>
          </a:p>
        </p:txBody>
      </p:sp>
      <p:cxnSp>
        <p:nvCxnSpPr>
          <p:cNvPr id="28" name="Connecteur droit avec flèche 27"/>
          <p:cNvCxnSpPr>
            <a:stCxn id="27" idx="1"/>
          </p:cNvCxnSpPr>
          <p:nvPr/>
        </p:nvCxnSpPr>
        <p:spPr>
          <a:xfrm flipH="1" flipV="1">
            <a:off x="5387612" y="3237467"/>
            <a:ext cx="206035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endCxn id="30" idx="1"/>
          </p:cNvCxnSpPr>
          <p:nvPr/>
        </p:nvCxnSpPr>
        <p:spPr>
          <a:xfrm>
            <a:off x="5387612" y="3237467"/>
            <a:ext cx="206035" cy="83099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5593647" y="3773188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</a:t>
            </a:r>
            <a:r>
              <a:rPr lang="fr-FR" sz="1200" dirty="0" smtClean="0"/>
              <a:t>tore </a:t>
            </a:r>
            <a:r>
              <a:rPr lang="fr-FR" sz="1200" dirty="0" err="1" smtClean="0"/>
              <a:t>activity</a:t>
            </a:r>
            <a:r>
              <a:rPr lang="fr-FR" sz="1200" dirty="0" smtClean="0"/>
              <a:t> </a:t>
            </a:r>
            <a:r>
              <a:rPr lang="fr-FR" sz="1200" dirty="0" err="1" smtClean="0"/>
              <a:t>analysis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19947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In-store purchasing process</a:t>
            </a:r>
          </a:p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Power relations change</a:t>
            </a:r>
            <a:endParaRPr lang="en-US" sz="24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175024" y="2940029"/>
            <a:ext cx="1212588" cy="594876"/>
          </a:xfrm>
          <a:prstGeom prst="roundRect">
            <a:avLst/>
          </a:prstGeom>
          <a:solidFill>
            <a:srgbClr val="FF6600"/>
          </a:solidFill>
        </p:spPr>
        <p:txBody>
          <a:bodyPr vert="horz" lIns="72000" tIns="91440" rIns="72000" bIns="91440"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store </a:t>
            </a:r>
            <a:r>
              <a:rPr lang="fr-FR" sz="1200" dirty="0" err="1" smtClean="0">
                <a:solidFill>
                  <a:schemeClr val="bg1"/>
                </a:solidFill>
              </a:rPr>
              <a:t>platform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59364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c</a:t>
            </a:r>
            <a:r>
              <a:rPr lang="fr-FR" sz="1200" dirty="0" err="1" smtClean="0"/>
              <a:t>ustomer</a:t>
            </a:r>
            <a:r>
              <a:rPr lang="fr-FR" sz="1200" dirty="0" smtClean="0"/>
              <a:t> interaction</a:t>
            </a:r>
            <a:endParaRPr lang="fr-FR" sz="1200" dirty="0"/>
          </a:p>
        </p:txBody>
      </p:sp>
      <p:cxnSp>
        <p:nvCxnSpPr>
          <p:cNvPr id="15" name="Connecteur droit avec flèche 14"/>
          <p:cNvCxnSpPr>
            <a:stCxn id="13" idx="1"/>
            <a:endCxn id="6" idx="3"/>
          </p:cNvCxnSpPr>
          <p:nvPr/>
        </p:nvCxnSpPr>
        <p:spPr>
          <a:xfrm flipH="1" flipV="1">
            <a:off x="5387612" y="3237467"/>
            <a:ext cx="206035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20" idx="3"/>
            <a:endCxn id="6" idx="1"/>
          </p:cNvCxnSpPr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623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sensor</a:t>
            </a:r>
            <a:endParaRPr lang="fr-FR" sz="1200" dirty="0"/>
          </a:p>
        </p:txBody>
      </p:sp>
      <p:cxnSp>
        <p:nvCxnSpPr>
          <p:cNvPr id="21" name="Connecteur en angle 20"/>
          <p:cNvCxnSpPr>
            <a:stCxn id="6" idx="3"/>
            <a:endCxn id="33" idx="1"/>
          </p:cNvCxnSpPr>
          <p:nvPr/>
        </p:nvCxnSpPr>
        <p:spPr>
          <a:xfrm>
            <a:off x="5387612" y="3237467"/>
            <a:ext cx="206035" cy="83099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10200833" y="3773188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smtClean="0"/>
              <a:t>manufacturer</a:t>
            </a:r>
            <a:endParaRPr lang="fr-FR" sz="12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593647" y="3773188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</a:t>
            </a:r>
            <a:r>
              <a:rPr lang="fr-FR" sz="1200" dirty="0" smtClean="0"/>
              <a:t>tore </a:t>
            </a:r>
            <a:r>
              <a:rPr lang="fr-FR" sz="1200" dirty="0" err="1" smtClean="0"/>
              <a:t>activity</a:t>
            </a:r>
            <a:r>
              <a:rPr lang="fr-FR" sz="1200" dirty="0" smtClean="0"/>
              <a:t> </a:t>
            </a:r>
            <a:r>
              <a:rPr lang="fr-FR" sz="1200" dirty="0" err="1" smtClean="0"/>
              <a:t>analysis</a:t>
            </a:r>
            <a:endParaRPr lang="fr-FR" sz="1200" dirty="0"/>
          </a:p>
        </p:txBody>
      </p:sp>
      <p:sp>
        <p:nvSpPr>
          <p:cNvPr id="38" name="Pentagone 37"/>
          <p:cNvSpPr/>
          <p:nvPr/>
        </p:nvSpPr>
        <p:spPr>
          <a:xfrm>
            <a:off x="7702745" y="2940029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ew levers for sales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0200833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customer</a:t>
            </a:r>
            <a:endParaRPr lang="fr-FR" sz="1200" dirty="0"/>
          </a:p>
        </p:txBody>
      </p:sp>
      <p:sp>
        <p:nvSpPr>
          <p:cNvPr id="42" name="Pentagone 41"/>
          <p:cNvSpPr/>
          <p:nvPr/>
        </p:nvSpPr>
        <p:spPr>
          <a:xfrm>
            <a:off x="7702745" y="3773188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ore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negociation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power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87612" y="2337847"/>
            <a:ext cx="3992058" cy="230956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>
            <a:noAutofit/>
          </a:bodyPr>
          <a:lstStyle/>
          <a:p>
            <a:pPr algn="ctr"/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retailer</a:t>
            </a:r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 </a:t>
            </a:r>
            <a:r>
              <a:rPr lang="fr-FR" sz="1600" dirty="0">
                <a:solidFill>
                  <a:srgbClr val="FF6600"/>
                </a:solidFill>
                <a:latin typeface="+mj-lt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74725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In-store purchasing process</a:t>
            </a:r>
          </a:p>
          <a:p>
            <a:pPr algn="r"/>
            <a:r>
              <a:rPr lang="en-US" sz="2400" dirty="0">
                <a:solidFill>
                  <a:srgbClr val="FF6600"/>
                </a:solidFill>
              </a:rPr>
              <a:t>Power relations </a:t>
            </a:r>
            <a:r>
              <a:rPr lang="en-US" sz="2400" dirty="0" smtClean="0">
                <a:solidFill>
                  <a:srgbClr val="FF6600"/>
                </a:solidFill>
              </a:rPr>
              <a:t>change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175024" y="2940029"/>
            <a:ext cx="1212588" cy="594876"/>
          </a:xfrm>
          <a:prstGeom prst="roundRect">
            <a:avLst/>
          </a:prstGeom>
          <a:solidFill>
            <a:srgbClr val="FF6600"/>
          </a:solidFill>
        </p:spPr>
        <p:txBody>
          <a:bodyPr vert="horz" lIns="72000" tIns="91440" rIns="72000" bIns="91440"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store </a:t>
            </a:r>
            <a:r>
              <a:rPr lang="fr-FR" sz="1200" dirty="0" err="1" smtClean="0">
                <a:solidFill>
                  <a:schemeClr val="bg1"/>
                </a:solidFill>
              </a:rPr>
              <a:t>platform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59364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c</a:t>
            </a:r>
            <a:r>
              <a:rPr lang="fr-FR" sz="1200" dirty="0" err="1" smtClean="0"/>
              <a:t>ustomer</a:t>
            </a:r>
            <a:r>
              <a:rPr lang="fr-FR" sz="1200" dirty="0" smtClean="0"/>
              <a:t> interaction</a:t>
            </a:r>
            <a:endParaRPr lang="fr-FR" sz="1200" dirty="0"/>
          </a:p>
        </p:txBody>
      </p:sp>
      <p:cxnSp>
        <p:nvCxnSpPr>
          <p:cNvPr id="15" name="Connecteur droit avec flèche 14"/>
          <p:cNvCxnSpPr>
            <a:stCxn id="13" idx="1"/>
            <a:endCxn id="6" idx="3"/>
          </p:cNvCxnSpPr>
          <p:nvPr/>
        </p:nvCxnSpPr>
        <p:spPr>
          <a:xfrm flipH="1" flipV="1">
            <a:off x="5387612" y="3237467"/>
            <a:ext cx="206035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20" idx="3"/>
            <a:endCxn id="6" idx="1"/>
          </p:cNvCxnSpPr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623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sensor</a:t>
            </a:r>
            <a:endParaRPr lang="fr-FR" sz="1200" dirty="0"/>
          </a:p>
        </p:txBody>
      </p:sp>
      <p:cxnSp>
        <p:nvCxnSpPr>
          <p:cNvPr id="21" name="Connecteur en angle 20"/>
          <p:cNvCxnSpPr>
            <a:stCxn id="6" idx="3"/>
            <a:endCxn id="33" idx="1"/>
          </p:cNvCxnSpPr>
          <p:nvPr/>
        </p:nvCxnSpPr>
        <p:spPr>
          <a:xfrm>
            <a:off x="5387612" y="3237467"/>
            <a:ext cx="206035" cy="83099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10200833" y="3773188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retailer</a:t>
            </a:r>
            <a:endParaRPr lang="fr-FR" sz="12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593647" y="3773188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s</a:t>
            </a:r>
            <a:r>
              <a:rPr lang="fr-FR" sz="1200" dirty="0" smtClean="0"/>
              <a:t>tore </a:t>
            </a:r>
            <a:r>
              <a:rPr lang="fr-FR" sz="1200" dirty="0" err="1" smtClean="0"/>
              <a:t>activity</a:t>
            </a:r>
            <a:r>
              <a:rPr lang="fr-FR" sz="1200" dirty="0" smtClean="0"/>
              <a:t> </a:t>
            </a:r>
            <a:r>
              <a:rPr lang="fr-FR" sz="1200" dirty="0" err="1" smtClean="0"/>
              <a:t>analysis</a:t>
            </a:r>
            <a:endParaRPr lang="fr-FR" sz="1200" dirty="0"/>
          </a:p>
        </p:txBody>
      </p:sp>
      <p:sp>
        <p:nvSpPr>
          <p:cNvPr id="38" name="Pentagone 37"/>
          <p:cNvSpPr/>
          <p:nvPr/>
        </p:nvSpPr>
        <p:spPr>
          <a:xfrm>
            <a:off x="7702745" y="2940029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retailer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disintermediation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0200833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customer</a:t>
            </a:r>
            <a:endParaRPr lang="fr-FR" sz="1200" dirty="0"/>
          </a:p>
        </p:txBody>
      </p:sp>
      <p:sp>
        <p:nvSpPr>
          <p:cNvPr id="42" name="Pentagone 41"/>
          <p:cNvSpPr/>
          <p:nvPr/>
        </p:nvSpPr>
        <p:spPr>
          <a:xfrm>
            <a:off x="7702745" y="3773188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inverted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power balance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387612" y="2337847"/>
            <a:ext cx="3992058" cy="230956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manufacturer </a:t>
            </a:r>
            <a:r>
              <a:rPr lang="fr-FR" sz="1600" dirty="0">
                <a:solidFill>
                  <a:srgbClr val="FF6600"/>
                </a:solidFill>
                <a:latin typeface="+mj-lt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42451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6600"/>
                </a:solidFill>
              </a:rPr>
              <a:t>In the </a:t>
            </a:r>
            <a:r>
              <a:rPr lang="en-US" sz="2400" dirty="0" smtClean="0">
                <a:solidFill>
                  <a:srgbClr val="FF6600"/>
                </a:solidFill>
              </a:rPr>
              <a:t>day-life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2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6600"/>
                </a:solidFill>
              </a:rPr>
              <a:t>In the </a:t>
            </a:r>
            <a:r>
              <a:rPr lang="en-US" sz="2400" dirty="0" smtClean="0">
                <a:solidFill>
                  <a:srgbClr val="FF6600"/>
                </a:solidFill>
              </a:rPr>
              <a:t>day-life</a:t>
            </a:r>
          </a:p>
          <a:p>
            <a:pPr algn="r"/>
            <a:r>
              <a:rPr lang="en-US" sz="2400" dirty="0">
                <a:solidFill>
                  <a:srgbClr val="FF6600"/>
                </a:solidFill>
              </a:rPr>
              <a:t>IoT </a:t>
            </a:r>
            <a:r>
              <a:rPr lang="en-US" sz="2400" dirty="0" smtClean="0">
                <a:solidFill>
                  <a:srgbClr val="FF6600"/>
                </a:solidFill>
              </a:rPr>
              <a:t>opportunities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175024" y="2940029"/>
            <a:ext cx="1212588" cy="594876"/>
          </a:xfrm>
          <a:prstGeom prst="roundRect">
            <a:avLst/>
          </a:prstGeom>
          <a:solidFill>
            <a:srgbClr val="FF6600"/>
          </a:solidFill>
        </p:spPr>
        <p:txBody>
          <a:bodyPr vert="horz" lIns="72000" tIns="91440" rIns="72000" bIns="91440"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services </a:t>
            </a:r>
            <a:r>
              <a:rPr lang="fr-FR" sz="1200" dirty="0" err="1" smtClean="0">
                <a:solidFill>
                  <a:schemeClr val="bg1"/>
                </a:solidFill>
              </a:rPr>
              <a:t>platform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175024" y="368689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customer</a:t>
            </a:r>
            <a:r>
              <a:rPr lang="fr-FR" sz="1200" dirty="0" smtClean="0"/>
              <a:t> </a:t>
            </a:r>
            <a:r>
              <a:rPr lang="fr-FR" sz="1200" dirty="0" err="1" smtClean="0"/>
              <a:t>context</a:t>
            </a:r>
            <a:endParaRPr lang="fr-FR" sz="1200" dirty="0"/>
          </a:p>
        </p:txBody>
      </p:sp>
      <p:cxnSp>
        <p:nvCxnSpPr>
          <p:cNvPr id="16" name="Connecteur droit avec flèche 15"/>
          <p:cNvCxnSpPr>
            <a:stCxn id="20" idx="3"/>
            <a:endCxn id="6" idx="1"/>
          </p:cNvCxnSpPr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623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wearable</a:t>
            </a:r>
            <a:endParaRPr lang="fr-FR" sz="12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4175024" y="4429433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usage</a:t>
            </a:r>
            <a:endParaRPr lang="fr-FR" sz="1200" dirty="0"/>
          </a:p>
        </p:txBody>
      </p:sp>
      <p:sp>
        <p:nvSpPr>
          <p:cNvPr id="47" name="Rectangle à coins arrondis 46"/>
          <p:cNvSpPr/>
          <p:nvPr/>
        </p:nvSpPr>
        <p:spPr>
          <a:xfrm>
            <a:off x="4175024" y="5171972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consumption</a:t>
            </a:r>
            <a:endParaRPr lang="fr-FR" sz="1200" dirty="0"/>
          </a:p>
        </p:txBody>
      </p:sp>
      <p:sp>
        <p:nvSpPr>
          <p:cNvPr id="48" name="Rectangle à coins arrondis 47"/>
          <p:cNvSpPr/>
          <p:nvPr/>
        </p:nvSpPr>
        <p:spPr>
          <a:xfrm>
            <a:off x="4178582" y="5914511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needs</a:t>
            </a:r>
            <a:endParaRPr lang="fr-FR" sz="12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2756237" y="2102745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smtClean="0"/>
              <a:t>home automation</a:t>
            </a:r>
            <a:endParaRPr lang="fr-FR" sz="12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2756237" y="1264209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connected</a:t>
            </a:r>
            <a:r>
              <a:rPr lang="fr-FR" sz="1200" dirty="0" smtClean="0"/>
              <a:t> </a:t>
            </a:r>
            <a:r>
              <a:rPr lang="fr-FR" sz="1200" dirty="0" err="1" smtClean="0"/>
              <a:t>appliance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2756237" y="422600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connected</a:t>
            </a:r>
            <a:r>
              <a:rPr lang="fr-FR" sz="1200" dirty="0" smtClean="0"/>
              <a:t> </a:t>
            </a:r>
            <a:r>
              <a:rPr lang="fr-FR" sz="1200" dirty="0" err="1" smtClean="0"/>
              <a:t>product</a:t>
            </a:r>
            <a:endParaRPr lang="fr-FR" sz="1200" dirty="0"/>
          </a:p>
        </p:txBody>
      </p:sp>
      <p:cxnSp>
        <p:nvCxnSpPr>
          <p:cNvPr id="23" name="Connecteur en angle 22"/>
          <p:cNvCxnSpPr>
            <a:stCxn id="17" idx="3"/>
            <a:endCxn id="6" idx="1"/>
          </p:cNvCxnSpPr>
          <p:nvPr/>
        </p:nvCxnSpPr>
        <p:spPr>
          <a:xfrm>
            <a:off x="3968825" y="2398020"/>
            <a:ext cx="206199" cy="83944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ngle 23"/>
          <p:cNvCxnSpPr>
            <a:stCxn id="19" idx="3"/>
            <a:endCxn id="6" idx="1"/>
          </p:cNvCxnSpPr>
          <p:nvPr/>
        </p:nvCxnSpPr>
        <p:spPr>
          <a:xfrm>
            <a:off x="3968825" y="1559484"/>
            <a:ext cx="206199" cy="167798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en angle 24"/>
          <p:cNvCxnSpPr>
            <a:stCxn id="22" idx="3"/>
            <a:endCxn id="6" idx="1"/>
          </p:cNvCxnSpPr>
          <p:nvPr/>
        </p:nvCxnSpPr>
        <p:spPr>
          <a:xfrm>
            <a:off x="3968825" y="717875"/>
            <a:ext cx="206199" cy="251959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à coins arrondis 25"/>
          <p:cNvSpPr/>
          <p:nvPr/>
        </p:nvSpPr>
        <p:spPr>
          <a:xfrm>
            <a:off x="559364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w</a:t>
            </a:r>
            <a:r>
              <a:rPr lang="fr-FR" sz="1200" dirty="0" smtClean="0"/>
              <a:t>orld of services</a:t>
            </a:r>
            <a:endParaRPr lang="fr-FR" sz="1200" dirty="0"/>
          </a:p>
        </p:txBody>
      </p:sp>
      <p:cxnSp>
        <p:nvCxnSpPr>
          <p:cNvPr id="32" name="Connecteur en angle 31"/>
          <p:cNvCxnSpPr>
            <a:stCxn id="6" idx="3"/>
            <a:endCxn id="26" idx="1"/>
          </p:cNvCxnSpPr>
          <p:nvPr/>
        </p:nvCxnSpPr>
        <p:spPr>
          <a:xfrm>
            <a:off x="5387612" y="3237467"/>
            <a:ext cx="206035" cy="216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6258515" y="4735151"/>
            <a:ext cx="5542961" cy="892463"/>
            <a:chOff x="622169" y="5335570"/>
            <a:chExt cx="6820431" cy="892463"/>
          </a:xfrm>
        </p:grpSpPr>
        <p:sp>
          <p:nvSpPr>
            <p:cNvPr id="40" name="Chevron 39"/>
            <p:cNvSpPr/>
            <p:nvPr/>
          </p:nvSpPr>
          <p:spPr>
            <a:xfrm>
              <a:off x="622169" y="5335570"/>
              <a:ext cx="1819682" cy="892463"/>
            </a:xfrm>
            <a:prstGeom prst="chevron">
              <a:avLst>
                <a:gd name="adj" fmla="val 27778"/>
              </a:avLst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>
                <a:lnSpc>
                  <a:spcPct val="150000"/>
                </a:lnSpc>
              </a:pPr>
              <a:r>
                <a:rPr lang="en-US" sz="1200" b="1" dirty="0" smtClean="0">
                  <a:solidFill>
                    <a:srgbClr val="DDD9BC"/>
                  </a:solidFill>
                </a:rPr>
                <a:t>Manufacturer</a:t>
              </a:r>
              <a:endParaRPr lang="en-US" sz="1100" b="1" dirty="0">
                <a:solidFill>
                  <a:srgbClr val="DDD9BC"/>
                </a:solidFill>
              </a:endParaRPr>
            </a:p>
          </p:txBody>
        </p:sp>
        <p:sp>
          <p:nvSpPr>
            <p:cNvPr id="41" name="Chevron 40"/>
            <p:cNvSpPr/>
            <p:nvPr/>
          </p:nvSpPr>
          <p:spPr>
            <a:xfrm>
              <a:off x="2139884" y="5335570"/>
              <a:ext cx="1825007" cy="892463"/>
            </a:xfrm>
            <a:prstGeom prst="chevron">
              <a:avLst>
                <a:gd name="adj" fmla="val 27778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>
                <a:lnSpc>
                  <a:spcPct val="150000"/>
                </a:lnSpc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Retailer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Chevron 41"/>
            <p:cNvSpPr/>
            <p:nvPr/>
          </p:nvSpPr>
          <p:spPr>
            <a:xfrm>
              <a:off x="3640947" y="5335570"/>
              <a:ext cx="1417732" cy="892463"/>
            </a:xfrm>
            <a:prstGeom prst="chevron">
              <a:avLst>
                <a:gd name="adj" fmla="val 27778"/>
              </a:avLst>
            </a:prstGeom>
            <a:solidFill>
              <a:srgbClr val="99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>
                <a:lnSpc>
                  <a:spcPct val="150000"/>
                </a:lnSpc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Service </a:t>
              </a: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provider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5863469" y="5335570"/>
              <a:ext cx="1579131" cy="892463"/>
            </a:xfrm>
            <a:prstGeom prst="chevron">
              <a:avLst>
                <a:gd name="adj" fmla="val 277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>
                <a:lnSpc>
                  <a:spcPct val="150000"/>
                </a:lnSpc>
              </a:pPr>
              <a:r>
                <a:rPr lang="en-US" sz="1200" b="1" dirty="0" smtClean="0">
                  <a:solidFill>
                    <a:srgbClr val="DDD9BC"/>
                  </a:solidFill>
                </a:rPr>
                <a:t>Consumer</a:t>
              </a:r>
              <a:endParaRPr lang="en-US" sz="1100" b="1" dirty="0">
                <a:solidFill>
                  <a:srgbClr val="DDD9BC"/>
                </a:solidFill>
              </a:endParaRPr>
            </a:p>
          </p:txBody>
        </p:sp>
        <p:sp>
          <p:nvSpPr>
            <p:cNvPr id="45" name="Chevron 44"/>
            <p:cNvSpPr/>
            <p:nvPr/>
          </p:nvSpPr>
          <p:spPr>
            <a:xfrm>
              <a:off x="4753482" y="5335570"/>
              <a:ext cx="1417732" cy="892463"/>
            </a:xfrm>
            <a:prstGeom prst="chevron">
              <a:avLst>
                <a:gd name="adj" fmla="val 27778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>
                <a:lnSpc>
                  <a:spcPct val="150000"/>
                </a:lnSpc>
              </a:pPr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Butler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6772277" y="3338969"/>
            <a:ext cx="4515439" cy="1090464"/>
          </a:xfrm>
          <a:prstGeom prst="downArrow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Value 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chain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  <a:p>
            <a:pPr algn="ctr"/>
            <a:r>
              <a:rPr lang="fr-FR" sz="1600" dirty="0" err="1">
                <a:solidFill>
                  <a:srgbClr val="FF6600"/>
                </a:solidFill>
                <a:latin typeface="+mj-lt"/>
              </a:rPr>
              <a:t>d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ownstream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expansion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809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064" y="509431"/>
            <a:ext cx="10931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6600"/>
                </a:solidFill>
              </a:rPr>
              <a:t>In the </a:t>
            </a:r>
            <a:r>
              <a:rPr lang="en-US" sz="2400" dirty="0" smtClean="0">
                <a:solidFill>
                  <a:srgbClr val="FF6600"/>
                </a:solidFill>
              </a:rPr>
              <a:t>day-life</a:t>
            </a:r>
          </a:p>
          <a:p>
            <a:pPr algn="r"/>
            <a:r>
              <a:rPr lang="en-US" sz="2400" dirty="0" smtClean="0">
                <a:solidFill>
                  <a:srgbClr val="FF6600"/>
                </a:solidFill>
              </a:rPr>
              <a:t>New competition area – New competitors 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BA8-BD5D-4E0E-A6DF-D13F27D4BF0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175024" y="2940029"/>
            <a:ext cx="1212588" cy="594876"/>
          </a:xfrm>
          <a:prstGeom prst="roundRect">
            <a:avLst/>
          </a:prstGeom>
          <a:solidFill>
            <a:srgbClr val="FF6600"/>
          </a:solidFill>
        </p:spPr>
        <p:txBody>
          <a:bodyPr vert="horz" lIns="72000" tIns="91440" rIns="72000" bIns="91440"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services </a:t>
            </a:r>
            <a:r>
              <a:rPr lang="fr-FR" sz="1200" dirty="0" err="1" smtClean="0">
                <a:solidFill>
                  <a:schemeClr val="bg1"/>
                </a:solidFill>
              </a:rPr>
              <a:t>platform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16" name="Connecteur droit avec flèche 15"/>
          <p:cNvCxnSpPr>
            <a:stCxn id="20" idx="3"/>
            <a:endCxn id="6" idx="1"/>
          </p:cNvCxnSpPr>
          <p:nvPr/>
        </p:nvCxnSpPr>
        <p:spPr>
          <a:xfrm flipV="1">
            <a:off x="3968825" y="3237467"/>
            <a:ext cx="206199" cy="21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>
            <a:off x="275623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err="1" smtClean="0"/>
              <a:t>sensor</a:t>
            </a:r>
            <a:endParaRPr lang="fr-FR" sz="1200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5593647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w</a:t>
            </a:r>
            <a:r>
              <a:rPr lang="fr-FR" sz="1200" dirty="0" smtClean="0"/>
              <a:t>orld of services</a:t>
            </a:r>
            <a:endParaRPr lang="fr-FR" sz="1200" dirty="0"/>
          </a:p>
        </p:txBody>
      </p:sp>
      <p:cxnSp>
        <p:nvCxnSpPr>
          <p:cNvPr id="36" name="Connecteur en angle 35"/>
          <p:cNvCxnSpPr>
            <a:endCxn id="35" idx="1"/>
          </p:cNvCxnSpPr>
          <p:nvPr/>
        </p:nvCxnSpPr>
        <p:spPr>
          <a:xfrm>
            <a:off x="5387612" y="3237467"/>
            <a:ext cx="206035" cy="216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entagone 36"/>
          <p:cNvSpPr/>
          <p:nvPr/>
        </p:nvSpPr>
        <p:spPr>
          <a:xfrm>
            <a:off x="7702745" y="2940029"/>
            <a:ext cx="1539746" cy="594875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to </a:t>
            </a: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ecosystem</a:t>
            </a:r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10200833" y="3773188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smtClean="0"/>
              <a:t>manufacturer</a:t>
            </a:r>
            <a:endParaRPr lang="fr-FR" sz="12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10200833" y="2944354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retailer</a:t>
            </a:r>
            <a:endParaRPr lang="fr-FR" sz="1200" dirty="0" smtClean="0"/>
          </a:p>
          <a:p>
            <a:pPr algn="ctr"/>
            <a:r>
              <a:rPr lang="fr-FR" sz="1200" dirty="0" smtClean="0"/>
              <a:t>pure </a:t>
            </a:r>
            <a:r>
              <a:rPr lang="fr-FR" sz="1200" dirty="0" err="1"/>
              <a:t>p</a:t>
            </a:r>
            <a:r>
              <a:rPr lang="fr-FR" sz="1200" dirty="0" err="1" smtClean="0"/>
              <a:t>layer</a:t>
            </a:r>
            <a:endParaRPr lang="fr-FR" sz="12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10200833" y="5430856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200" dirty="0" smtClean="0"/>
              <a:t>C2C</a:t>
            </a:r>
            <a:endParaRPr lang="fr-FR" sz="1200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10200833" y="4602022"/>
            <a:ext cx="1212588" cy="59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 smtClean="0"/>
              <a:t>bank</a:t>
            </a:r>
            <a:endParaRPr lang="fr-FR" sz="1200" dirty="0" smtClean="0"/>
          </a:p>
          <a:p>
            <a:pPr algn="ctr"/>
            <a:r>
              <a:rPr lang="fr-FR" sz="1200" dirty="0" err="1" smtClean="0"/>
              <a:t>insurance</a:t>
            </a:r>
            <a:endParaRPr lang="fr-FR" sz="1200" dirty="0" smtClean="0"/>
          </a:p>
          <a:p>
            <a:pPr algn="ctr"/>
            <a:r>
              <a:rPr lang="fr-FR" sz="1200" dirty="0" err="1" smtClean="0"/>
              <a:t>telecom</a:t>
            </a:r>
            <a:endParaRPr lang="fr-FR" sz="12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236783" y="2073897"/>
            <a:ext cx="1927588" cy="49019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New 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opportunities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9843333" y="2073897"/>
            <a:ext cx="1927588" cy="49019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tIns="108000" bIns="108000" rtlCol="0">
            <a:noAutofit/>
          </a:bodyPr>
          <a:lstStyle/>
          <a:p>
            <a:pPr algn="ctr"/>
            <a:r>
              <a:rPr lang="fr-FR" sz="1600" dirty="0" smtClean="0">
                <a:solidFill>
                  <a:srgbClr val="FF6600"/>
                </a:solidFill>
                <a:latin typeface="+mj-lt"/>
              </a:rPr>
              <a:t>New </a:t>
            </a:r>
            <a:r>
              <a:rPr lang="fr-FR" sz="1600" dirty="0" err="1" smtClean="0">
                <a:solidFill>
                  <a:srgbClr val="FF6600"/>
                </a:solidFill>
                <a:latin typeface="+mj-lt"/>
              </a:rPr>
              <a:t>competitors</a:t>
            </a:r>
            <a:endParaRPr lang="fr-FR" sz="16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45" name="Double flèche horizontale 44"/>
          <p:cNvSpPr/>
          <p:nvPr/>
        </p:nvSpPr>
        <p:spPr>
          <a:xfrm>
            <a:off x="7702745" y="2073898"/>
            <a:ext cx="1539746" cy="490194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6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agit smart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<ct:contentTypeSchema ct:_="" ma:_="" ma:contentTypeName="Document" ma:contentTypeID="0x010100DAA2B075C797694D9ABBEEA4274B821A" ma:contentTypeVersion="0" ma:contentTypeDescription="Create a new document." ma:contentTypeScope="" ma:versionID="6df231a74edd4b90e0614015ead9245d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d2dad8d00024f06655d6a1129939ab7e" ns2:_="" xmlns:xsd="http://www.w3.org/2001/XMLSchema" xmlns:xs="http://www.w3.org/2001/XMLSchema" xmlns:p="http://schemas.microsoft.com/office/2006/metadata/properties" xmlns:ns2="$ListId:Shared Documents;">
<xsd:import namespace="$ListId:Shared Documents;"/>
<xsd:element name="properties">
<xsd:complexType>
<xsd:sequence>
<xsd:element name="documentManagement">
<xsd:complexType>
<xsd:all>
<xsd:element ref="ns2:Author0" minOccurs="0"/>
</xsd:all>
</xsd:complexType>
</xsd:element>
</xsd:sequence>
</xsd:complexType>
</xsd:element>
</xsd:schema>
<xsd:schema targetNamespace="$ListId:Shared Documents;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Author0" ma:index="8" nillable="true" ma:displayName="Author" ma:internalName="Author0">
<xsd:simpleType>
<xsd:restriction base="dms:Text">
<xsd:maxLength value="255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0" ma:displayName="Content Type"/>
<xsd:element ref="dc:title" minOccurs="0" maxOccurs="1" ma:index="4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3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Author0 xmlns="$ListId:Shared Documents;" xsi:nil="true"></Author0></documentManagement></p:properties>
</file>

<file path=customXml/itemProps1.xml><?xml version="1.0" encoding="utf-8"?>
<ds:datastoreItem xmlns:ds="http://schemas.openxmlformats.org/officeDocument/2006/customXml" ds:itemID="{B9BCEFA4-1A66-4ABE-A625-92E4BB8333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A08B89-CE8D-4AF7-8CBB-9E081E849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Shared Document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F37256-2821-47C7-8493-4D1592950F76}">
  <ds:schemaRefs>
    <ds:schemaRef ds:uri="http://purl.org/dc/terms/"/>
    <ds:schemaRef ds:uri="http://schemas.microsoft.com/office/2006/metadata/properties"/>
    <ds:schemaRef ds:uri="$ListId:Shared Documents;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11146</TotalTime>
  <Words>545</Words>
  <Application>Microsoft Office PowerPoint</Application>
  <PresentationFormat>Grand écran</PresentationFormat>
  <Paragraphs>158</Paragraphs>
  <Slides>13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Open Sans Extrabold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DunavNET</dc:creator>
  <cp:lastModifiedBy>Blanc pierre</cp:lastModifiedBy>
  <cp:revision>1166</cp:revision>
  <cp:lastPrinted>2016-04-26T11:32:32Z</cp:lastPrinted>
  <dcterms:created xsi:type="dcterms:W3CDTF">2014-11-05T16:31:48Z</dcterms:created>
  <dcterms:modified xsi:type="dcterms:W3CDTF">2016-06-01T07:56:11Z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0x010100DAA2B075C797694D9ABBEEA4274B821A</vt:lpwstr>
  </property>
</Properties>
</file>