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6" r:id="rId5"/>
  </p:sldMasterIdLst>
  <p:notesMasterIdLst>
    <p:notesMasterId r:id="rId40"/>
  </p:notesMasterIdLst>
  <p:handoutMasterIdLst>
    <p:handoutMasterId r:id="rId41"/>
  </p:handoutMasterIdLst>
  <p:sldIdLst>
    <p:sldId id="271" r:id="rId6"/>
    <p:sldId id="298" r:id="rId7"/>
    <p:sldId id="299" r:id="rId8"/>
    <p:sldId id="300" r:id="rId9"/>
    <p:sldId id="302" r:id="rId10"/>
    <p:sldId id="304" r:id="rId11"/>
    <p:sldId id="273" r:id="rId12"/>
    <p:sldId id="272" r:id="rId13"/>
    <p:sldId id="274" r:id="rId14"/>
    <p:sldId id="275" r:id="rId15"/>
    <p:sldId id="276" r:id="rId16"/>
    <p:sldId id="277" r:id="rId17"/>
    <p:sldId id="278" r:id="rId18"/>
    <p:sldId id="280" r:id="rId19"/>
    <p:sldId id="281" r:id="rId20"/>
    <p:sldId id="283" r:id="rId21"/>
    <p:sldId id="284" r:id="rId22"/>
    <p:sldId id="313" r:id="rId23"/>
    <p:sldId id="306" r:id="rId24"/>
    <p:sldId id="305" r:id="rId25"/>
    <p:sldId id="319" r:id="rId26"/>
    <p:sldId id="321" r:id="rId27"/>
    <p:sldId id="309" r:id="rId28"/>
    <p:sldId id="320" r:id="rId29"/>
    <p:sldId id="314" r:id="rId30"/>
    <p:sldId id="322" r:id="rId31"/>
    <p:sldId id="318" r:id="rId32"/>
    <p:sldId id="323" r:id="rId33"/>
    <p:sldId id="316" r:id="rId34"/>
    <p:sldId id="324" r:id="rId35"/>
    <p:sldId id="315" r:id="rId36"/>
    <p:sldId id="325" r:id="rId37"/>
    <p:sldId id="308" r:id="rId38"/>
    <p:sldId id="297" r:id="rId3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Quentin Galland" initials="QG" lastIdx="2" clrIdx="0">
    <p:extLst>
      <p:ext uri="{19B8F6BF-5375-455C-9EA6-DF929625EA0E}">
        <p15:presenceInfo xmlns:p15="http://schemas.microsoft.com/office/powerpoint/2012/main" userId="S-1-5-21-1232994188-421470793-3249369506-3800" providerId="AD"/>
      </p:ext>
    </p:extLst>
  </p:cmAuthor>
  <p:cmAuthor id="2" name="Renske Solkesz" initials="RS" lastIdx="2" clrIdx="1">
    <p:extLst>
      <p:ext uri="{19B8F6BF-5375-455C-9EA6-DF929625EA0E}">
        <p15:presenceInfo xmlns:p15="http://schemas.microsoft.com/office/powerpoint/2012/main" userId="S-1-5-21-1232994188-421470793-3249369506-38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AB4E1"/>
    <a:srgbClr val="7D5028"/>
    <a:srgbClr val="91C34B"/>
    <a:srgbClr val="F6C8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61"/>
    <p:restoredTop sz="74638" autoAdjust="0"/>
  </p:normalViewPr>
  <p:slideViewPr>
    <p:cSldViewPr snapToGrid="0" snapToObjects="1">
      <p:cViewPr varScale="1">
        <p:scale>
          <a:sx n="104" d="100"/>
          <a:sy n="104" d="100"/>
        </p:scale>
        <p:origin x="114" y="13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C3E437-9D08-4987-9F9C-EB11FABEB0AA}"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40A99A89-C7EB-490C-9826-8BC554BAFA95}" type="pres">
      <dgm:prSet presAssocID="{33C3E437-9D08-4987-9F9C-EB11FABEB0AA}" presName="cycle" presStyleCnt="0">
        <dgm:presLayoutVars>
          <dgm:dir/>
          <dgm:resizeHandles val="exact"/>
        </dgm:presLayoutVars>
      </dgm:prSet>
      <dgm:spPr/>
    </dgm:pt>
  </dgm:ptLst>
  <dgm:cxnLst>
    <dgm:cxn modelId="{34684B5B-F38F-7542-983A-3CA5CF11BA39}" type="presOf" srcId="{33C3E437-9D08-4987-9F9C-EB11FABEB0AA}" destId="{40A99A89-C7EB-490C-9826-8BC554BAFA95}" srcOrd="0"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BFA5DE9-D92A-074D-9654-7D904F57913C}" type="datetimeFigureOut">
              <a:t>6/2/2017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A23E51-6CD8-1249-BCCC-6060B3C07066}" type="slidenum">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0F0D80-9B39-D04B-B66C-A21FEC527C93}" type="datetimeFigureOut">
              <a:t>6/2/2017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0E43EC-170A-974B-A355-52E65CB051E4}" type="slidenum">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A0E43EC-170A-974B-A355-52E65CB051E4}" type="slidenum">
              <a:rPr lang="tr-TR" smtClean="0"/>
              <a:t>1</a:t>
            </a:fld>
            <a:endParaRPr lang="tr-TR"/>
          </a:p>
        </p:txBody>
      </p:sp>
    </p:spTree>
    <p:extLst>
      <p:ext uri="{BB962C8B-B14F-4D97-AF65-F5344CB8AC3E}">
        <p14:creationId xmlns:p14="http://schemas.microsoft.com/office/powerpoint/2010/main" val="762375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core of the project lies within </a:t>
            </a:r>
            <a:r>
              <a:rPr lang="en-US" b="1" dirty="0"/>
              <a:t>5 trials</a:t>
            </a:r>
            <a:r>
              <a:rPr lang="en-US" dirty="0"/>
              <a:t>. These cover 5 sectors (</a:t>
            </a:r>
            <a:r>
              <a:rPr lang="en-US" b="1" dirty="0"/>
              <a:t>arable, dairy, fruits, vegetables and meat).</a:t>
            </a:r>
          </a:p>
          <a:p>
            <a:pPr marL="171450" indent="-171450">
              <a:buFont typeface="Arial" panose="020B0604020202020204" pitchFamily="34" charset="0"/>
              <a:buChar char="•"/>
            </a:pPr>
            <a:r>
              <a:rPr lang="en-US" dirty="0"/>
              <a:t>To showcase each of the trials, the project is organized around </a:t>
            </a:r>
            <a:r>
              <a:rPr lang="en-US" b="1" dirty="0"/>
              <a:t>19 use cases</a:t>
            </a:r>
            <a:r>
              <a:rPr lang="en-US" dirty="0"/>
              <a:t>.</a:t>
            </a:r>
          </a:p>
          <a:p>
            <a:endParaRPr lang="en-GB" dirty="0"/>
          </a:p>
        </p:txBody>
      </p:sp>
      <p:sp>
        <p:nvSpPr>
          <p:cNvPr id="4" name="Slide Number Placeholder 3"/>
          <p:cNvSpPr>
            <a:spLocks noGrp="1"/>
          </p:cNvSpPr>
          <p:nvPr>
            <p:ph type="sldNum" sz="quarter" idx="10"/>
          </p:nvPr>
        </p:nvSpPr>
        <p:spPr/>
        <p:txBody>
          <a:bodyPr/>
          <a:lstStyle/>
          <a:p>
            <a:fld id="{DA0E43EC-170A-974B-A355-52E65CB051E4}" type="slidenum">
              <a:rPr lang="en-GB" smtClean="0"/>
              <a:t>10</a:t>
            </a:fld>
            <a:endParaRPr lang="en-GB"/>
          </a:p>
        </p:txBody>
      </p:sp>
    </p:spTree>
    <p:extLst>
      <p:ext uri="{BB962C8B-B14F-4D97-AF65-F5344CB8AC3E}">
        <p14:creationId xmlns:p14="http://schemas.microsoft.com/office/powerpoint/2010/main" val="400217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sz="1200" b="0" i="0" u="none" strike="noStrike" baseline="0" dirty="0">
                <a:latin typeface="Calibri-Light"/>
              </a:rPr>
              <a:t>IoF2020 follows a </a:t>
            </a:r>
            <a:r>
              <a:rPr lang="en-US" sz="1200" b="1" i="0" u="none" strike="noStrike" baseline="0" dirty="0">
                <a:latin typeface="Calibri-Light"/>
              </a:rPr>
              <a:t>multi-actor approach </a:t>
            </a:r>
            <a:r>
              <a:rPr lang="en-US" sz="1200" b="0" i="0" u="none" strike="noStrike" baseline="0" dirty="0">
                <a:latin typeface="Calibri-Light"/>
              </a:rPr>
              <a:t>in which </a:t>
            </a:r>
            <a:r>
              <a:rPr lang="en-US" sz="1200" b="0" i="0" u="none" strike="noStrike" kern="1200" baseline="0" dirty="0">
                <a:solidFill>
                  <a:schemeClr val="tx1"/>
                </a:solidFill>
                <a:latin typeface="+mn-lt"/>
                <a:ea typeface="+mn-ea"/>
                <a:cs typeface="+mn-cs"/>
              </a:rPr>
              <a:t>all the stakeholders in the food chain are involved : from farmers, cooperatives, equipment and logistic suppliers, food processing companies, to consumer organizations and it includes ICT developers.</a:t>
            </a:r>
          </a:p>
          <a:p>
            <a:pPr algn="l"/>
            <a:endParaRPr lang="en-US" sz="1200" b="0" i="0" u="none" strike="noStrike" kern="1200" baseline="0" dirty="0">
              <a:solidFill>
                <a:schemeClr val="tx1"/>
              </a:solidFill>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IoF2020 envisions a transformation of the </a:t>
            </a:r>
            <a:r>
              <a:rPr lang="en-GB" sz="1200" kern="1200" dirty="0">
                <a:solidFill>
                  <a:schemeClr val="tx1"/>
                </a:solidFill>
                <a:effectLst/>
                <a:latin typeface="+mn-lt"/>
                <a:ea typeface="+mn-ea"/>
                <a:cs typeface="+mn-cs"/>
              </a:rPr>
              <a:t>food and farming sector thanks to smart webs of connected and context-sensitive objects. These objects can be easily identified, sensed and controlled remotely. As such, they will drastically improve productivity and sustainability of the sector.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A0E43EC-170A-974B-A355-52E65CB051E4}" type="slidenum">
              <a:rPr lang="en-GB" smtClean="0"/>
              <a:t>11</a:t>
            </a:fld>
            <a:endParaRPr lang="en-GB"/>
          </a:p>
        </p:txBody>
      </p:sp>
    </p:spTree>
    <p:extLst>
      <p:ext uri="{BB962C8B-B14F-4D97-AF65-F5344CB8AC3E}">
        <p14:creationId xmlns:p14="http://schemas.microsoft.com/office/powerpoint/2010/main" val="7911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IoF2020’s innovative approach, the </a:t>
            </a:r>
            <a:r>
              <a:rPr lang="en-US" b="1" u="sng" dirty="0"/>
              <a:t>lean multi-actor approach </a:t>
            </a:r>
            <a:r>
              <a:rPr lang="en-US" b="1" dirty="0"/>
              <a:t>allows to test the solutions with end-users in their operational environment and value chain stakeholders</a:t>
            </a:r>
            <a:r>
              <a:rPr lang="en-US" dirty="0"/>
              <a:t>. </a:t>
            </a:r>
          </a:p>
          <a:p>
            <a:pPr marL="171450" indent="-171450">
              <a:buFont typeface="Arial" panose="020B0604020202020204" pitchFamily="34" charset="0"/>
              <a:buChar char="•"/>
            </a:pPr>
            <a:r>
              <a:rPr lang="en-US" dirty="0"/>
              <a:t>Feedback is translated into technical improvements that better meet end-users needs and better fit into the production environment and the value chain. </a:t>
            </a:r>
          </a:p>
          <a:p>
            <a:endParaRPr lang="en-US" dirty="0"/>
          </a:p>
          <a:p>
            <a:r>
              <a:rPr lang="en-US" dirty="0"/>
              <a:t>The figure shows that:</a:t>
            </a:r>
          </a:p>
          <a:p>
            <a:pPr marL="171450" indent="-171450">
              <a:buFont typeface="Arial" panose="020B0604020202020204" pitchFamily="34" charset="0"/>
              <a:buChar char="•"/>
            </a:pPr>
            <a:r>
              <a:rPr lang="en-US" dirty="0"/>
              <a:t>The process starts with initial deployment of technologies into their operational environment at the beginning of the use case;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It follows concurrent (</a:t>
            </a:r>
            <a:r>
              <a:rPr lang="en-US" sz="1200" b="0" i="0" u="none" strike="noStrike" kern="1200" baseline="0" dirty="0" err="1">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 measurement of use‐case performance and evaluation of KPIs coordinated by the </a:t>
            </a:r>
            <a:r>
              <a:rPr lang="en-US" sz="1200" b="0" i="1" u="none" strike="noStrike" kern="1200" baseline="0" dirty="0">
                <a:solidFill>
                  <a:schemeClr val="tx1"/>
                </a:solidFill>
                <a:latin typeface="+mn-lt"/>
                <a:ea typeface="+mn-ea"/>
                <a:cs typeface="+mn-cs"/>
              </a:rPr>
              <a:t>business chair </a:t>
            </a:r>
            <a:r>
              <a:rPr lang="en-US" sz="1200" b="0" i="0" u="none" strike="noStrike" kern="1200" baseline="0" dirty="0">
                <a:solidFill>
                  <a:schemeClr val="tx1"/>
                </a:solidFill>
                <a:latin typeface="+mn-lt"/>
                <a:ea typeface="+mn-ea"/>
                <a:cs typeface="+mn-cs"/>
              </a:rPr>
              <a:t>(ii) managing, facilitating and synthesizing feedback from end‐users and stakeholders along the value chain coordinated by the </a:t>
            </a:r>
            <a:r>
              <a:rPr lang="en-US" sz="1200" b="0" i="1" u="none" strike="noStrike" kern="1200" baseline="0" dirty="0">
                <a:solidFill>
                  <a:schemeClr val="tx1"/>
                </a:solidFill>
                <a:latin typeface="+mn-lt"/>
                <a:ea typeface="+mn-ea"/>
                <a:cs typeface="+mn-cs"/>
              </a:rPr>
              <a:t>ecosystem chair</a:t>
            </a:r>
            <a:r>
              <a:rPr lang="en-US" sz="1200" b="0" i="0" u="none" strike="noStrike" kern="1200" baseline="0" dirty="0">
                <a:solidFill>
                  <a:schemeClr val="tx1"/>
                </a:solidFill>
                <a:latin typeface="+mn-lt"/>
                <a:ea typeface="+mn-ea"/>
                <a:cs typeface="+mn-cs"/>
              </a:rPr>
              <a:t>;</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Translating key issues demanded by end‐users and stakeholders into improvement, inserting or removing of technical features, coordinated by the </a:t>
            </a:r>
            <a:r>
              <a:rPr lang="en-US" sz="1200" b="0" i="1" u="none" strike="noStrike" kern="1200" baseline="0" dirty="0">
                <a:solidFill>
                  <a:schemeClr val="tx1"/>
                </a:solidFill>
                <a:latin typeface="+mn-lt"/>
                <a:ea typeface="+mn-ea"/>
                <a:cs typeface="+mn-cs"/>
              </a:rPr>
              <a:t>technology chair</a:t>
            </a:r>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By passing through this cycle, the technology is altered with a new set of features and a new </a:t>
            </a:r>
            <a:r>
              <a:rPr lang="en-US" sz="1200" b="1" i="0" u="sng" strike="noStrike" kern="1200" baseline="0" dirty="0">
                <a:solidFill>
                  <a:schemeClr val="tx1"/>
                </a:solidFill>
                <a:latin typeface="+mn-lt"/>
                <a:ea typeface="+mn-ea"/>
                <a:cs typeface="+mn-cs"/>
              </a:rPr>
              <a:t>minimum viable product (MVP) </a:t>
            </a:r>
            <a:r>
              <a:rPr lang="en-US" sz="1200" b="0" i="0" u="none" strike="noStrike" kern="1200" baseline="0" dirty="0">
                <a:solidFill>
                  <a:schemeClr val="tx1"/>
                </a:solidFill>
                <a:latin typeface="+mn-lt"/>
                <a:ea typeface="+mn-ea"/>
                <a:cs typeface="+mn-cs"/>
              </a:rPr>
              <a:t>compared to the beginning of the process. </a:t>
            </a:r>
            <a:endParaRPr lang="en-US" dirty="0"/>
          </a:p>
        </p:txBody>
      </p:sp>
      <p:sp>
        <p:nvSpPr>
          <p:cNvPr id="4" name="Slide Number Placeholder 3"/>
          <p:cNvSpPr>
            <a:spLocks noGrp="1"/>
          </p:cNvSpPr>
          <p:nvPr>
            <p:ph type="sldNum" sz="quarter" idx="10"/>
          </p:nvPr>
        </p:nvSpPr>
        <p:spPr/>
        <p:txBody>
          <a:bodyPr/>
          <a:lstStyle/>
          <a:p>
            <a:fld id="{DA0E43EC-170A-974B-A355-52E65CB051E4}" type="slidenum">
              <a:rPr lang="en-US" smtClean="0"/>
              <a:t>12</a:t>
            </a:fld>
            <a:endParaRPr lang="en-US"/>
          </a:p>
        </p:txBody>
      </p:sp>
    </p:spTree>
    <p:extLst>
      <p:ext uri="{BB962C8B-B14F-4D97-AF65-F5344CB8AC3E}">
        <p14:creationId xmlns:p14="http://schemas.microsoft.com/office/powerpoint/2010/main" val="1877482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a:t>Through</a:t>
            </a:r>
            <a:r>
              <a:rPr lang="en-GB" baseline="0" dirty="0"/>
              <a:t> these projects we have developed a success formula in approaching the challenge of ICT and Information Management in Agri-Food :</a:t>
            </a:r>
          </a:p>
          <a:p>
            <a:pPr marL="171450" indent="-171450">
              <a:buFont typeface="Arial" panose="020B0604020202020204" pitchFamily="34" charset="0"/>
              <a:buChar char="•"/>
            </a:pPr>
            <a:r>
              <a:rPr lang="en-GB" baseline="0" dirty="0"/>
              <a:t>Trials and use cases form the core, in which we jointly develop as research and business organisations, knowledge and application through a lean multi-actor approach</a:t>
            </a:r>
          </a:p>
          <a:p>
            <a:pPr marL="628650" lvl="1" indent="-171450">
              <a:buFont typeface="Arial" panose="020B0604020202020204" pitchFamily="34" charset="0"/>
              <a:buChar char="•"/>
            </a:pPr>
            <a:r>
              <a:rPr lang="en-GB" baseline="0" dirty="0"/>
              <a:t>This means that we quickly develop minimum viable products with involvement of all relevant stakeholders and upscale these through several cycles of development</a:t>
            </a:r>
          </a:p>
          <a:p>
            <a:pPr marL="171450" lvl="0" indent="-171450">
              <a:buFont typeface="Arial" panose="020B0604020202020204" pitchFamily="34" charset="0"/>
              <a:buChar char="•"/>
            </a:pPr>
            <a:r>
              <a:rPr lang="en-GB" baseline="0" dirty="0"/>
              <a:t> In parallel we create synergy by</a:t>
            </a:r>
          </a:p>
          <a:p>
            <a:pPr marL="628650" lvl="1" indent="-171450">
              <a:buFont typeface="Arial" panose="020B0604020202020204" pitchFamily="34" charset="0"/>
              <a:buChar char="•"/>
            </a:pPr>
            <a:r>
              <a:rPr lang="en-GB" baseline="0" dirty="0"/>
              <a:t>Technical integration: open architectures, standard that can be used as generic building blocks in the trials and use cases</a:t>
            </a:r>
          </a:p>
          <a:p>
            <a:pPr marL="628650" lvl="1" indent="-171450">
              <a:buFont typeface="Arial" panose="020B0604020202020204" pitchFamily="34" charset="0"/>
              <a:buChar char="•"/>
            </a:pPr>
            <a:r>
              <a:rPr lang="en-GB" baseline="0" dirty="0"/>
              <a:t>Governance and business modelling: solve issues that arise from the trials and use cases regarding ownership, privacy, trust, etc. and support the businesses in developing sustainable business plans for the apps, services and organization structures that are being developed</a:t>
            </a:r>
          </a:p>
          <a:p>
            <a:pPr marL="628650" lvl="1" indent="-171450">
              <a:buFont typeface="Arial" panose="020B0604020202020204" pitchFamily="34" charset="0"/>
              <a:buChar char="•"/>
            </a:pPr>
            <a:r>
              <a:rPr lang="en-GB" baseline="0" dirty="0"/>
              <a:t>Ecosystem Development – support the trials and use cases in embedding their solutions in global ecosystems and upgrading them to a large scale</a:t>
            </a:r>
          </a:p>
          <a:p>
            <a:pPr marL="171450" lvl="0" indent="-171450">
              <a:buFont typeface="Arial" panose="020B0604020202020204" pitchFamily="34" charset="0"/>
              <a:buChar char="•"/>
            </a:pPr>
            <a:r>
              <a:rPr lang="en-GB" baseline="0" dirty="0"/>
              <a:t>Project coordination and management is trivial, but we have shown that Wageningen University and Research is very capable to fulfil this role in large public-private projects</a:t>
            </a:r>
          </a:p>
          <a:p>
            <a:pPr marL="171450" lvl="0" indent="-171450">
              <a:buFont typeface="Arial" panose="020B0604020202020204" pitchFamily="34" charset="0"/>
              <a:buChar char="•"/>
            </a:pPr>
            <a:r>
              <a:rPr lang="en-GB" baseline="0" dirty="0"/>
              <a:t>This integrated approach will guarantee long-term, sustainable results from these projects.</a:t>
            </a:r>
          </a:p>
          <a:p>
            <a:pPr marL="0" lvl="0" indent="0">
              <a:buFont typeface="Arial" panose="020B0604020202020204" pitchFamily="34" charset="0"/>
              <a:buNone/>
            </a:pPr>
            <a:r>
              <a:rPr lang="en-GB" baseline="0" dirty="0"/>
              <a:t> </a:t>
            </a:r>
            <a:endParaRPr lang="en-GB" dirty="0"/>
          </a:p>
        </p:txBody>
      </p:sp>
      <p:sp>
        <p:nvSpPr>
          <p:cNvPr id="4" name="Slide Number Placeholder 3"/>
          <p:cNvSpPr>
            <a:spLocks noGrp="1"/>
          </p:cNvSpPr>
          <p:nvPr>
            <p:ph type="sldNum" sz="quarter" idx="10"/>
          </p:nvPr>
        </p:nvSpPr>
        <p:spPr/>
        <p:txBody>
          <a:bodyPr/>
          <a:lstStyle/>
          <a:p>
            <a:fld id="{454D96F4-E8D3-4645-86E1-0A39E3C30288}" type="slidenum">
              <a:rPr lang="nl-NL" smtClean="0">
                <a:solidFill>
                  <a:prstClr val="black"/>
                </a:solidFill>
              </a:rPr>
              <a:pPr/>
              <a:t>13</a:t>
            </a:fld>
            <a:endParaRPr lang="nl-NL">
              <a:solidFill>
                <a:prstClr val="black"/>
              </a:solidFill>
            </a:endParaRPr>
          </a:p>
        </p:txBody>
      </p:sp>
    </p:spTree>
    <p:extLst>
      <p:ext uri="{BB962C8B-B14F-4D97-AF65-F5344CB8AC3E}">
        <p14:creationId xmlns:p14="http://schemas.microsoft.com/office/powerpoint/2010/main" val="800751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IoF2020 believes that </a:t>
            </a:r>
            <a:r>
              <a:rPr lang="en-US" sz="1200" b="1" i="0" u="none" strike="noStrike" kern="1200" baseline="0" dirty="0">
                <a:solidFill>
                  <a:schemeClr val="tx1"/>
                </a:solidFill>
                <a:latin typeface="+mn-lt"/>
                <a:ea typeface="+mn-ea"/>
                <a:cs typeface="+mn-cs"/>
              </a:rPr>
              <a:t>it is important for a large scale take‐up to maximize synergies across multiple use case systems</a:t>
            </a:r>
            <a:r>
              <a:rPr lang="en-US" sz="1200" b="0" i="0" u="none" strike="noStrike" kern="1200" baseline="0" dirty="0">
                <a:solidFill>
                  <a:schemeClr val="tx1"/>
                </a:solidFill>
                <a:latin typeface="+mn-lt"/>
                <a:ea typeface="+mn-ea"/>
                <a:cs typeface="+mn-cs"/>
              </a:rPr>
              <a:t>.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As a consequence, much attention is paid to ensuring the interoperability of multiple use case systems and the reuse of </a:t>
            </a:r>
            <a:r>
              <a:rPr lang="en-US" sz="1200" b="0" i="0" u="none" strike="noStrike" kern="1200" baseline="0" dirty="0" err="1">
                <a:solidFill>
                  <a:schemeClr val="tx1"/>
                </a:solidFill>
                <a:latin typeface="+mn-lt"/>
                <a:ea typeface="+mn-ea"/>
                <a:cs typeface="+mn-cs"/>
              </a:rPr>
              <a:t>IoT</a:t>
            </a:r>
            <a:r>
              <a:rPr lang="en-US" sz="1200" b="0" i="0" u="none" strike="noStrike" kern="1200" baseline="0" dirty="0">
                <a:solidFill>
                  <a:schemeClr val="tx1"/>
                </a:solidFill>
                <a:latin typeface="+mn-lt"/>
                <a:ea typeface="+mn-ea"/>
                <a:cs typeface="+mn-cs"/>
              </a:rPr>
              <a:t> components across them. The figure shows the architectural approach to achieve this during design, development, implementation and deployment.</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To enable reuse of components, </a:t>
            </a:r>
            <a:r>
              <a:rPr lang="en-US" sz="1200" b="1" i="0" u="none" strike="noStrike" kern="1200" baseline="0" dirty="0">
                <a:solidFill>
                  <a:schemeClr val="tx1"/>
                </a:solidFill>
                <a:latin typeface="+mn-lt"/>
                <a:ea typeface="+mn-ea"/>
                <a:cs typeface="+mn-cs"/>
              </a:rPr>
              <a:t>IoF2020 will provide a catalogue of reusable system components</a:t>
            </a:r>
            <a:r>
              <a:rPr lang="en-US" sz="1200" b="0" i="0" u="none" strike="noStrike" kern="1200" baseline="0" dirty="0">
                <a:solidFill>
                  <a:schemeClr val="tx1"/>
                </a:solidFill>
                <a:latin typeface="+mn-lt"/>
                <a:ea typeface="+mn-ea"/>
                <a:cs typeface="+mn-cs"/>
              </a:rPr>
              <a:t>, which can be integrated in the </a:t>
            </a:r>
            <a:r>
              <a:rPr lang="en-US" sz="1200" b="0" i="0" u="none" strike="noStrike" kern="1200" baseline="0" dirty="0" err="1">
                <a:solidFill>
                  <a:schemeClr val="tx1"/>
                </a:solidFill>
                <a:latin typeface="+mn-lt"/>
                <a:ea typeface="+mn-ea"/>
                <a:cs typeface="+mn-cs"/>
              </a:rPr>
              <a:t>IoT</a:t>
            </a:r>
            <a:r>
              <a:rPr lang="en-US" sz="1200" b="0" i="0" u="none" strike="noStrike" kern="1200" baseline="0" dirty="0">
                <a:solidFill>
                  <a:schemeClr val="tx1"/>
                </a:solidFill>
                <a:latin typeface="+mn-lt"/>
                <a:ea typeface="+mn-ea"/>
                <a:cs typeface="+mn-cs"/>
              </a:rPr>
              <a:t> systems of multiple use cases of the project. It will include as much as possible existing components from previous and running projects and (open source) initiatives, including FIWARE, </a:t>
            </a:r>
            <a:r>
              <a:rPr lang="en-US" sz="1200" b="0" i="0" u="none" strike="noStrike" kern="1200" baseline="0" dirty="0" err="1">
                <a:solidFill>
                  <a:schemeClr val="tx1"/>
                </a:solidFill>
                <a:latin typeface="+mn-lt"/>
                <a:ea typeface="+mn-ea"/>
                <a:cs typeface="+mn-cs"/>
              </a:rPr>
              <a:t>FIspace</a:t>
            </a:r>
            <a:r>
              <a:rPr lang="en-US" sz="1200" b="0" i="0" u="none" strike="noStrike" kern="1200" baseline="0" dirty="0">
                <a:solidFill>
                  <a:schemeClr val="tx1"/>
                </a:solidFill>
                <a:latin typeface="+mn-lt"/>
                <a:ea typeface="+mn-ea"/>
                <a:cs typeface="+mn-cs"/>
              </a:rPr>
              <a:t>, etc.</a:t>
            </a:r>
            <a:endParaRPr lang="en-US" dirty="0"/>
          </a:p>
        </p:txBody>
      </p:sp>
      <p:sp>
        <p:nvSpPr>
          <p:cNvPr id="4" name="Slide Number Placeholder 3"/>
          <p:cNvSpPr>
            <a:spLocks noGrp="1"/>
          </p:cNvSpPr>
          <p:nvPr>
            <p:ph type="sldNum" sz="quarter" idx="10"/>
          </p:nvPr>
        </p:nvSpPr>
        <p:spPr/>
        <p:txBody>
          <a:bodyPr/>
          <a:lstStyle/>
          <a:p>
            <a:fld id="{DA0E43EC-170A-974B-A355-52E65CB051E4}" type="slidenum">
              <a:rPr lang="en-US" smtClean="0"/>
              <a:t>14</a:t>
            </a:fld>
            <a:endParaRPr lang="en-US"/>
          </a:p>
        </p:txBody>
      </p:sp>
    </p:spTree>
    <p:extLst>
      <p:ext uri="{BB962C8B-B14F-4D97-AF65-F5344CB8AC3E}">
        <p14:creationId xmlns:p14="http://schemas.microsoft.com/office/powerpoint/2010/main" val="82186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Activities in WP5 split in three different phases: sowing, flowering and harvesting. </a:t>
            </a:r>
          </a:p>
          <a:p>
            <a:r>
              <a:rPr lang="en-US" dirty="0"/>
              <a:t>Aim to bridge the different communities of stakeholders (target groups and similar initiatives) around a same ecosystem. </a:t>
            </a:r>
          </a:p>
          <a:p>
            <a:endParaRPr lang="en-US" dirty="0"/>
          </a:p>
          <a:p>
            <a:r>
              <a:rPr lang="en-US" dirty="0"/>
              <a:t>Here talk about products: logo and visual identity, templates, UCs posters, banners, events calendar (sowing)</a:t>
            </a:r>
          </a:p>
          <a:p>
            <a:r>
              <a:rPr lang="en-US" dirty="0"/>
              <a:t>Website, H5Mag newsletter, social media, events participation and organisation (</a:t>
            </a:r>
            <a:r>
              <a:rPr lang="en-US"/>
              <a:t>flowering)</a:t>
            </a:r>
            <a:endParaRPr lang="en-US" dirty="0"/>
          </a:p>
          <a:p>
            <a:r>
              <a:rPr lang="en-US" dirty="0"/>
              <a:t>Public affairs, site visits, video testimonials, final event, societal cafes (harvesting)</a:t>
            </a:r>
          </a:p>
        </p:txBody>
      </p:sp>
      <p:sp>
        <p:nvSpPr>
          <p:cNvPr id="4" name="Slide Number Placeholder 3"/>
          <p:cNvSpPr>
            <a:spLocks noGrp="1"/>
          </p:cNvSpPr>
          <p:nvPr>
            <p:ph type="sldNum" sz="quarter" idx="10"/>
          </p:nvPr>
        </p:nvSpPr>
        <p:spPr/>
        <p:txBody>
          <a:bodyPr/>
          <a:lstStyle/>
          <a:p>
            <a:fld id="{DA0E43EC-170A-974B-A355-52E65CB051E4}" type="slidenum">
              <a:rPr lang="en-US" smtClean="0"/>
              <a:t>15</a:t>
            </a:fld>
            <a:endParaRPr lang="en-US"/>
          </a:p>
        </p:txBody>
      </p:sp>
    </p:spTree>
    <p:extLst>
      <p:ext uri="{BB962C8B-B14F-4D97-AF65-F5344CB8AC3E}">
        <p14:creationId xmlns:p14="http://schemas.microsoft.com/office/powerpoint/2010/main" val="10324415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sz="1200" b="1" kern="1200" dirty="0">
                <a:solidFill>
                  <a:schemeClr val="tx1"/>
                </a:solidFill>
                <a:effectLst/>
                <a:latin typeface="+mn-lt"/>
                <a:ea typeface="+mn-ea"/>
                <a:cs typeface="+mn-cs"/>
              </a:rPr>
              <a:t>Consortium participants and partner organisations</a:t>
            </a:r>
            <a:endParaRPr lang="en-US"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IoF2020 partners, other networks and initiatives with whom relations have already been established. </a:t>
            </a:r>
            <a:endParaRPr lang="en-US"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Stakeholders, directly using produced services and/or benefiting from the project outcomes.</a:t>
            </a: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Farmers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Cooperatives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End users</a:t>
            </a:r>
            <a:endParaRPr lang="en-US"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IoF2020 includes end-users for the entire supply chain, from farm to the plate.</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err="1">
                <a:solidFill>
                  <a:schemeClr val="tx1"/>
                </a:solidFill>
                <a:effectLst/>
                <a:latin typeface="+mn-lt"/>
                <a:ea typeface="+mn-ea"/>
                <a:cs typeface="+mn-cs"/>
              </a:rPr>
              <a:t>IoT</a:t>
            </a:r>
            <a:r>
              <a:rPr lang="en-GB" sz="1200" b="1" kern="1200" dirty="0">
                <a:solidFill>
                  <a:schemeClr val="tx1"/>
                </a:solidFill>
                <a:effectLst/>
                <a:latin typeface="+mn-lt"/>
                <a:ea typeface="+mn-ea"/>
                <a:cs typeface="+mn-cs"/>
              </a:rPr>
              <a:t> technology providers</a:t>
            </a:r>
            <a:endParaRPr lang="en-US"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Companies or other entities developing, producing and selling </a:t>
            </a:r>
            <a:r>
              <a:rPr lang="en-GB" sz="1200" i="1" kern="1200" dirty="0" err="1">
                <a:solidFill>
                  <a:schemeClr val="tx1"/>
                </a:solidFill>
                <a:effectLst/>
                <a:latin typeface="+mn-lt"/>
                <a:ea typeface="+mn-ea"/>
                <a:cs typeface="+mn-cs"/>
              </a:rPr>
              <a:t>IoT</a:t>
            </a:r>
            <a:r>
              <a:rPr lang="en-GB" sz="1200" i="1" kern="1200" dirty="0">
                <a:solidFill>
                  <a:schemeClr val="tx1"/>
                </a:solidFill>
                <a:effectLst/>
                <a:latin typeface="+mn-lt"/>
                <a:ea typeface="+mn-ea"/>
                <a:cs typeface="+mn-cs"/>
              </a:rPr>
              <a:t> technologies.</a:t>
            </a:r>
            <a:endParaRPr lang="en-US"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Agricultural (independent) advisory services</a:t>
            </a:r>
          </a:p>
          <a:p>
            <a:r>
              <a:rPr lang="en-US" sz="1200" i="1" kern="1200" dirty="0">
                <a:solidFill>
                  <a:schemeClr val="tx1"/>
                </a:solidFill>
                <a:effectLst/>
                <a:latin typeface="+mn-lt"/>
                <a:ea typeface="+mn-ea"/>
                <a:cs typeface="+mn-cs"/>
              </a:rPr>
              <a:t>Services that make new knowledge available to farmers and assist the farmers to develop their farming  and management skills.</a:t>
            </a:r>
          </a:p>
          <a:p>
            <a:r>
              <a:rPr lang="en-GB" sz="1200" b="1" kern="1200" dirty="0">
                <a:solidFill>
                  <a:schemeClr val="tx1"/>
                </a:solidFill>
                <a:effectLst/>
                <a:latin typeface="+mn-lt"/>
                <a:ea typeface="+mn-ea"/>
                <a:cs typeface="+mn-cs"/>
              </a:rPr>
              <a:t>Business support organisations</a:t>
            </a: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Entities   supporting the establishment of a business entity.</a:t>
            </a:r>
            <a:endParaRPr lang="en-US"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Interest organisations / NGOs</a:t>
            </a:r>
          </a:p>
          <a:p>
            <a:r>
              <a:rPr lang="en-GB" sz="1200" i="1" kern="1200" dirty="0">
                <a:solidFill>
                  <a:schemeClr val="tx1"/>
                </a:solidFill>
                <a:effectLst/>
                <a:latin typeface="+mn-lt"/>
                <a:ea typeface="+mn-ea"/>
                <a:cs typeface="+mn-cs"/>
              </a:rPr>
              <a:t>Interest organisations are the entities representing interests of a particular sector. </a:t>
            </a:r>
            <a:endParaRPr lang="en-US"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NGOs are non-profit organizations, operating independently of government.</a:t>
            </a:r>
            <a:endParaRPr lang="en-US"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Investors</a:t>
            </a:r>
            <a:endParaRPr lang="en-US"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Entities committing capital for a financial return. </a:t>
            </a:r>
            <a:endParaRPr lang="en-US"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Scientific community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A diverse network of interacting scientists.</a:t>
            </a:r>
            <a:endParaRPr lang="en-US"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Policy makers and regulators</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Individuals responsible for determining and applying policies and legislations.   </a:t>
            </a: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General public &amp; media</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General public is the general community of people, regardless of their interests and/or occupations.</a:t>
            </a:r>
            <a:endParaRPr lang="en-US"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Media are the communication channels through which the IoF2020 key </a:t>
            </a:r>
            <a:r>
              <a:rPr lang="en-GB" sz="1200" i="1" kern="1200" dirty="0" err="1">
                <a:solidFill>
                  <a:schemeClr val="tx1"/>
                </a:solidFill>
                <a:effectLst/>
                <a:latin typeface="+mn-lt"/>
                <a:ea typeface="+mn-ea"/>
                <a:cs typeface="+mn-cs"/>
              </a:rPr>
              <a:t>emssages</a:t>
            </a:r>
            <a:r>
              <a:rPr lang="en-GB" sz="1200" i="1" kern="1200" dirty="0">
                <a:solidFill>
                  <a:schemeClr val="tx1"/>
                </a:solidFill>
                <a:effectLst/>
                <a:latin typeface="+mn-lt"/>
                <a:ea typeface="+mn-ea"/>
                <a:cs typeface="+mn-cs"/>
              </a:rPr>
              <a:t> can be disseminated.</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A0E43EC-170A-974B-A355-52E65CB051E4}" type="slidenum">
              <a:rPr lang="en-US" smtClean="0"/>
              <a:t>16</a:t>
            </a:fld>
            <a:endParaRPr lang="en-US"/>
          </a:p>
        </p:txBody>
      </p:sp>
    </p:spTree>
    <p:extLst>
      <p:ext uri="{BB962C8B-B14F-4D97-AF65-F5344CB8AC3E}">
        <p14:creationId xmlns:p14="http://schemas.microsoft.com/office/powerpoint/2010/main" val="1674933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A0E43EC-170A-974B-A355-52E65CB051E4}" type="slidenum">
              <a:rPr lang="en-US" smtClean="0"/>
              <a:t>17</a:t>
            </a:fld>
            <a:endParaRPr lang="en-US"/>
          </a:p>
        </p:txBody>
      </p:sp>
    </p:spTree>
    <p:extLst>
      <p:ext uri="{BB962C8B-B14F-4D97-AF65-F5344CB8AC3E}">
        <p14:creationId xmlns:p14="http://schemas.microsoft.com/office/powerpoint/2010/main" val="10114345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A0E43EC-170A-974B-A355-52E65CB051E4}" type="slidenum">
              <a:rPr lang="en-US" smtClean="0"/>
              <a:t>18</a:t>
            </a:fld>
            <a:endParaRPr lang="en-US"/>
          </a:p>
        </p:txBody>
      </p:sp>
    </p:spTree>
    <p:extLst>
      <p:ext uri="{BB962C8B-B14F-4D97-AF65-F5344CB8AC3E}">
        <p14:creationId xmlns:p14="http://schemas.microsoft.com/office/powerpoint/2010/main" val="40339397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0E43EC-170A-974B-A355-52E65CB051E4}"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2573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DA0E43EC-170A-974B-A355-52E65CB051E4}" type="slidenum">
              <a:rPr lang="en-GB" smtClean="0"/>
              <a:t>2</a:t>
            </a:fld>
            <a:endParaRPr lang="en-GB"/>
          </a:p>
        </p:txBody>
      </p:sp>
    </p:spTree>
    <p:extLst>
      <p:ext uri="{BB962C8B-B14F-4D97-AF65-F5344CB8AC3E}">
        <p14:creationId xmlns:p14="http://schemas.microsoft.com/office/powerpoint/2010/main" val="3999133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IoT</a:t>
            </a:r>
            <a:r>
              <a:rPr lang="en-US" dirty="0"/>
              <a:t> technologies help farmers on two levels: 1.  strategic level by helping them to become more sustainable, competitive and develop new business models and 2. operational level by helping them to take proper decisions related to the field management and optimization of resources (e.g. water, feed, fertilizers, energy etc.).</a:t>
            </a:r>
          </a:p>
          <a:p>
            <a:r>
              <a:rPr lang="en-US" dirty="0"/>
              <a:t>-An example: The case of tractor using GPS and satellite navigation system, helping its owner (e.g. farmer) to: 1. waste less (natural) resources (e.g. water, energy etc.), 2. use less fertilizers and 3. emit less pollution in the environment. Precision farming is about using technology to become more sustainable and competitive!</a:t>
            </a:r>
          </a:p>
          <a:p>
            <a:endParaRPr lang="en-US" dirty="0"/>
          </a:p>
        </p:txBody>
      </p:sp>
      <p:sp>
        <p:nvSpPr>
          <p:cNvPr id="4" name="Slide Number Placeholder 3"/>
          <p:cNvSpPr>
            <a:spLocks noGrp="1"/>
          </p:cNvSpPr>
          <p:nvPr>
            <p:ph type="sldNum" sz="quarter" idx="10"/>
          </p:nvPr>
        </p:nvSpPr>
        <p:spPr/>
        <p:txBody>
          <a:bodyPr/>
          <a:lstStyle/>
          <a:p>
            <a:fld id="{DA0E43EC-170A-974B-A355-52E65CB051E4}" type="slidenum">
              <a:rPr lang="en-US" smtClean="0"/>
              <a:t>20</a:t>
            </a:fld>
            <a:endParaRPr lang="en-US"/>
          </a:p>
        </p:txBody>
      </p:sp>
    </p:spTree>
    <p:extLst>
      <p:ext uri="{BB962C8B-B14F-4D97-AF65-F5344CB8AC3E}">
        <p14:creationId xmlns:p14="http://schemas.microsoft.com/office/powerpoint/2010/main" val="20219389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SDG 13:</a:t>
            </a:r>
          </a:p>
          <a:p>
            <a:r>
              <a:rPr lang="en-US" dirty="0">
                <a:solidFill>
                  <a:schemeClr val="tx1">
                    <a:lumMod val="50000"/>
                  </a:schemeClr>
                </a:solidFill>
              </a:rPr>
              <a:t>strengthen resilience and adaptive capacity</a:t>
            </a:r>
          </a:p>
          <a:p>
            <a:r>
              <a:rPr lang="en-US" dirty="0">
                <a:solidFill>
                  <a:schemeClr val="tx1">
                    <a:lumMod val="50000"/>
                  </a:schemeClr>
                </a:solidFill>
              </a:rPr>
              <a:t>improve education </a:t>
            </a:r>
          </a:p>
          <a:p>
            <a:r>
              <a:rPr lang="en-US" dirty="0">
                <a:solidFill>
                  <a:schemeClr val="tx1">
                    <a:lumMod val="50000"/>
                  </a:schemeClr>
                </a:solidFill>
              </a:rPr>
              <a:t>and raise awareness.</a:t>
            </a:r>
            <a:endParaRPr lang="en-US" dirty="0"/>
          </a:p>
        </p:txBody>
      </p:sp>
      <p:sp>
        <p:nvSpPr>
          <p:cNvPr id="4" name="Slide Number Placeholder 3"/>
          <p:cNvSpPr>
            <a:spLocks noGrp="1"/>
          </p:cNvSpPr>
          <p:nvPr>
            <p:ph type="sldNum" sz="quarter" idx="10"/>
          </p:nvPr>
        </p:nvSpPr>
        <p:spPr/>
        <p:txBody>
          <a:bodyPr/>
          <a:lstStyle/>
          <a:p>
            <a:fld id="{DA0E43EC-170A-974B-A355-52E65CB051E4}" type="slidenum">
              <a:rPr lang="en-US" smtClean="0"/>
              <a:t>21</a:t>
            </a:fld>
            <a:endParaRPr lang="en-US"/>
          </a:p>
        </p:txBody>
      </p:sp>
    </p:spTree>
    <p:extLst>
      <p:ext uri="{BB962C8B-B14F-4D97-AF65-F5344CB8AC3E}">
        <p14:creationId xmlns:p14="http://schemas.microsoft.com/office/powerpoint/2010/main" val="29794939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 understand how Internet of Things technology in agriculture can help to bring SDG 13&amp;15 closer, we need to know first what </a:t>
            </a:r>
            <a:r>
              <a:rPr lang="en-US" dirty="0" err="1"/>
              <a:t>IoT</a:t>
            </a:r>
            <a:r>
              <a:rPr lang="en-US" dirty="0"/>
              <a:t> technology is.  </a:t>
            </a:r>
          </a:p>
          <a:p>
            <a:r>
              <a:rPr lang="en-US" dirty="0"/>
              <a:t>Data collection via sensors -&gt; data combination through interconnection of devices -&gt; makes data analysis possible at a level we haven’t done before. </a:t>
            </a:r>
          </a:p>
          <a:p>
            <a:endParaRPr lang="en-US" dirty="0"/>
          </a:p>
          <a:p>
            <a:r>
              <a:rPr lang="en-US" dirty="0" err="1"/>
              <a:t>IoT</a:t>
            </a:r>
            <a:r>
              <a:rPr lang="en-US" dirty="0"/>
              <a:t> has revolutionary potential in the food and farming industry, because</a:t>
            </a:r>
          </a:p>
          <a:p>
            <a:pPr marL="228600" indent="-228600">
              <a:buAutoNum type="arabicPeriod"/>
            </a:pPr>
            <a:r>
              <a:rPr lang="en-US" dirty="0"/>
              <a:t>Insight in what happens at the field at much more precise level</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dirty="0"/>
              <a:t>Result of actions becomes visible. </a:t>
            </a:r>
          </a:p>
          <a:p>
            <a:pPr marL="228600" indent="-228600">
              <a:buAutoNum type="arabicPeriod"/>
            </a:pPr>
            <a:r>
              <a:rPr lang="en-US" dirty="0"/>
              <a:t>Increased transparency throughout production chain</a:t>
            </a:r>
          </a:p>
          <a:p>
            <a:r>
              <a:rPr lang="en-US" sz="1200" kern="1200" dirty="0">
                <a:solidFill>
                  <a:schemeClr val="tx1"/>
                </a:solidFill>
                <a:effectLst/>
                <a:latin typeface="+mn-lt"/>
                <a:ea typeface="+mn-ea"/>
                <a:cs typeface="+mn-cs"/>
              </a:rPr>
              <a:t>-&gt; precision agriculture becomes a reality when </a:t>
            </a:r>
            <a:r>
              <a:rPr lang="en-US" sz="1200" kern="1200" dirty="0" err="1">
                <a:solidFill>
                  <a:schemeClr val="tx1"/>
                </a:solidFill>
                <a:effectLst/>
                <a:latin typeface="+mn-lt"/>
                <a:ea typeface="+mn-ea"/>
                <a:cs typeface="+mn-cs"/>
              </a:rPr>
              <a:t>IoT</a:t>
            </a:r>
            <a:r>
              <a:rPr lang="en-US" sz="1200" kern="1200" dirty="0">
                <a:solidFill>
                  <a:schemeClr val="tx1"/>
                </a:solidFill>
                <a:effectLst/>
                <a:latin typeface="+mn-lt"/>
                <a:ea typeface="+mn-ea"/>
                <a:cs typeface="+mn-cs"/>
              </a:rPr>
              <a:t> Technology is properly incorporated in our food and farming sector.</a:t>
            </a:r>
          </a:p>
          <a:p>
            <a:endParaRPr lang="en-US" dirty="0"/>
          </a:p>
          <a:p>
            <a:endParaRPr lang="en-US" dirty="0"/>
          </a:p>
        </p:txBody>
      </p:sp>
      <p:sp>
        <p:nvSpPr>
          <p:cNvPr id="4" name="Slide Number Placeholder 3"/>
          <p:cNvSpPr>
            <a:spLocks noGrp="1"/>
          </p:cNvSpPr>
          <p:nvPr>
            <p:ph type="sldNum" sz="quarter" idx="10"/>
          </p:nvPr>
        </p:nvSpPr>
        <p:spPr/>
        <p:txBody>
          <a:bodyPr/>
          <a:lstStyle/>
          <a:p>
            <a:fld id="{DA0E43EC-170A-974B-A355-52E65CB051E4}" type="slidenum">
              <a:rPr lang="en-US" smtClean="0"/>
              <a:t>22</a:t>
            </a:fld>
            <a:endParaRPr lang="en-US"/>
          </a:p>
        </p:txBody>
      </p:sp>
    </p:spTree>
    <p:extLst>
      <p:ext uri="{BB962C8B-B14F-4D97-AF65-F5344CB8AC3E}">
        <p14:creationId xmlns:p14="http://schemas.microsoft.com/office/powerpoint/2010/main" val="16498227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-Precision Agriculture (PA) is a whole - farm management approach using information technology, satellite positioning (GNSS) data, remote sensing and proximal data gathering. These technologies have the goal of optimizing returns on inputs whilst potentially reducing environmental impacts. </a:t>
            </a:r>
          </a:p>
          <a:p>
            <a:r>
              <a:rPr lang="en-US" dirty="0"/>
              <a:t>-On the one hand data-driven farming is doing ‘more with less’, while preserving biodiversity and mitigating the risks of land degradation. </a:t>
            </a:r>
          </a:p>
        </p:txBody>
      </p:sp>
      <p:sp>
        <p:nvSpPr>
          <p:cNvPr id="4" name="Slide Number Placeholder 3"/>
          <p:cNvSpPr>
            <a:spLocks noGrp="1"/>
          </p:cNvSpPr>
          <p:nvPr>
            <p:ph type="sldNum" sz="quarter" idx="10"/>
          </p:nvPr>
        </p:nvSpPr>
        <p:spPr/>
        <p:txBody>
          <a:bodyPr/>
          <a:lstStyle/>
          <a:p>
            <a:fld id="{DA0E43EC-170A-974B-A355-52E65CB051E4}" type="slidenum">
              <a:rPr lang="en-US" smtClean="0"/>
              <a:t>23</a:t>
            </a:fld>
            <a:endParaRPr lang="en-US"/>
          </a:p>
        </p:txBody>
      </p:sp>
    </p:spTree>
    <p:extLst>
      <p:ext uri="{BB962C8B-B14F-4D97-AF65-F5344CB8AC3E}">
        <p14:creationId xmlns:p14="http://schemas.microsoft.com/office/powerpoint/2010/main" val="39751707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Lower environmental impact: less fertilizer needed, less water, less pesticides, less transportation</a:t>
            </a:r>
          </a:p>
          <a:p>
            <a:r>
              <a:rPr lang="en-US" sz="1200" kern="1200" dirty="0">
                <a:solidFill>
                  <a:schemeClr val="tx1"/>
                </a:solidFill>
                <a:effectLst/>
                <a:latin typeface="+mn-lt"/>
                <a:ea typeface="+mn-ea"/>
                <a:cs typeface="+mn-cs"/>
              </a:rPr>
              <a:t>Increased productivity: higher yields, healthier animals</a:t>
            </a:r>
          </a:p>
          <a:p>
            <a:r>
              <a:rPr lang="en-US" sz="1200" kern="1200" dirty="0">
                <a:solidFill>
                  <a:schemeClr val="tx1"/>
                </a:solidFill>
                <a:effectLst/>
                <a:latin typeface="+mn-lt"/>
                <a:ea typeface="+mn-ea"/>
                <a:cs typeface="+mn-cs"/>
              </a:rPr>
              <a:t>Cost reduction: less input=lower production cost</a:t>
            </a:r>
          </a:p>
          <a:p>
            <a:r>
              <a:rPr lang="en-US" sz="1200" kern="1200" dirty="0" err="1">
                <a:solidFill>
                  <a:schemeClr val="tx1"/>
                </a:solidFill>
                <a:effectLst/>
                <a:latin typeface="+mn-lt"/>
                <a:ea typeface="+mn-ea"/>
                <a:cs typeface="+mn-cs"/>
              </a:rPr>
              <a:t>Transparant</a:t>
            </a:r>
            <a:r>
              <a:rPr lang="en-US" sz="1200" kern="1200" dirty="0">
                <a:solidFill>
                  <a:schemeClr val="tx1"/>
                </a:solidFill>
                <a:effectLst/>
                <a:latin typeface="+mn-lt"/>
                <a:ea typeface="+mn-ea"/>
                <a:cs typeface="+mn-cs"/>
              </a:rPr>
              <a:t> food value chain: adds value to the end product, educate consumers about source of their food, helps food &amp; farming sector to tell their story.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A0E43EC-170A-974B-A355-52E65CB051E4}" type="slidenum">
              <a:rPr lang="en-US" smtClean="0"/>
              <a:t>24</a:t>
            </a:fld>
            <a:endParaRPr lang="en-US"/>
          </a:p>
        </p:txBody>
      </p:sp>
    </p:spTree>
    <p:extLst>
      <p:ext uri="{BB962C8B-B14F-4D97-AF65-F5344CB8AC3E}">
        <p14:creationId xmlns:p14="http://schemas.microsoft.com/office/powerpoint/2010/main" val="18077639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A0E43EC-170A-974B-A355-52E65CB051E4}" type="slidenum">
              <a:rPr lang="tr-TR" smtClean="0"/>
              <a:t>25</a:t>
            </a:fld>
            <a:endParaRPr lang="tr-TR"/>
          </a:p>
        </p:txBody>
      </p:sp>
    </p:spTree>
    <p:extLst>
      <p:ext uri="{BB962C8B-B14F-4D97-AF65-F5344CB8AC3E}">
        <p14:creationId xmlns:p14="http://schemas.microsoft.com/office/powerpoint/2010/main" val="22248624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b="0" dirty="0"/>
              <a:t>Three uses cases of interest in connection to SDG 13 &amp; 15:</a:t>
            </a:r>
            <a:br>
              <a:rPr lang="en-US" b="1" dirty="0"/>
            </a:br>
            <a:r>
              <a:rPr lang="en-US" b="1" dirty="0"/>
              <a:t>Within-field management zooning </a:t>
            </a:r>
            <a:r>
              <a:rPr lang="en-US" dirty="0"/>
              <a:t>use case shows how climate-related data can be used to predict yields.</a:t>
            </a:r>
          </a:p>
          <a:p>
            <a:pPr algn="just"/>
            <a:r>
              <a:rPr lang="en-US" b="1" dirty="0"/>
              <a:t>Precision crop management </a:t>
            </a:r>
            <a:r>
              <a:rPr lang="en-US" dirty="0"/>
              <a:t>use case reduces the environmental footprint in the wheat production through the efficient use of water resources. </a:t>
            </a:r>
          </a:p>
          <a:p>
            <a:pPr algn="just"/>
            <a:r>
              <a:rPr lang="en-US" b="1" dirty="0"/>
              <a:t>Soya protein management </a:t>
            </a:r>
            <a:r>
              <a:rPr lang="en-US" dirty="0"/>
              <a:t>use case improves the biodiversity and fertility of the soil by implementing the </a:t>
            </a:r>
            <a:r>
              <a:rPr lang="en-US" dirty="0" err="1"/>
              <a:t>IoT</a:t>
            </a:r>
            <a:r>
              <a:rPr lang="en-US" dirty="0"/>
              <a:t> technologies in the cultivation of the protein plants.</a:t>
            </a:r>
          </a:p>
          <a:p>
            <a:endParaRPr lang="en-US" dirty="0"/>
          </a:p>
          <a:p>
            <a:r>
              <a:rPr lang="en-US" dirty="0"/>
              <a:t>-For more details, please check the IoF2020 website.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A0E43EC-170A-974B-A355-52E65CB051E4}" type="slidenum">
              <a:rPr lang="en-US" smtClean="0"/>
              <a:t>26</a:t>
            </a:fld>
            <a:endParaRPr lang="en-US"/>
          </a:p>
        </p:txBody>
      </p:sp>
    </p:spTree>
    <p:extLst>
      <p:ext uri="{BB962C8B-B14F-4D97-AF65-F5344CB8AC3E}">
        <p14:creationId xmlns:p14="http://schemas.microsoft.com/office/powerpoint/2010/main" val="5555999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A0E43EC-170A-974B-A355-52E65CB051E4}" type="slidenum">
              <a:rPr lang="tr-TR" smtClean="0"/>
              <a:t>27</a:t>
            </a:fld>
            <a:endParaRPr lang="tr-TR"/>
          </a:p>
        </p:txBody>
      </p:sp>
    </p:spTree>
    <p:extLst>
      <p:ext uri="{BB962C8B-B14F-4D97-AF65-F5344CB8AC3E}">
        <p14:creationId xmlns:p14="http://schemas.microsoft.com/office/powerpoint/2010/main" val="16730249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Two uses cases of interest in link with the SDGs: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Grazing cow monitoring </a:t>
            </a:r>
            <a:r>
              <a:rPr lang="en-US" dirty="0"/>
              <a:t>use case focuses on the automated system for grazing of the cows, thereby enabling farmers to reduce the ammonia emissions from the pastures.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Happy cow </a:t>
            </a:r>
            <a:r>
              <a:rPr lang="en-US" b="0" dirty="0"/>
              <a:t>use cases helps farmer to detect health issues at an early stage, reducing the need for medical treatment</a:t>
            </a:r>
            <a:endParaRPr lang="en-US" b="1" dirty="0"/>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A0E43EC-170A-974B-A355-52E65CB051E4}" type="slidenum">
              <a:rPr lang="en-US" smtClean="0"/>
              <a:t>28</a:t>
            </a:fld>
            <a:endParaRPr lang="en-US"/>
          </a:p>
        </p:txBody>
      </p:sp>
    </p:spTree>
    <p:extLst>
      <p:ext uri="{BB962C8B-B14F-4D97-AF65-F5344CB8AC3E}">
        <p14:creationId xmlns:p14="http://schemas.microsoft.com/office/powerpoint/2010/main" val="22575671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A0E43EC-170A-974B-A355-52E65CB051E4}" type="slidenum">
              <a:rPr lang="tr-TR" smtClean="0"/>
              <a:t>29</a:t>
            </a:fld>
            <a:endParaRPr lang="tr-TR"/>
          </a:p>
        </p:txBody>
      </p:sp>
    </p:spTree>
    <p:extLst>
      <p:ext uri="{BB962C8B-B14F-4D97-AF65-F5344CB8AC3E}">
        <p14:creationId xmlns:p14="http://schemas.microsoft.com/office/powerpoint/2010/main" val="2811160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33B14C-2050-4B32-B942-0FA95ED89FF0}" type="slidenum">
              <a:rPr kumimoji="0" lang="fr-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58817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a:t>Three uses cases of interest in connection to the SDG 13 &amp; 15:</a:t>
            </a:r>
          </a:p>
          <a:p>
            <a:pPr algn="just"/>
            <a:r>
              <a:rPr lang="en-US" b="1" dirty="0"/>
              <a:t>Automated olive chain </a:t>
            </a:r>
            <a:r>
              <a:rPr lang="en-US" dirty="0"/>
              <a:t>use case reduces the use of energy, water and pesticides in the olive oil production through the application of automated devices.</a:t>
            </a:r>
          </a:p>
          <a:p>
            <a:pPr algn="just"/>
            <a:r>
              <a:rPr lang="en-US" b="1" dirty="0"/>
              <a:t>Big wine </a:t>
            </a:r>
            <a:r>
              <a:rPr lang="en-US" b="1" dirty="0" err="1"/>
              <a:t>optimisation</a:t>
            </a:r>
            <a:r>
              <a:rPr lang="en-US" b="1" dirty="0"/>
              <a:t> </a:t>
            </a:r>
            <a:r>
              <a:rPr lang="en-US" dirty="0"/>
              <a:t>use case optimizes the use of resources (e.g. water and land) in the wine production through the use of real-time sensors and data.</a:t>
            </a:r>
          </a:p>
          <a:p>
            <a:pPr algn="just"/>
            <a:r>
              <a:rPr lang="en-US" b="1" dirty="0"/>
              <a:t>Fresh table grapes chain </a:t>
            </a:r>
            <a:r>
              <a:rPr lang="en-US" dirty="0"/>
              <a:t>use case reduces the use of water and better protects crops through the use of weather and soil sensor data.</a:t>
            </a:r>
          </a:p>
          <a:p>
            <a:pPr algn="just"/>
            <a:r>
              <a:rPr lang="en-US" b="1" dirty="0"/>
              <a:t>Intelligent fruit logistics </a:t>
            </a:r>
            <a:r>
              <a:rPr lang="en-US" dirty="0"/>
              <a:t>use case increases transportation efficiency in the fruit production chain. Lower CO2 emissions from transport and reduced loss from spoilage during transport.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A0E43EC-170A-974B-A355-52E65CB051E4}" type="slidenum">
              <a:rPr lang="en-US" smtClean="0"/>
              <a:t>30</a:t>
            </a:fld>
            <a:endParaRPr lang="en-US"/>
          </a:p>
        </p:txBody>
      </p:sp>
    </p:spTree>
    <p:extLst>
      <p:ext uri="{BB962C8B-B14F-4D97-AF65-F5344CB8AC3E}">
        <p14:creationId xmlns:p14="http://schemas.microsoft.com/office/powerpoint/2010/main" val="34263766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A0E43EC-170A-974B-A355-52E65CB051E4}" type="slidenum">
              <a:rPr lang="tr-TR" smtClean="0"/>
              <a:t>31</a:t>
            </a:fld>
            <a:endParaRPr lang="tr-TR"/>
          </a:p>
        </p:txBody>
      </p:sp>
    </p:spTree>
    <p:extLst>
      <p:ext uri="{BB962C8B-B14F-4D97-AF65-F5344CB8AC3E}">
        <p14:creationId xmlns:p14="http://schemas.microsoft.com/office/powerpoint/2010/main" val="32525292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b="0" dirty="0"/>
              <a:t>Three uses cases of interest in link with the SDGs:</a:t>
            </a:r>
          </a:p>
          <a:p>
            <a:pPr marL="0" marR="0" lvl="0" indent="0" algn="just" defTabSz="457200" rtl="0" eaLnBrk="1" fontAlgn="auto" latinLnBrk="0" hangingPunct="1">
              <a:lnSpc>
                <a:spcPct val="100000"/>
              </a:lnSpc>
              <a:spcBef>
                <a:spcPts val="0"/>
              </a:spcBef>
              <a:spcAft>
                <a:spcPts val="0"/>
              </a:spcAft>
              <a:buClrTx/>
              <a:buSzTx/>
              <a:buFontTx/>
              <a:buNone/>
              <a:tabLst/>
              <a:defRPr/>
            </a:pPr>
            <a:r>
              <a:rPr lang="en-US" b="1" dirty="0"/>
              <a:t>Added value weeding data </a:t>
            </a:r>
            <a:r>
              <a:rPr lang="en-GB" sz="1200" kern="1200" dirty="0">
                <a:solidFill>
                  <a:schemeClr val="tx1"/>
                </a:solidFill>
                <a:effectLst/>
                <a:latin typeface="+mn-lt"/>
                <a:ea typeface="+mn-ea"/>
                <a:cs typeface="+mn-cs"/>
              </a:rPr>
              <a:t>use-case collects location-specific camera data to provide insights the plants’ growth status and best harvesting moment, weed prevalence, nutrient shortages and drought stress. This data helps use water, nutrients and pesticides more efficiently.</a:t>
            </a:r>
            <a:endParaRPr lang="en-US" b="0" dirty="0"/>
          </a:p>
          <a:p>
            <a:pPr algn="just"/>
            <a:r>
              <a:rPr lang="en-US" b="1" dirty="0"/>
              <a:t>City farming for leafy vegetables </a:t>
            </a:r>
            <a:r>
              <a:rPr lang="en-US" dirty="0"/>
              <a:t>use case preserves the soil as a limited natural resource by applying the vertical farming methods. </a:t>
            </a:r>
          </a:p>
          <a:p>
            <a:pPr algn="just"/>
            <a:r>
              <a:rPr lang="en-US" b="1" dirty="0"/>
              <a:t>Chain-integrated greenhouse production </a:t>
            </a:r>
            <a:r>
              <a:rPr lang="en-US" dirty="0"/>
              <a:t>use case makes the indoor vegetables’ production more climate efficient by reusing the fresh water, applying energy efficiency measures and limiting the use of fertilizers.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A0E43EC-170A-974B-A355-52E65CB051E4}" type="slidenum">
              <a:rPr lang="en-US" smtClean="0"/>
              <a:t>32</a:t>
            </a:fld>
            <a:endParaRPr lang="en-US"/>
          </a:p>
        </p:txBody>
      </p:sp>
    </p:spTree>
    <p:extLst>
      <p:ext uri="{BB962C8B-B14F-4D97-AF65-F5344CB8AC3E}">
        <p14:creationId xmlns:p14="http://schemas.microsoft.com/office/powerpoint/2010/main" val="2363174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-Edwin introduces himself and the company (in general terms).</a:t>
            </a:r>
          </a:p>
          <a:p>
            <a:r>
              <a:rPr lang="en-US" dirty="0"/>
              <a:t>-S&amp;P’s philosophy and division of the work in six different themes.</a:t>
            </a:r>
          </a:p>
          <a:p>
            <a:r>
              <a:rPr lang="en-US" dirty="0"/>
              <a:t>-S&amp;P’s strength is based on four pillars: its people, location(s), years of experience and extended network of clients. </a:t>
            </a:r>
          </a:p>
          <a:p>
            <a:r>
              <a:rPr lang="en-US" dirty="0"/>
              <a:t>-S&amp;P is a content driven, full-service strategic communications &amp; public affairs agency. </a:t>
            </a:r>
          </a:p>
        </p:txBody>
      </p:sp>
      <p:sp>
        <p:nvSpPr>
          <p:cNvPr id="4" name="Slide Number Placeholder 3"/>
          <p:cNvSpPr>
            <a:spLocks noGrp="1"/>
          </p:cNvSpPr>
          <p:nvPr>
            <p:ph type="sldNum" sz="quarter" idx="10"/>
          </p:nvPr>
        </p:nvSpPr>
        <p:spPr/>
        <p:txBody>
          <a:bodyPr/>
          <a:lstStyle/>
          <a:p>
            <a:fld id="{DA0E43EC-170A-974B-A355-52E65CB051E4}" type="slidenum">
              <a:rPr lang="en-US" smtClean="0"/>
              <a:t>4</a:t>
            </a:fld>
            <a:endParaRPr lang="en-US"/>
          </a:p>
        </p:txBody>
      </p:sp>
    </p:spTree>
    <p:extLst>
      <p:ext uri="{BB962C8B-B14F-4D97-AF65-F5344CB8AC3E}">
        <p14:creationId xmlns:p14="http://schemas.microsoft.com/office/powerpoint/2010/main" val="4032119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slide gives a short overview of S&amp;P’s products, spanning from strategic communications to the EU-funded projects. </a:t>
            </a:r>
          </a:p>
          <a:p>
            <a:r>
              <a:rPr lang="en-US" dirty="0"/>
              <a:t>-One of our most important (EU-funded) projects for the time being is a Horizon 2020 supported project – Internet of Food &amp; Farm (</a:t>
            </a:r>
            <a:r>
              <a:rPr lang="en-US" dirty="0" err="1"/>
              <a:t>IoF</a:t>
            </a:r>
            <a:r>
              <a:rPr lang="en-US" dirty="0"/>
              <a:t>) 2020, which I will introduce to you in the coming slides.  This matches our expertise in both EU-funded projects and sustainability. </a:t>
            </a:r>
          </a:p>
        </p:txBody>
      </p:sp>
      <p:sp>
        <p:nvSpPr>
          <p:cNvPr id="4" name="Slide Number Placeholder 3"/>
          <p:cNvSpPr>
            <a:spLocks noGrp="1"/>
          </p:cNvSpPr>
          <p:nvPr>
            <p:ph type="sldNum" sz="quarter" idx="10"/>
          </p:nvPr>
        </p:nvSpPr>
        <p:spPr/>
        <p:txBody>
          <a:bodyPr/>
          <a:lstStyle/>
          <a:p>
            <a:fld id="{DA0E43EC-170A-974B-A355-52E65CB051E4}" type="slidenum">
              <a:rPr lang="en-US" smtClean="0"/>
              <a:t>5</a:t>
            </a:fld>
            <a:endParaRPr lang="en-US"/>
          </a:p>
        </p:txBody>
      </p:sp>
    </p:spTree>
    <p:extLst>
      <p:ext uri="{BB962C8B-B14F-4D97-AF65-F5344CB8AC3E}">
        <p14:creationId xmlns:p14="http://schemas.microsoft.com/office/powerpoint/2010/main" val="3640841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0E43EC-170A-974B-A355-52E65CB051E4}"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2051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Some key figures about the project:</a:t>
            </a:r>
          </a:p>
          <a:p>
            <a:pPr marL="171450" indent="-171450">
              <a:buFont typeface="Arial" panose="020B0604020202020204" pitchFamily="34" charset="0"/>
              <a:buChar char="•"/>
            </a:pPr>
            <a:r>
              <a:rPr lang="en-GB" dirty="0"/>
              <a:t>The Consortium comprises </a:t>
            </a:r>
            <a:r>
              <a:rPr lang="en-GB" b="1" dirty="0"/>
              <a:t>71 partners from 16 countries</a:t>
            </a:r>
            <a:r>
              <a:rPr lang="en-GB" dirty="0"/>
              <a:t>. </a:t>
            </a:r>
          </a:p>
          <a:p>
            <a:pPr marL="171450" indent="-171450">
              <a:buFont typeface="Arial" panose="020B0604020202020204" pitchFamily="34" charset="0"/>
              <a:buChar char="•"/>
            </a:pPr>
            <a:r>
              <a:rPr lang="en-GB" dirty="0"/>
              <a:t>The project duration is </a:t>
            </a:r>
            <a:r>
              <a:rPr lang="en-GB" b="1" dirty="0"/>
              <a:t>4 years </a:t>
            </a:r>
            <a:r>
              <a:rPr lang="en-GB" dirty="0"/>
              <a:t>(started in January 2017 and will end in December 2020).</a:t>
            </a:r>
          </a:p>
          <a:p>
            <a:pPr marL="171450" indent="-171450">
              <a:buFont typeface="Arial" panose="020B0604020202020204" pitchFamily="34" charset="0"/>
              <a:buChar char="•"/>
            </a:pPr>
            <a:r>
              <a:rPr lang="en-US" dirty="0"/>
              <a:t>The total budget is </a:t>
            </a:r>
            <a:r>
              <a:rPr lang="en-US" b="1" dirty="0"/>
              <a:t>€35 million </a:t>
            </a:r>
            <a:r>
              <a:rPr lang="en-US" dirty="0"/>
              <a:t>(out of which €30 million co-funded by the EU under the Horizon 2020 Framework </a:t>
            </a:r>
            <a:r>
              <a:rPr lang="en-US" dirty="0" err="1"/>
              <a:t>Programme</a:t>
            </a:r>
            <a:r>
              <a:rPr lang="en-US" dirty="0"/>
              <a:t> for Research and Innovation)</a:t>
            </a:r>
            <a:endParaRPr lang="en-GB" dirty="0"/>
          </a:p>
        </p:txBody>
      </p:sp>
      <p:sp>
        <p:nvSpPr>
          <p:cNvPr id="4" name="Slide Number Placeholder 3"/>
          <p:cNvSpPr>
            <a:spLocks noGrp="1"/>
          </p:cNvSpPr>
          <p:nvPr>
            <p:ph type="sldNum" sz="quarter" idx="10"/>
          </p:nvPr>
        </p:nvSpPr>
        <p:spPr/>
        <p:txBody>
          <a:bodyPr/>
          <a:lstStyle/>
          <a:p>
            <a:fld id="{DA0E43EC-170A-974B-A355-52E65CB051E4}" type="slidenum">
              <a:rPr lang="en-GB" smtClean="0"/>
              <a:t>7</a:t>
            </a:fld>
            <a:endParaRPr lang="en-GB"/>
          </a:p>
        </p:txBody>
      </p:sp>
    </p:spTree>
    <p:extLst>
      <p:ext uri="{BB962C8B-B14F-4D97-AF65-F5344CB8AC3E}">
        <p14:creationId xmlns:p14="http://schemas.microsoft.com/office/powerpoint/2010/main" val="1621881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provides an overview of the project aim and objectives. </a:t>
            </a:r>
          </a:p>
        </p:txBody>
      </p:sp>
      <p:sp>
        <p:nvSpPr>
          <p:cNvPr id="4" name="Slide Number Placeholder 3"/>
          <p:cNvSpPr>
            <a:spLocks noGrp="1"/>
          </p:cNvSpPr>
          <p:nvPr>
            <p:ph type="sldNum" sz="quarter" idx="10"/>
          </p:nvPr>
        </p:nvSpPr>
        <p:spPr/>
        <p:txBody>
          <a:bodyPr/>
          <a:lstStyle/>
          <a:p>
            <a:fld id="{DA0E43EC-170A-974B-A355-52E65CB051E4}" type="slidenum">
              <a:rPr lang="en-US" smtClean="0"/>
              <a:t>8</a:t>
            </a:fld>
            <a:endParaRPr lang="en-US"/>
          </a:p>
        </p:txBody>
      </p:sp>
    </p:spTree>
    <p:extLst>
      <p:ext uri="{BB962C8B-B14F-4D97-AF65-F5344CB8AC3E}">
        <p14:creationId xmlns:p14="http://schemas.microsoft.com/office/powerpoint/2010/main" val="1541162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IoF2020 will </a:t>
            </a:r>
            <a:r>
              <a:rPr lang="en-US" dirty="0"/>
              <a:t>organize an </a:t>
            </a:r>
            <a:r>
              <a:rPr lang="en-US" b="1" dirty="0"/>
              <a:t>open call </a:t>
            </a:r>
            <a:r>
              <a:rPr lang="en-US" dirty="0"/>
              <a:t>around mid‐term for being able to involve new users in the use cases, develop additional and specifically more innovative applications, as well as to replicate the use cases through new sites or new connected devices, and complementary assessment of the acceptability of the use cases. </a:t>
            </a:r>
          </a:p>
          <a:p>
            <a:endParaRPr lang="en-US" dirty="0"/>
          </a:p>
          <a:p>
            <a:r>
              <a:rPr lang="en-US" dirty="0"/>
              <a:t>IoF2020 will pave the way for:</a:t>
            </a:r>
          </a:p>
          <a:p>
            <a:pPr marL="171450" indent="-171450">
              <a:buFont typeface="Arial" panose="020B0604020202020204" pitchFamily="34" charset="0"/>
              <a:buChar char="•"/>
            </a:pPr>
            <a:r>
              <a:rPr lang="en-GB" sz="1200" b="1" dirty="0"/>
              <a:t>Data-driven Farming: </a:t>
            </a:r>
            <a:r>
              <a:rPr lang="en-US" sz="1200" b="0" i="0" u="none" strike="noStrike" kern="1200" baseline="0" dirty="0">
                <a:solidFill>
                  <a:schemeClr val="tx1"/>
                </a:solidFill>
                <a:latin typeface="+mn-lt"/>
                <a:ea typeface="+mn-ea"/>
                <a:cs typeface="+mn-cs"/>
              </a:rPr>
              <a:t>IoF2020 will help farmers to change from ‘management by gut feeling’ towards ‘management by facts’, which is of crucial importance to survive its increasingly demanding business environment. </a:t>
            </a:r>
          </a:p>
          <a:p>
            <a:pPr marL="171450" indent="-171450" algn="l">
              <a:buFont typeface="Arial" panose="020B0604020202020204" pitchFamily="34" charset="0"/>
              <a:buChar char="•"/>
            </a:pPr>
            <a:r>
              <a:rPr lang="en-US" sz="1200" b="1" i="0" u="none" strike="noStrike" baseline="0" dirty="0">
                <a:latin typeface="Calibri-LightItalic"/>
              </a:rPr>
              <a:t>Autonomous Farm Operations</a:t>
            </a:r>
            <a:r>
              <a:rPr lang="en-US" sz="1200" b="1" i="0" u="none" strike="noStrike" baseline="0" dirty="0">
                <a:latin typeface="Calibri-Light"/>
              </a:rPr>
              <a:t>: </a:t>
            </a:r>
            <a:r>
              <a:rPr lang="en-US" sz="1200" b="0" i="0" u="none" strike="noStrike" baseline="0" dirty="0">
                <a:latin typeface="Calibri-Light"/>
              </a:rPr>
              <a:t>IoF2020 will improve the connectedness and intelligence of farm automation. As such it will enable farm equipment to become autonomous, self‐adaptive systems that can operate, decide and even learn without on‐site or remote intervention by humans.</a:t>
            </a:r>
          </a:p>
          <a:p>
            <a:pPr marL="171450" indent="-171450" algn="l">
              <a:buFont typeface="Arial" panose="020B0604020202020204" pitchFamily="34" charset="0"/>
              <a:buChar char="•"/>
            </a:pPr>
            <a:r>
              <a:rPr lang="en-US" sz="1200" b="1" i="0" u="none" strike="noStrike" baseline="0" dirty="0">
                <a:latin typeface="Calibri-LightItalic"/>
              </a:rPr>
              <a:t>Virtual Food Chains</a:t>
            </a:r>
            <a:r>
              <a:rPr lang="en-US" sz="1200" b="1" i="0" u="none" strike="noStrike" baseline="0" dirty="0">
                <a:latin typeface="Calibri-Light"/>
              </a:rPr>
              <a:t>: </a:t>
            </a:r>
            <a:r>
              <a:rPr lang="en-US" sz="1200" b="0" i="0" u="none" strike="noStrike" baseline="0" dirty="0">
                <a:latin typeface="Calibri-Light"/>
              </a:rPr>
              <a:t>IoF2020 will enable to virtualize food supply chain management which allows for advanced remote (re)planning, monitoring and control capabilities and for new business models.</a:t>
            </a:r>
          </a:p>
          <a:p>
            <a:pPr marL="171450" indent="-171450" algn="l">
              <a:buFont typeface="Arial" panose="020B0604020202020204" pitchFamily="34" charset="0"/>
              <a:buChar char="•"/>
            </a:pPr>
            <a:r>
              <a:rPr lang="en-US" sz="1200" b="1" i="0" u="none" strike="noStrike" kern="1200" baseline="0" dirty="0">
                <a:solidFill>
                  <a:schemeClr val="tx1"/>
                </a:solidFill>
                <a:latin typeface="+mn-lt"/>
                <a:ea typeface="+mn-ea"/>
                <a:cs typeface="+mn-cs"/>
              </a:rPr>
              <a:t>Personalized Nutrition: </a:t>
            </a:r>
            <a:r>
              <a:rPr lang="en-US" sz="1200" b="0" i="0" u="none" strike="noStrike" kern="1200" baseline="0" dirty="0">
                <a:solidFill>
                  <a:schemeClr val="tx1"/>
                </a:solidFill>
                <a:latin typeface="+mn-lt"/>
                <a:ea typeface="+mn-ea"/>
                <a:cs typeface="+mn-cs"/>
              </a:rPr>
              <a:t>personalized nutrition monitoring and advices by using smartphones, that make use of connected sensors, wearables like smart watches, equipment at home (e.g. refrigerators, weighing machines) and outdoor equipment (e.g. in canteens, restaurants, super markets, fitness clubs).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A0E43EC-170A-974B-A355-52E65CB051E4}" type="slidenum">
              <a:rPr lang="en-US" smtClean="0"/>
              <a:t>9</a:t>
            </a:fld>
            <a:endParaRPr lang="en-US"/>
          </a:p>
        </p:txBody>
      </p:sp>
    </p:spTree>
    <p:extLst>
      <p:ext uri="{BB962C8B-B14F-4D97-AF65-F5344CB8AC3E}">
        <p14:creationId xmlns:p14="http://schemas.microsoft.com/office/powerpoint/2010/main" val="7774799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www.iof2020.eu/" TargetMode="External"/><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7.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Master" Target="../slideMasters/slideMaster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Master" Target="../slideMasters/slideMaster2.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Master" Target="../slideMasters/slideMaster2.xml"/><Relationship Id="rId4" Type="http://schemas.openxmlformats.org/officeDocument/2006/relationships/image" Target="../media/image4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Master" Target="../slideMasters/slideMaster2.xml"/><Relationship Id="rId5" Type="http://schemas.openxmlformats.org/officeDocument/2006/relationships/image" Target="../media/image20.png"/><Relationship Id="rId4" Type="http://schemas.openxmlformats.org/officeDocument/2006/relationships/image" Target="../media/image4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le Page">
    <p:bg>
      <p:bgRef idx="1001">
        <a:schemeClr val="bg2"/>
      </p:bgRef>
    </p:bg>
    <p:spTree>
      <p:nvGrpSpPr>
        <p:cNvPr id="1" name=""/>
        <p:cNvGrpSpPr/>
        <p:nvPr/>
      </p:nvGrpSpPr>
      <p:grpSpPr>
        <a:xfrm>
          <a:off x="0" y="0"/>
          <a:ext cx="0" cy="0"/>
          <a:chOff x="0" y="0"/>
          <a:chExt cx="0" cy="0"/>
        </a:xfrm>
      </p:grpSpPr>
      <p:pic>
        <p:nvPicPr>
          <p:cNvPr id="7" name="Picture 6" descr="Background-Farm.jpg"/>
          <p:cNvPicPr>
            <a:picLocks noChangeAspect="1"/>
          </p:cNvPicPr>
          <p:nvPr userDrawn="1"/>
        </p:nvPicPr>
        <p:blipFill rotWithShape="1">
          <a:blip r:embed="rId2" cstate="screen">
            <a:extLst>
              <a:ext uri="{28A0092B-C50C-407E-A947-70E740481C1C}">
                <a14:useLocalDpi xmlns:a14="http://schemas.microsoft.com/office/drawing/2010/main"/>
              </a:ext>
            </a:extLst>
          </a:blip>
          <a:srcRect t="-6445"/>
          <a:stretch/>
        </p:blipFill>
        <p:spPr>
          <a:xfrm>
            <a:off x="0" y="0"/>
            <a:ext cx="9144000" cy="5143500"/>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48008" y="311450"/>
            <a:ext cx="2323460" cy="1459897"/>
          </a:xfrm>
          <a:prstGeom prst="rect">
            <a:avLst/>
          </a:prstGeom>
        </p:spPr>
      </p:pic>
      <p:sp>
        <p:nvSpPr>
          <p:cNvPr id="2" name="Title 1"/>
          <p:cNvSpPr>
            <a:spLocks noGrp="1"/>
          </p:cNvSpPr>
          <p:nvPr>
            <p:ph type="title"/>
          </p:nvPr>
        </p:nvSpPr>
        <p:spPr>
          <a:xfrm>
            <a:off x="498777" y="660400"/>
            <a:ext cx="5165423" cy="1111023"/>
          </a:xfrm>
        </p:spPr>
        <p:txBody>
          <a:bodyPr lIns="0" tIns="0" rIns="0" bIns="0" anchor="b">
            <a:noAutofit/>
          </a:bodyPr>
          <a:lstStyle>
            <a:lvl1pPr algn="l">
              <a:defRPr sz="3600" b="1" i="0" cap="all">
                <a:solidFill>
                  <a:srgbClr val="464646"/>
                </a:solidFill>
                <a:latin typeface="Arial" charset="0"/>
                <a:ea typeface="Arial" charset="0"/>
                <a:cs typeface="Arial" charset="0"/>
              </a:defRPr>
            </a:lvl1pPr>
          </a:lstStyle>
          <a:p>
            <a:r>
              <a:rPr lang="nl-NL"/>
              <a:t>Titelstijl van model bewerken</a:t>
            </a:r>
            <a:endParaRPr lang="en-US" dirty="0"/>
          </a:p>
        </p:txBody>
      </p:sp>
      <p:sp>
        <p:nvSpPr>
          <p:cNvPr id="3" name="Text Placeholder 2"/>
          <p:cNvSpPr>
            <a:spLocks noGrp="1"/>
          </p:cNvSpPr>
          <p:nvPr>
            <p:ph type="body" idx="1"/>
          </p:nvPr>
        </p:nvSpPr>
        <p:spPr>
          <a:xfrm>
            <a:off x="498777" y="1917220"/>
            <a:ext cx="5165423" cy="569288"/>
          </a:xfrm>
        </p:spPr>
        <p:txBody>
          <a:bodyPr lIns="0" tIns="0" rIns="0" bIns="0" anchor="t">
            <a:normAutofit/>
          </a:bodyPr>
          <a:lstStyle>
            <a:lvl1pPr marL="0" indent="0">
              <a:buNone/>
              <a:defRPr sz="1400">
                <a:solidFill>
                  <a:srgbClr val="46464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tekststijl van het model te bewerken</a:t>
            </a:r>
          </a:p>
        </p:txBody>
      </p:sp>
      <p:sp>
        <p:nvSpPr>
          <p:cNvPr id="6" name="Date Placeholder 3"/>
          <p:cNvSpPr>
            <a:spLocks noGrp="1"/>
          </p:cNvSpPr>
          <p:nvPr>
            <p:ph type="dt" sz="half" idx="10"/>
          </p:nvPr>
        </p:nvSpPr>
        <p:spPr>
          <a:xfrm>
            <a:off x="498777" y="2768099"/>
            <a:ext cx="3117319" cy="273844"/>
          </a:xfrm>
          <a:prstGeom prst="rect">
            <a:avLst/>
          </a:prstGeom>
        </p:spPr>
        <p:txBody>
          <a:bodyPr lIns="0" tIns="0" rIns="0" bIns="0" anchor="b"/>
          <a:lstStyle>
            <a:lvl1pPr algn="l">
              <a:defRPr sz="1000" b="0" i="1" cap="none">
                <a:solidFill>
                  <a:schemeClr val="tx1"/>
                </a:solidFill>
              </a:defRPr>
            </a:lvl1pPr>
          </a:lstStyle>
          <a:p>
            <a:r>
              <a:rPr lang="nl-NL"/>
              <a:t>January 1 2017</a:t>
            </a:r>
            <a:endParaRPr lang="en-US" dirty="0"/>
          </a:p>
        </p:txBody>
      </p:sp>
      <p:sp>
        <p:nvSpPr>
          <p:cNvPr id="10" name="Text Placeholder 2"/>
          <p:cNvSpPr>
            <a:spLocks noGrp="1"/>
          </p:cNvSpPr>
          <p:nvPr>
            <p:ph type="body" idx="11" hasCustomPrompt="1"/>
          </p:nvPr>
        </p:nvSpPr>
        <p:spPr>
          <a:xfrm>
            <a:off x="498777" y="2486507"/>
            <a:ext cx="5165423" cy="281591"/>
          </a:xfrm>
        </p:spPr>
        <p:txBody>
          <a:bodyPr lIns="0" tIns="0" rIns="0" bIns="0" anchor="ctr">
            <a:normAutofit/>
          </a:bodyPr>
          <a:lstStyle>
            <a:lvl1pPr marL="0" indent="0">
              <a:buNone/>
              <a:defRPr sz="1000" cap="all" baseline="0">
                <a:solidFill>
                  <a:srgbClr val="46464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Presenter</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mp; Imag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205979"/>
            <a:ext cx="3750733" cy="857250"/>
          </a:xfrm>
          <a:prstGeom prst="rect">
            <a:avLst/>
          </a:prstGeom>
        </p:spPr>
        <p:txBody>
          <a:bodyPr vert="horz" lIns="91440" tIns="45720" rIns="91440" bIns="45720" rtlCol="0" anchor="ctr">
            <a:normAutofit/>
          </a:bodyPr>
          <a:lstStyle>
            <a:lvl1pPr algn="l">
              <a:defRPr sz="3200" cap="all" baseline="0"/>
            </a:lvl1pPr>
          </a:lstStyle>
          <a:p>
            <a:r>
              <a:rPr lang="nl-NL"/>
              <a:t>Titelstijl van model bewerken</a:t>
            </a:r>
            <a:endParaRPr lang="en-US" dirty="0"/>
          </a:p>
        </p:txBody>
      </p:sp>
      <p:sp>
        <p:nvSpPr>
          <p:cNvPr id="8" name="Text Placeholder 2"/>
          <p:cNvSpPr>
            <a:spLocks noGrp="1"/>
          </p:cNvSpPr>
          <p:nvPr>
            <p:ph idx="1"/>
          </p:nvPr>
        </p:nvSpPr>
        <p:spPr>
          <a:xfrm>
            <a:off x="457200" y="1200151"/>
            <a:ext cx="3750733" cy="3394472"/>
          </a:xfrm>
          <a:prstGeom prst="rect">
            <a:avLst/>
          </a:prstGeom>
        </p:spPr>
        <p:txBody>
          <a:bodyPr vert="horz" lIns="91440" tIns="45720" rIns="91440" bIns="45720" rtlCol="0">
            <a:normAutofit/>
          </a:bodyPr>
          <a:lstStyle>
            <a:lvl1pPr marL="457200" indent="-457200">
              <a:buClr>
                <a:schemeClr val="accent1"/>
              </a:buClr>
              <a:buFont typeface="Arial" charset="0"/>
              <a:buChar char="•"/>
              <a:defRPr sz="2400"/>
            </a:lvl1pPr>
            <a:lvl2pPr>
              <a:buClr>
                <a:schemeClr val="accent1"/>
              </a:buClr>
              <a:defRPr sz="2000"/>
            </a:lvl2pPr>
            <a:lvl3pPr>
              <a:buClr>
                <a:schemeClr val="accent1"/>
              </a:buClr>
              <a:defRPr sz="1800"/>
            </a:lvl3pPr>
            <a:lvl4pPr>
              <a:buClr>
                <a:schemeClr val="accent1"/>
              </a:buClr>
              <a:defRPr sz="1800"/>
            </a:lvl4pPr>
            <a:lvl5pPr>
              <a:buClr>
                <a:schemeClr val="accent1"/>
              </a:buClr>
              <a:defRPr sz="1800"/>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9" name="Picture Placeholder 14"/>
          <p:cNvSpPr>
            <a:spLocks noGrp="1"/>
          </p:cNvSpPr>
          <p:nvPr>
            <p:ph type="pic" sz="quarter" idx="13"/>
          </p:nvPr>
        </p:nvSpPr>
        <p:spPr>
          <a:xfrm>
            <a:off x="4572001" y="457199"/>
            <a:ext cx="4114799" cy="4176033"/>
          </a:xfrm>
          <a:solidFill>
            <a:schemeClr val="accent2">
              <a:lumMod val="40000"/>
              <a:lumOff val="60000"/>
            </a:schemeClr>
          </a:solidFill>
        </p:spPr>
        <p:txBody>
          <a:bodyPr anchor="ctr">
            <a:normAutofit/>
          </a:bodyPr>
          <a:lstStyle>
            <a:lvl1pPr algn="ctr">
              <a:buNone/>
              <a:defRPr sz="1000">
                <a:solidFill>
                  <a:schemeClr val="bg1"/>
                </a:solidFill>
              </a:defRPr>
            </a:lvl1pPr>
          </a:lstStyle>
          <a:p>
            <a:r>
              <a:rPr lang="nl-NL"/>
              <a:t>Sleep de afbeelding naar de tijdelijke aanduiding of klik op het pictogram als u een afbeelding wilt toevoegen</a:t>
            </a:r>
            <a:endParaRPr lang="en-US" dirty="0"/>
          </a:p>
        </p:txBody>
      </p:sp>
      <p:sp>
        <p:nvSpPr>
          <p:cNvPr id="15" name="Date Placeholder 3"/>
          <p:cNvSpPr>
            <a:spLocks noGrp="1"/>
          </p:cNvSpPr>
          <p:nvPr>
            <p:ph type="dt" sz="half" idx="2"/>
          </p:nvPr>
        </p:nvSpPr>
        <p:spPr>
          <a:xfrm>
            <a:off x="7386084" y="4776735"/>
            <a:ext cx="1146502" cy="273844"/>
          </a:xfrm>
          <a:prstGeom prst="rect">
            <a:avLst/>
          </a:prstGeom>
        </p:spPr>
        <p:txBody>
          <a:bodyPr lIns="0" tIns="0" rIns="0" bIns="0" anchor="b"/>
          <a:lstStyle>
            <a:lvl1pPr algn="r">
              <a:defRPr sz="800" b="0" i="0" cap="all" spc="0">
                <a:solidFill>
                  <a:schemeClr val="tx1"/>
                </a:solidFill>
              </a:defRPr>
            </a:lvl1pPr>
          </a:lstStyle>
          <a:p>
            <a:r>
              <a:rPr lang="nl-NL"/>
              <a:t>January 1 2017</a:t>
            </a:r>
            <a:endParaRPr lang="en-US" dirty="0"/>
          </a:p>
        </p:txBody>
      </p:sp>
      <p:sp>
        <p:nvSpPr>
          <p:cNvPr id="17" name="Footer Placeholder 4"/>
          <p:cNvSpPr>
            <a:spLocks noGrp="1"/>
          </p:cNvSpPr>
          <p:nvPr>
            <p:ph type="ftr" sz="quarter" idx="3"/>
          </p:nvPr>
        </p:nvSpPr>
        <p:spPr>
          <a:xfrm>
            <a:off x="815164" y="4776735"/>
            <a:ext cx="6570920" cy="273844"/>
          </a:xfrm>
          <a:prstGeom prst="rect">
            <a:avLst/>
          </a:prstGeom>
        </p:spPr>
        <p:txBody>
          <a:bodyPr lIns="0" tIns="0" rIns="0" bIns="0" anchor="b"/>
          <a:lstStyle>
            <a:lvl1pPr algn="l">
              <a:defRPr sz="800" b="0" i="0" cap="all" spc="0">
                <a:solidFill>
                  <a:schemeClr val="tx1"/>
                </a:solidFill>
              </a:defRPr>
            </a:lvl1pPr>
          </a:lstStyle>
          <a:p>
            <a:endParaRPr lang="en-US"/>
          </a:p>
        </p:txBody>
      </p:sp>
      <p:sp>
        <p:nvSpPr>
          <p:cNvPr id="18" name="Slide Number Placeholder 5"/>
          <p:cNvSpPr>
            <a:spLocks noGrp="1"/>
          </p:cNvSpPr>
          <p:nvPr>
            <p:ph type="sldNum" sz="quarter" idx="4"/>
          </p:nvPr>
        </p:nvSpPr>
        <p:spPr>
          <a:xfrm>
            <a:off x="8532586" y="4776735"/>
            <a:ext cx="459014" cy="273844"/>
          </a:xfrm>
          <a:prstGeom prst="rect">
            <a:avLst/>
          </a:prstGeom>
        </p:spPr>
        <p:txBody>
          <a:bodyPr lIns="0" tIns="0" rIns="0" bIns="0" anchor="b" anchorCtr="0"/>
          <a:lstStyle>
            <a:lvl1pPr algn="r">
              <a:defRPr sz="800" b="1" i="0" cap="all" spc="0">
                <a:solidFill>
                  <a:schemeClr val="tx1"/>
                </a:solidFill>
              </a:defRPr>
            </a:lvl1pPr>
          </a:lstStyle>
          <a:p>
            <a:fld id="{4AD61A38-C261-AC48-8D0A-4B25F9C1AF2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lvl1pPr algn="ctr">
              <a:defRPr sz="3200" cap="all" baseline="0"/>
            </a:lvl1pPr>
          </a:lstStyle>
          <a:p>
            <a:r>
              <a:rPr lang="nl-NL"/>
              <a:t>Titelstijl van model bewerken</a:t>
            </a:r>
            <a:endParaRPr lang="en-US" dirty="0"/>
          </a:p>
        </p:txBody>
      </p:sp>
      <p:sp>
        <p:nvSpPr>
          <p:cNvPr id="8" name="Text Placeholder 2"/>
          <p:cNvSpPr>
            <a:spLocks noGrp="1"/>
          </p:cNvSpPr>
          <p:nvPr>
            <p:ph idx="1"/>
          </p:nvPr>
        </p:nvSpPr>
        <p:spPr>
          <a:xfrm>
            <a:off x="457200" y="3251199"/>
            <a:ext cx="2438400" cy="1343423"/>
          </a:xfrm>
          <a:prstGeom prst="rect">
            <a:avLst/>
          </a:prstGeom>
          <a:noFill/>
        </p:spPr>
        <p:txBody>
          <a:bodyPr vert="horz" lIns="91440" tIns="45720" rIns="91440" bIns="45720" rtlCol="0">
            <a:normAutofit/>
          </a:bodyPr>
          <a:lstStyle>
            <a:lvl1pPr marL="0" indent="0" algn="ctr">
              <a:buFont typeface="Arial" charset="0"/>
              <a:buNone/>
              <a:defRPr sz="1600" b="1"/>
            </a:lvl1pPr>
            <a:lvl2pPr marL="50800" indent="-42863" algn="ctr">
              <a:buNone/>
              <a:tabLst/>
              <a:defRPr sz="1600"/>
            </a:lvl2pPr>
            <a:lvl3pPr marL="7938" indent="0" algn="ctr">
              <a:buNone/>
              <a:tabLst/>
              <a:defRPr sz="1600"/>
            </a:lvl3pPr>
            <a:lvl4pPr marL="1371600" indent="0">
              <a:buNone/>
              <a:defRPr sz="1600"/>
            </a:lvl4pPr>
            <a:lvl5pPr marL="1828800" indent="0">
              <a:buNone/>
              <a:defRPr sz="1600"/>
            </a:lvl5pPr>
          </a:lstStyle>
          <a:p>
            <a:pPr lvl="0"/>
            <a:r>
              <a:rPr lang="nl-NL"/>
              <a:t>Klik om de tekststijl van het model te bewerken</a:t>
            </a:r>
          </a:p>
        </p:txBody>
      </p:sp>
      <p:sp>
        <p:nvSpPr>
          <p:cNvPr id="9" name="Text Placeholder 2"/>
          <p:cNvSpPr>
            <a:spLocks noGrp="1"/>
          </p:cNvSpPr>
          <p:nvPr>
            <p:ph idx="10"/>
          </p:nvPr>
        </p:nvSpPr>
        <p:spPr>
          <a:xfrm>
            <a:off x="3352800" y="3251199"/>
            <a:ext cx="2438400" cy="1343423"/>
          </a:xfrm>
          <a:prstGeom prst="rect">
            <a:avLst/>
          </a:prstGeom>
        </p:spPr>
        <p:txBody>
          <a:bodyPr vert="horz" wrap="square" lIns="91440" tIns="45720" rIns="91440" bIns="45720" rtlCol="0">
            <a:normAutofit/>
          </a:bodyPr>
          <a:lstStyle>
            <a:lvl1pPr marL="7938" indent="0" algn="ctr">
              <a:buFont typeface="Arial" charset="0"/>
              <a:buNone/>
              <a:tabLst/>
              <a:defRPr sz="1600" b="1"/>
            </a:lvl1pPr>
            <a:lvl2pPr marL="7938" indent="0" algn="ctr">
              <a:buNone/>
              <a:tabLst/>
              <a:defRPr sz="1600"/>
            </a:lvl2pPr>
            <a:lvl3pPr marL="7938" indent="0" algn="ctr">
              <a:buFont typeface="Arial" charset="0"/>
              <a:buNone/>
              <a:tabLst/>
              <a:defRPr sz="1600"/>
            </a:lvl3pPr>
            <a:lvl4pPr marL="1371600" indent="0">
              <a:buNone/>
              <a:defRPr sz="1600"/>
            </a:lvl4pPr>
            <a:lvl5pPr marL="1828800" indent="0">
              <a:buNone/>
              <a:defRPr sz="1600"/>
            </a:lvl5pPr>
          </a:lstStyle>
          <a:p>
            <a:pPr lvl="0"/>
            <a:r>
              <a:rPr lang="nl-NL"/>
              <a:t>Klik om de tekststijl van het model te bewerken</a:t>
            </a:r>
          </a:p>
        </p:txBody>
      </p:sp>
      <p:sp>
        <p:nvSpPr>
          <p:cNvPr id="10" name="Text Placeholder 2"/>
          <p:cNvSpPr>
            <a:spLocks noGrp="1"/>
          </p:cNvSpPr>
          <p:nvPr>
            <p:ph idx="11"/>
          </p:nvPr>
        </p:nvSpPr>
        <p:spPr>
          <a:xfrm>
            <a:off x="6248400" y="3251199"/>
            <a:ext cx="2438400" cy="1343423"/>
          </a:xfrm>
          <a:prstGeom prst="rect">
            <a:avLst/>
          </a:prstGeom>
        </p:spPr>
        <p:txBody>
          <a:bodyPr vert="horz" lIns="91440" tIns="45720" rIns="91440" bIns="45720" rtlCol="0">
            <a:normAutofit/>
          </a:bodyPr>
          <a:lstStyle>
            <a:lvl1pPr marL="7938" indent="0" algn="ctr">
              <a:buFont typeface="Arial" charset="0"/>
              <a:buNone/>
              <a:tabLst/>
              <a:defRPr sz="1600" b="1"/>
            </a:lvl1pPr>
            <a:lvl2pPr marL="7938" indent="0" algn="ctr">
              <a:buNone/>
              <a:tabLst/>
              <a:defRPr sz="1600"/>
            </a:lvl2pPr>
            <a:lvl3pPr marL="7938" indent="0" algn="ctr">
              <a:buNone/>
              <a:tabLst/>
              <a:defRPr sz="1600"/>
            </a:lvl3pPr>
            <a:lvl4pPr marL="1371600" indent="0">
              <a:buNone/>
              <a:defRPr sz="1600"/>
            </a:lvl4pPr>
            <a:lvl5pPr marL="1828800" indent="0">
              <a:buNone/>
              <a:defRPr sz="1600"/>
            </a:lvl5pPr>
          </a:lstStyle>
          <a:p>
            <a:pPr lvl="0"/>
            <a:r>
              <a:rPr lang="nl-NL"/>
              <a:t>Klik om de tekststijl van het model te bewerken</a:t>
            </a:r>
          </a:p>
        </p:txBody>
      </p:sp>
      <p:sp>
        <p:nvSpPr>
          <p:cNvPr id="11" name="Picture Placeholder 14"/>
          <p:cNvSpPr>
            <a:spLocks noGrp="1"/>
          </p:cNvSpPr>
          <p:nvPr>
            <p:ph type="pic" sz="quarter" idx="13"/>
          </p:nvPr>
        </p:nvSpPr>
        <p:spPr>
          <a:xfrm>
            <a:off x="776400" y="1245342"/>
            <a:ext cx="1800000" cy="1800000"/>
          </a:xfrm>
          <a:prstGeom prst="ellipse">
            <a:avLst/>
          </a:prstGeom>
          <a:solidFill>
            <a:schemeClr val="accent2">
              <a:lumMod val="40000"/>
              <a:lumOff val="60000"/>
            </a:schemeClr>
          </a:solidFill>
        </p:spPr>
        <p:txBody>
          <a:bodyPr anchor="ctr">
            <a:normAutofit/>
          </a:bodyPr>
          <a:lstStyle>
            <a:lvl1pPr algn="ctr">
              <a:buNone/>
              <a:defRPr sz="1000">
                <a:solidFill>
                  <a:schemeClr val="bg1"/>
                </a:solidFill>
              </a:defRPr>
            </a:lvl1pPr>
          </a:lstStyle>
          <a:p>
            <a:r>
              <a:rPr lang="nl-NL"/>
              <a:t>Sleep de afbeelding naar de tijdelijke aanduiding of klik op het pictogram als u een afbeelding wilt toevoegen</a:t>
            </a:r>
            <a:endParaRPr lang="en-US" dirty="0"/>
          </a:p>
        </p:txBody>
      </p:sp>
      <p:sp>
        <p:nvSpPr>
          <p:cNvPr id="12" name="Picture Placeholder 14"/>
          <p:cNvSpPr>
            <a:spLocks noGrp="1"/>
          </p:cNvSpPr>
          <p:nvPr>
            <p:ph type="pic" sz="quarter" idx="14"/>
          </p:nvPr>
        </p:nvSpPr>
        <p:spPr>
          <a:xfrm>
            <a:off x="3672000" y="1245342"/>
            <a:ext cx="1800000" cy="1800000"/>
          </a:xfrm>
          <a:prstGeom prst="ellipse">
            <a:avLst/>
          </a:prstGeom>
          <a:solidFill>
            <a:schemeClr val="accent2">
              <a:lumMod val="40000"/>
              <a:lumOff val="60000"/>
            </a:schemeClr>
          </a:solidFill>
        </p:spPr>
        <p:txBody>
          <a:bodyPr anchor="ctr">
            <a:normAutofit/>
          </a:bodyPr>
          <a:lstStyle>
            <a:lvl1pPr algn="ctr">
              <a:buNone/>
              <a:defRPr sz="1000">
                <a:solidFill>
                  <a:schemeClr val="bg1"/>
                </a:solidFill>
              </a:defRPr>
            </a:lvl1pPr>
          </a:lstStyle>
          <a:p>
            <a:r>
              <a:rPr lang="nl-NL"/>
              <a:t>Sleep de afbeelding naar de tijdelijke aanduiding of klik op het pictogram als u een afbeelding wilt toevoegen</a:t>
            </a:r>
            <a:endParaRPr lang="en-US" dirty="0"/>
          </a:p>
        </p:txBody>
      </p:sp>
      <p:sp>
        <p:nvSpPr>
          <p:cNvPr id="15" name="Picture Placeholder 14"/>
          <p:cNvSpPr>
            <a:spLocks noGrp="1"/>
          </p:cNvSpPr>
          <p:nvPr>
            <p:ph type="pic" sz="quarter" idx="15"/>
          </p:nvPr>
        </p:nvSpPr>
        <p:spPr>
          <a:xfrm>
            <a:off x="6567600" y="1245342"/>
            <a:ext cx="1800000" cy="1800000"/>
          </a:xfrm>
          <a:prstGeom prst="ellipse">
            <a:avLst/>
          </a:prstGeom>
          <a:solidFill>
            <a:schemeClr val="accent2">
              <a:lumMod val="40000"/>
              <a:lumOff val="60000"/>
            </a:schemeClr>
          </a:solidFill>
        </p:spPr>
        <p:txBody>
          <a:bodyPr anchor="ctr">
            <a:normAutofit/>
          </a:bodyPr>
          <a:lstStyle>
            <a:lvl1pPr algn="ctr">
              <a:buNone/>
              <a:defRPr sz="1000">
                <a:solidFill>
                  <a:schemeClr val="bg1"/>
                </a:solidFill>
              </a:defRPr>
            </a:lvl1pPr>
          </a:lstStyle>
          <a:p>
            <a:r>
              <a:rPr lang="nl-NL"/>
              <a:t>Sleep de afbeelding naar de tijdelijke aanduiding of klik op het pictogram als u een afbeelding wilt toevoegen</a:t>
            </a:r>
            <a:endParaRPr lang="en-US" dirty="0"/>
          </a:p>
        </p:txBody>
      </p:sp>
      <p:sp>
        <p:nvSpPr>
          <p:cNvPr id="20" name="Date Placeholder 3"/>
          <p:cNvSpPr>
            <a:spLocks noGrp="1"/>
          </p:cNvSpPr>
          <p:nvPr>
            <p:ph type="dt" sz="half" idx="2"/>
          </p:nvPr>
        </p:nvSpPr>
        <p:spPr>
          <a:xfrm>
            <a:off x="7386084" y="4776735"/>
            <a:ext cx="1146502" cy="273844"/>
          </a:xfrm>
          <a:prstGeom prst="rect">
            <a:avLst/>
          </a:prstGeom>
        </p:spPr>
        <p:txBody>
          <a:bodyPr lIns="0" tIns="0" rIns="0" bIns="0" anchor="b"/>
          <a:lstStyle>
            <a:lvl1pPr algn="r">
              <a:defRPr sz="800" b="0" i="0" cap="all" spc="0">
                <a:solidFill>
                  <a:schemeClr val="tx1"/>
                </a:solidFill>
              </a:defRPr>
            </a:lvl1pPr>
          </a:lstStyle>
          <a:p>
            <a:r>
              <a:rPr lang="nl-NL"/>
              <a:t>January 1 2017</a:t>
            </a:r>
            <a:endParaRPr lang="en-US" dirty="0"/>
          </a:p>
        </p:txBody>
      </p:sp>
      <p:sp>
        <p:nvSpPr>
          <p:cNvPr id="21" name="Footer Placeholder 4"/>
          <p:cNvSpPr>
            <a:spLocks noGrp="1"/>
          </p:cNvSpPr>
          <p:nvPr>
            <p:ph type="ftr" sz="quarter" idx="3"/>
          </p:nvPr>
        </p:nvSpPr>
        <p:spPr>
          <a:xfrm>
            <a:off x="815164" y="4776735"/>
            <a:ext cx="6570920" cy="273844"/>
          </a:xfrm>
          <a:prstGeom prst="rect">
            <a:avLst/>
          </a:prstGeom>
        </p:spPr>
        <p:txBody>
          <a:bodyPr lIns="0" tIns="0" rIns="0" bIns="0" anchor="b"/>
          <a:lstStyle>
            <a:lvl1pPr algn="l">
              <a:defRPr sz="800" b="0" i="0" cap="all" spc="0">
                <a:solidFill>
                  <a:schemeClr val="tx1"/>
                </a:solidFill>
              </a:defRPr>
            </a:lvl1pPr>
          </a:lstStyle>
          <a:p>
            <a:endParaRPr lang="en-US"/>
          </a:p>
        </p:txBody>
      </p:sp>
      <p:sp>
        <p:nvSpPr>
          <p:cNvPr id="22" name="Slide Number Placeholder 5"/>
          <p:cNvSpPr>
            <a:spLocks noGrp="1"/>
          </p:cNvSpPr>
          <p:nvPr>
            <p:ph type="sldNum" sz="quarter" idx="4"/>
          </p:nvPr>
        </p:nvSpPr>
        <p:spPr>
          <a:xfrm>
            <a:off x="8532586" y="4776735"/>
            <a:ext cx="459014" cy="273844"/>
          </a:xfrm>
          <a:prstGeom prst="rect">
            <a:avLst/>
          </a:prstGeom>
        </p:spPr>
        <p:txBody>
          <a:bodyPr lIns="0" tIns="0" rIns="0" bIns="0" anchor="b" anchorCtr="0"/>
          <a:lstStyle>
            <a:lvl1pPr algn="r">
              <a:defRPr sz="800" b="1" i="0" cap="all" spc="0">
                <a:solidFill>
                  <a:schemeClr val="tx1"/>
                </a:solidFill>
              </a:defRPr>
            </a:lvl1pPr>
          </a:lstStyle>
          <a:p>
            <a:fld id="{4AD61A38-C261-AC48-8D0A-4B25F9C1AF2A}"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ey Figures">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lvl1pPr algn="ctr">
              <a:defRPr sz="3200" cap="all" baseline="0"/>
            </a:lvl1pPr>
          </a:lstStyle>
          <a:p>
            <a:r>
              <a:rPr lang="nl-NL"/>
              <a:t>Titelstijl van model bewerken</a:t>
            </a:r>
            <a:endParaRPr lang="en-US" dirty="0"/>
          </a:p>
        </p:txBody>
      </p:sp>
      <p:sp>
        <p:nvSpPr>
          <p:cNvPr id="8" name="Text Placeholder 2"/>
          <p:cNvSpPr>
            <a:spLocks noGrp="1"/>
          </p:cNvSpPr>
          <p:nvPr>
            <p:ph idx="1"/>
          </p:nvPr>
        </p:nvSpPr>
        <p:spPr>
          <a:xfrm>
            <a:off x="457200" y="2874028"/>
            <a:ext cx="2438400" cy="1343423"/>
          </a:xfrm>
          <a:prstGeom prst="rect">
            <a:avLst/>
          </a:prstGeom>
          <a:noFill/>
        </p:spPr>
        <p:txBody>
          <a:bodyPr vert="horz" lIns="91440" tIns="45720" rIns="91440" bIns="45720" rtlCol="0">
            <a:normAutofit/>
          </a:bodyPr>
          <a:lstStyle>
            <a:lvl1pPr marL="0" indent="0" algn="ctr">
              <a:buFont typeface="Arial" charset="0"/>
              <a:buNone/>
              <a:defRPr sz="2400" b="0" cap="all" baseline="0"/>
            </a:lvl1pPr>
            <a:lvl2pPr marL="50800" indent="-42863" algn="ctr">
              <a:buNone/>
              <a:tabLst/>
              <a:defRPr sz="1600"/>
            </a:lvl2pPr>
            <a:lvl3pPr marL="7938" indent="0" algn="ctr">
              <a:buNone/>
              <a:tabLst/>
              <a:defRPr sz="1600"/>
            </a:lvl3pPr>
            <a:lvl4pPr marL="1371600" indent="0">
              <a:buNone/>
              <a:defRPr sz="1600"/>
            </a:lvl4pPr>
            <a:lvl5pPr marL="1828800" indent="0">
              <a:buNone/>
              <a:defRPr sz="1600"/>
            </a:lvl5pPr>
          </a:lstStyle>
          <a:p>
            <a:pPr lvl="0"/>
            <a:r>
              <a:rPr lang="nl-NL"/>
              <a:t>Klik om de tekststijl van het model te bewerken</a:t>
            </a:r>
          </a:p>
        </p:txBody>
      </p:sp>
      <p:sp>
        <p:nvSpPr>
          <p:cNvPr id="9" name="Text Placeholder 2"/>
          <p:cNvSpPr>
            <a:spLocks noGrp="1"/>
          </p:cNvSpPr>
          <p:nvPr>
            <p:ph idx="10"/>
          </p:nvPr>
        </p:nvSpPr>
        <p:spPr>
          <a:xfrm>
            <a:off x="3352800" y="2874028"/>
            <a:ext cx="2438400" cy="1343423"/>
          </a:xfrm>
          <a:prstGeom prst="rect">
            <a:avLst/>
          </a:prstGeom>
        </p:spPr>
        <p:txBody>
          <a:bodyPr vert="horz" wrap="square" lIns="91440" tIns="45720" rIns="91440" bIns="45720" rtlCol="0">
            <a:normAutofit/>
          </a:bodyPr>
          <a:lstStyle>
            <a:lvl1pPr marL="7938" indent="0" algn="ctr">
              <a:buFont typeface="Arial" charset="0"/>
              <a:buNone/>
              <a:tabLst/>
              <a:defRPr sz="2400" b="0" cap="all" baseline="0"/>
            </a:lvl1pPr>
            <a:lvl2pPr marL="7938" indent="0" algn="ctr">
              <a:buNone/>
              <a:tabLst/>
              <a:defRPr sz="1600"/>
            </a:lvl2pPr>
            <a:lvl3pPr marL="7938" indent="0" algn="ctr">
              <a:buFont typeface="Arial" charset="0"/>
              <a:buNone/>
              <a:tabLst/>
              <a:defRPr sz="1600"/>
            </a:lvl3pPr>
            <a:lvl4pPr marL="1371600" indent="0">
              <a:buNone/>
              <a:defRPr sz="1600"/>
            </a:lvl4pPr>
            <a:lvl5pPr marL="1828800" indent="0">
              <a:buNone/>
              <a:defRPr sz="1600"/>
            </a:lvl5pPr>
          </a:lstStyle>
          <a:p>
            <a:pPr lvl="0"/>
            <a:r>
              <a:rPr lang="nl-NL"/>
              <a:t>Klik om de tekststijl van het model te bewerken</a:t>
            </a:r>
          </a:p>
        </p:txBody>
      </p:sp>
      <p:sp>
        <p:nvSpPr>
          <p:cNvPr id="10" name="Text Placeholder 2"/>
          <p:cNvSpPr>
            <a:spLocks noGrp="1"/>
          </p:cNvSpPr>
          <p:nvPr>
            <p:ph idx="11"/>
          </p:nvPr>
        </p:nvSpPr>
        <p:spPr>
          <a:xfrm>
            <a:off x="6248400" y="2874028"/>
            <a:ext cx="2438400" cy="1343423"/>
          </a:xfrm>
          <a:prstGeom prst="rect">
            <a:avLst/>
          </a:prstGeom>
        </p:spPr>
        <p:txBody>
          <a:bodyPr vert="horz" lIns="91440" tIns="45720" rIns="91440" bIns="45720" rtlCol="0">
            <a:normAutofit/>
          </a:bodyPr>
          <a:lstStyle>
            <a:lvl1pPr marL="7938" indent="0" algn="ctr">
              <a:buFont typeface="Arial" charset="0"/>
              <a:buNone/>
              <a:tabLst/>
              <a:defRPr sz="2400" b="0" cap="all" baseline="0"/>
            </a:lvl1pPr>
            <a:lvl2pPr marL="7938" indent="0" algn="ctr">
              <a:buNone/>
              <a:tabLst/>
              <a:defRPr sz="1600"/>
            </a:lvl2pPr>
            <a:lvl3pPr marL="7938" indent="0" algn="ctr">
              <a:buNone/>
              <a:tabLst/>
              <a:defRPr sz="1600"/>
            </a:lvl3pPr>
            <a:lvl4pPr marL="1371600" indent="0">
              <a:buNone/>
              <a:defRPr sz="1600"/>
            </a:lvl4pPr>
            <a:lvl5pPr marL="1828800" indent="0">
              <a:buNone/>
              <a:defRPr sz="1600"/>
            </a:lvl5pPr>
          </a:lstStyle>
          <a:p>
            <a:pPr lvl="0"/>
            <a:r>
              <a:rPr lang="nl-NL"/>
              <a:t>Klik om de tekststijl van het model te bewerken</a:t>
            </a:r>
          </a:p>
        </p:txBody>
      </p:sp>
      <p:sp>
        <p:nvSpPr>
          <p:cNvPr id="20" name="Date Placeholder 3"/>
          <p:cNvSpPr>
            <a:spLocks noGrp="1"/>
          </p:cNvSpPr>
          <p:nvPr>
            <p:ph type="dt" sz="half" idx="2"/>
          </p:nvPr>
        </p:nvSpPr>
        <p:spPr>
          <a:xfrm>
            <a:off x="7386084" y="4776735"/>
            <a:ext cx="1146502" cy="273844"/>
          </a:xfrm>
          <a:prstGeom prst="rect">
            <a:avLst/>
          </a:prstGeom>
        </p:spPr>
        <p:txBody>
          <a:bodyPr lIns="0" tIns="0" rIns="0" bIns="0" anchor="b"/>
          <a:lstStyle>
            <a:lvl1pPr algn="r">
              <a:defRPr sz="800" b="0" i="0" cap="all" spc="0">
                <a:solidFill>
                  <a:schemeClr val="tx1"/>
                </a:solidFill>
              </a:defRPr>
            </a:lvl1pPr>
          </a:lstStyle>
          <a:p>
            <a:r>
              <a:rPr lang="nl-NL"/>
              <a:t>January 1 2017</a:t>
            </a:r>
            <a:endParaRPr lang="en-US" dirty="0"/>
          </a:p>
        </p:txBody>
      </p:sp>
      <p:sp>
        <p:nvSpPr>
          <p:cNvPr id="21" name="Footer Placeholder 4"/>
          <p:cNvSpPr>
            <a:spLocks noGrp="1"/>
          </p:cNvSpPr>
          <p:nvPr>
            <p:ph type="ftr" sz="quarter" idx="3"/>
          </p:nvPr>
        </p:nvSpPr>
        <p:spPr>
          <a:xfrm>
            <a:off x="815164" y="4776735"/>
            <a:ext cx="6570920" cy="273844"/>
          </a:xfrm>
          <a:prstGeom prst="rect">
            <a:avLst/>
          </a:prstGeom>
        </p:spPr>
        <p:txBody>
          <a:bodyPr lIns="0" tIns="0" rIns="0" bIns="0" anchor="b"/>
          <a:lstStyle>
            <a:lvl1pPr algn="l">
              <a:defRPr sz="800" b="0" i="0" cap="all" spc="0">
                <a:solidFill>
                  <a:schemeClr val="tx1"/>
                </a:solidFill>
              </a:defRPr>
            </a:lvl1pPr>
          </a:lstStyle>
          <a:p>
            <a:endParaRPr lang="en-US"/>
          </a:p>
        </p:txBody>
      </p:sp>
      <p:sp>
        <p:nvSpPr>
          <p:cNvPr id="22" name="Slide Number Placeholder 5"/>
          <p:cNvSpPr>
            <a:spLocks noGrp="1"/>
          </p:cNvSpPr>
          <p:nvPr>
            <p:ph type="sldNum" sz="quarter" idx="4"/>
          </p:nvPr>
        </p:nvSpPr>
        <p:spPr>
          <a:xfrm>
            <a:off x="8532586" y="4776735"/>
            <a:ext cx="459014" cy="273844"/>
          </a:xfrm>
          <a:prstGeom prst="rect">
            <a:avLst/>
          </a:prstGeom>
        </p:spPr>
        <p:txBody>
          <a:bodyPr lIns="0" tIns="0" rIns="0" bIns="0" anchor="b" anchorCtr="0"/>
          <a:lstStyle>
            <a:lvl1pPr algn="r">
              <a:defRPr sz="800" b="1" i="0" cap="all" spc="0">
                <a:solidFill>
                  <a:schemeClr val="tx1"/>
                </a:solidFill>
              </a:defRPr>
            </a:lvl1pPr>
          </a:lstStyle>
          <a:p>
            <a:fld id="{4AD61A38-C261-AC48-8D0A-4B25F9C1AF2A}" type="slidenum">
              <a:rPr lang="en-US" smtClean="0"/>
              <a:pPr/>
              <a:t>‹#›</a:t>
            </a:fld>
            <a:endParaRPr lang="en-US" dirty="0"/>
          </a:p>
        </p:txBody>
      </p:sp>
      <p:sp>
        <p:nvSpPr>
          <p:cNvPr id="14" name="Text Placeholder 2"/>
          <p:cNvSpPr>
            <a:spLocks noGrp="1"/>
          </p:cNvSpPr>
          <p:nvPr>
            <p:ph idx="12"/>
          </p:nvPr>
        </p:nvSpPr>
        <p:spPr>
          <a:xfrm>
            <a:off x="457200" y="1954964"/>
            <a:ext cx="2438400" cy="919064"/>
          </a:xfrm>
          <a:prstGeom prst="rect">
            <a:avLst/>
          </a:prstGeom>
          <a:noFill/>
          <a:effectLst/>
        </p:spPr>
        <p:txBody>
          <a:bodyPr vert="horz" lIns="91440" tIns="45720" rIns="91440" bIns="45720" rtlCol="0" anchor="b">
            <a:noAutofit/>
          </a:bodyPr>
          <a:lstStyle>
            <a:lvl1pPr marL="0" indent="0" algn="ctr">
              <a:buFont typeface="Arial" charset="0"/>
              <a:buNone/>
              <a:defRPr sz="5400" b="1" cap="all" baseline="0">
                <a:effectLst/>
              </a:defRPr>
            </a:lvl1pPr>
            <a:lvl2pPr marL="50800" indent="-42863" algn="ctr">
              <a:buNone/>
              <a:tabLst/>
              <a:defRPr sz="1600"/>
            </a:lvl2pPr>
            <a:lvl3pPr marL="7938" indent="0" algn="ctr">
              <a:buNone/>
              <a:tabLst/>
              <a:defRPr sz="1600"/>
            </a:lvl3pPr>
            <a:lvl4pPr marL="1371600" indent="0">
              <a:buNone/>
              <a:defRPr sz="1600"/>
            </a:lvl4pPr>
            <a:lvl5pPr marL="1828800" indent="0">
              <a:buNone/>
              <a:defRPr sz="1600"/>
            </a:lvl5pPr>
          </a:lstStyle>
          <a:p>
            <a:pPr lvl="0"/>
            <a:r>
              <a:rPr lang="nl-NL"/>
              <a:t>Klik om de tekststijl van het model te bewerken</a:t>
            </a:r>
          </a:p>
        </p:txBody>
      </p:sp>
      <p:sp>
        <p:nvSpPr>
          <p:cNvPr id="16" name="Text Placeholder 2"/>
          <p:cNvSpPr>
            <a:spLocks noGrp="1"/>
          </p:cNvSpPr>
          <p:nvPr>
            <p:ph idx="13"/>
          </p:nvPr>
        </p:nvSpPr>
        <p:spPr>
          <a:xfrm>
            <a:off x="3352800" y="1954964"/>
            <a:ext cx="2438400" cy="919064"/>
          </a:xfrm>
          <a:prstGeom prst="rect">
            <a:avLst/>
          </a:prstGeom>
        </p:spPr>
        <p:txBody>
          <a:bodyPr vert="horz" wrap="square" lIns="91440" tIns="45720" rIns="91440" bIns="45720" rtlCol="0" anchor="b">
            <a:noAutofit/>
          </a:bodyPr>
          <a:lstStyle>
            <a:lvl1pPr marL="7938" indent="0" algn="ctr">
              <a:buFont typeface="Arial" charset="0"/>
              <a:buNone/>
              <a:tabLst/>
              <a:defRPr sz="5400" b="1" cap="all" baseline="0"/>
            </a:lvl1pPr>
            <a:lvl2pPr marL="7938" indent="0" algn="ctr">
              <a:buNone/>
              <a:tabLst/>
              <a:defRPr sz="1600"/>
            </a:lvl2pPr>
            <a:lvl3pPr marL="7938" indent="0" algn="ctr">
              <a:buFont typeface="Arial" charset="0"/>
              <a:buNone/>
              <a:tabLst/>
              <a:defRPr sz="1600"/>
            </a:lvl3pPr>
            <a:lvl4pPr marL="1371600" indent="0">
              <a:buNone/>
              <a:defRPr sz="1600"/>
            </a:lvl4pPr>
            <a:lvl5pPr marL="1828800" indent="0">
              <a:buNone/>
              <a:defRPr sz="1600"/>
            </a:lvl5pPr>
          </a:lstStyle>
          <a:p>
            <a:pPr lvl="0"/>
            <a:r>
              <a:rPr lang="nl-NL"/>
              <a:t>Klik om de tekststijl van het model te bewerken</a:t>
            </a:r>
          </a:p>
        </p:txBody>
      </p:sp>
      <p:sp>
        <p:nvSpPr>
          <p:cNvPr id="17" name="Text Placeholder 2"/>
          <p:cNvSpPr>
            <a:spLocks noGrp="1"/>
          </p:cNvSpPr>
          <p:nvPr>
            <p:ph idx="14"/>
          </p:nvPr>
        </p:nvSpPr>
        <p:spPr>
          <a:xfrm>
            <a:off x="6248400" y="1954964"/>
            <a:ext cx="2438400" cy="919064"/>
          </a:xfrm>
          <a:prstGeom prst="rect">
            <a:avLst/>
          </a:prstGeom>
        </p:spPr>
        <p:txBody>
          <a:bodyPr vert="horz" lIns="91440" tIns="45720" rIns="91440" bIns="45720" rtlCol="0" anchor="b">
            <a:noAutofit/>
          </a:bodyPr>
          <a:lstStyle>
            <a:lvl1pPr marL="7938" indent="0" algn="ctr">
              <a:buFont typeface="Arial" charset="0"/>
              <a:buNone/>
              <a:tabLst/>
              <a:defRPr sz="5400" b="1" cap="all" baseline="0"/>
            </a:lvl1pPr>
            <a:lvl2pPr marL="7938" indent="0" algn="ctr">
              <a:buNone/>
              <a:tabLst/>
              <a:defRPr sz="1600"/>
            </a:lvl2pPr>
            <a:lvl3pPr marL="7938" indent="0" algn="ctr">
              <a:buNone/>
              <a:tabLst/>
              <a:defRPr sz="1600"/>
            </a:lvl3pPr>
            <a:lvl4pPr marL="1371600" indent="0">
              <a:buNone/>
              <a:defRPr sz="1600"/>
            </a:lvl4pPr>
            <a:lvl5pPr marL="1828800" indent="0">
              <a:buNone/>
              <a:defRPr sz="1600"/>
            </a:lvl5pPr>
          </a:lstStyle>
          <a:p>
            <a:pPr lvl="0"/>
            <a:r>
              <a:rPr lang="nl-NL"/>
              <a:t>Klik om de tekststijl van het model te bewerken</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p:bg>
      <p:bgRef idx="1001">
        <a:schemeClr val="bg1"/>
      </p:bgRef>
    </p:bg>
    <p:spTree>
      <p:nvGrpSpPr>
        <p:cNvPr id="1" name=""/>
        <p:cNvGrpSpPr/>
        <p:nvPr/>
      </p:nvGrpSpPr>
      <p:grpSpPr>
        <a:xfrm>
          <a:off x="0" y="0"/>
          <a:ext cx="0" cy="0"/>
          <a:chOff x="0" y="0"/>
          <a:chExt cx="0" cy="0"/>
        </a:xfrm>
      </p:grpSpPr>
      <p:sp>
        <p:nvSpPr>
          <p:cNvPr id="15" name="Picture Placeholder 14"/>
          <p:cNvSpPr>
            <a:spLocks noGrp="1"/>
          </p:cNvSpPr>
          <p:nvPr>
            <p:ph type="pic" sz="quarter" idx="13"/>
          </p:nvPr>
        </p:nvSpPr>
        <p:spPr>
          <a:xfrm>
            <a:off x="0" y="0"/>
            <a:ext cx="9144000" cy="5143500"/>
          </a:xfrm>
          <a:solidFill>
            <a:schemeClr val="accent2">
              <a:lumMod val="40000"/>
              <a:lumOff val="60000"/>
            </a:schemeClr>
          </a:solidFill>
          <a:effectLst/>
        </p:spPr>
        <p:txBody>
          <a:bodyPr anchor="ctr">
            <a:normAutofit/>
          </a:bodyPr>
          <a:lstStyle>
            <a:lvl1pPr algn="ctr">
              <a:buNone/>
              <a:defRPr sz="1000">
                <a:solidFill>
                  <a:schemeClr val="bg1"/>
                </a:solidFill>
              </a:defRPr>
            </a:lvl1pPr>
          </a:lstStyle>
          <a:p>
            <a:r>
              <a:rPr lang="nl-NL"/>
              <a:t>Sleep de afbeelding naar de tijdelijke aanduiding of klik op het pictogram als u een afbeelding wilt toevoegen</a:t>
            </a:r>
            <a:endParaRPr lang="en-US" dirty="0"/>
          </a:p>
        </p:txBody>
      </p:sp>
      <p:sp>
        <p:nvSpPr>
          <p:cNvPr id="13" name="Date Placeholder 3"/>
          <p:cNvSpPr>
            <a:spLocks noGrp="1"/>
          </p:cNvSpPr>
          <p:nvPr>
            <p:ph type="dt" sz="half" idx="2"/>
          </p:nvPr>
        </p:nvSpPr>
        <p:spPr>
          <a:xfrm>
            <a:off x="7386084" y="4776735"/>
            <a:ext cx="1146502" cy="273844"/>
          </a:xfrm>
          <a:prstGeom prst="rect">
            <a:avLst/>
          </a:prstGeom>
        </p:spPr>
        <p:txBody>
          <a:bodyPr lIns="0" tIns="0" rIns="0" bIns="0" anchor="b"/>
          <a:lstStyle>
            <a:lvl1pPr algn="r">
              <a:defRPr sz="800" b="0" i="0" cap="all" spc="0">
                <a:solidFill>
                  <a:schemeClr val="tx1"/>
                </a:solidFill>
              </a:defRPr>
            </a:lvl1pPr>
          </a:lstStyle>
          <a:p>
            <a:r>
              <a:rPr lang="nl-NL"/>
              <a:t>January 1 2017</a:t>
            </a:r>
            <a:endParaRPr lang="en-US" dirty="0"/>
          </a:p>
        </p:txBody>
      </p:sp>
      <p:sp>
        <p:nvSpPr>
          <p:cNvPr id="14" name="Footer Placeholder 4"/>
          <p:cNvSpPr>
            <a:spLocks noGrp="1"/>
          </p:cNvSpPr>
          <p:nvPr>
            <p:ph type="ftr" sz="quarter" idx="3"/>
          </p:nvPr>
        </p:nvSpPr>
        <p:spPr>
          <a:xfrm>
            <a:off x="815164" y="4776735"/>
            <a:ext cx="6570920" cy="273844"/>
          </a:xfrm>
          <a:prstGeom prst="rect">
            <a:avLst/>
          </a:prstGeom>
        </p:spPr>
        <p:txBody>
          <a:bodyPr lIns="0" tIns="0" rIns="0" bIns="0" anchor="b"/>
          <a:lstStyle>
            <a:lvl1pPr algn="l">
              <a:defRPr sz="800" b="0" i="0" cap="all" spc="0">
                <a:solidFill>
                  <a:schemeClr val="tx1"/>
                </a:solidFill>
              </a:defRPr>
            </a:lvl1pPr>
          </a:lstStyle>
          <a:p>
            <a:endParaRPr lang="en-US"/>
          </a:p>
        </p:txBody>
      </p:sp>
      <p:sp>
        <p:nvSpPr>
          <p:cNvPr id="16" name="Slide Number Placeholder 5"/>
          <p:cNvSpPr>
            <a:spLocks noGrp="1"/>
          </p:cNvSpPr>
          <p:nvPr>
            <p:ph type="sldNum" sz="quarter" idx="4"/>
          </p:nvPr>
        </p:nvSpPr>
        <p:spPr>
          <a:xfrm>
            <a:off x="8532586" y="4776735"/>
            <a:ext cx="459014" cy="273844"/>
          </a:xfrm>
          <a:prstGeom prst="rect">
            <a:avLst/>
          </a:prstGeom>
        </p:spPr>
        <p:txBody>
          <a:bodyPr lIns="0" tIns="0" rIns="0" bIns="0" anchor="b" anchorCtr="0"/>
          <a:lstStyle>
            <a:lvl1pPr algn="r">
              <a:defRPr sz="800" b="1" i="0" cap="all" spc="0">
                <a:solidFill>
                  <a:schemeClr val="tx1"/>
                </a:solidFill>
              </a:defRPr>
            </a:lvl1pPr>
          </a:lstStyle>
          <a:p>
            <a:fld id="{4AD61A38-C261-AC48-8D0A-4B25F9C1AF2A}" type="slidenum">
              <a:rPr lang="en-US" smtClean="0"/>
              <a:pPr/>
              <a:t>‹#›</a:t>
            </a:fld>
            <a:endParaRPr lang="en-US" dirty="0"/>
          </a:p>
        </p:txBody>
      </p:sp>
      <p:pic>
        <p:nvPicPr>
          <p:cNvPr id="17" name="Afbeelding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2996" y="4762991"/>
            <a:ext cx="548407" cy="300828"/>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act">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457200" y="2023009"/>
            <a:ext cx="8229600" cy="555113"/>
          </a:xfrm>
          <a:prstGeom prst="rect">
            <a:avLst/>
          </a:prstGeom>
        </p:spPr>
        <p:txBody>
          <a:bodyPr vert="horz" lIns="91440" tIns="45720" rIns="91440" bIns="45720" rtlCol="0" anchor="ctr">
            <a:normAutofit/>
          </a:bodyPr>
          <a:lstStyle>
            <a:lvl1pPr algn="l">
              <a:defRPr sz="1800" cap="all" baseline="0"/>
            </a:lvl1pPr>
          </a:lstStyle>
          <a:p>
            <a:r>
              <a:rPr lang="nl-NL" dirty="0"/>
              <a:t>CLICK TO EDIT MASTER TITLE STYLE</a:t>
            </a:r>
            <a:endParaRPr lang="en-US" dirty="0"/>
          </a:p>
        </p:txBody>
      </p:sp>
      <p:sp>
        <p:nvSpPr>
          <p:cNvPr id="8" name="Text Placeholder 2"/>
          <p:cNvSpPr>
            <a:spLocks noGrp="1"/>
          </p:cNvSpPr>
          <p:nvPr>
            <p:ph idx="1"/>
          </p:nvPr>
        </p:nvSpPr>
        <p:spPr>
          <a:xfrm>
            <a:off x="457201" y="2578123"/>
            <a:ext cx="1893278" cy="1517221"/>
          </a:xfrm>
          <a:prstGeom prst="rect">
            <a:avLst/>
          </a:prstGeom>
        </p:spPr>
        <p:txBody>
          <a:bodyPr vert="horz" lIns="91440" tIns="45720" rIns="91440" bIns="45720" rtlCol="0">
            <a:normAutofit/>
          </a:bodyPr>
          <a:lstStyle>
            <a:lvl1pPr marL="9525" indent="0">
              <a:buFont typeface="Arial" charset="0"/>
              <a:buNone/>
              <a:tabLst/>
              <a:defRPr sz="1100" b="1"/>
            </a:lvl1pPr>
            <a:lvl2pPr marL="9525" indent="0">
              <a:buNone/>
              <a:tabLst/>
              <a:defRPr sz="1100"/>
            </a:lvl2pPr>
            <a:lvl3pPr marL="9525" indent="0">
              <a:buNone/>
              <a:tabLst/>
              <a:defRPr sz="1100"/>
            </a:lvl3pPr>
            <a:lvl4pPr marL="9525" indent="0">
              <a:buNone/>
              <a:tabLst/>
              <a:defRPr sz="1100"/>
            </a:lvl4pPr>
            <a:lvl5pPr marL="9525" indent="0">
              <a:buNone/>
              <a:tabLst/>
              <a:defRPr sz="1100"/>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5" name="Text Placeholder 2"/>
          <p:cNvSpPr>
            <a:spLocks noGrp="1"/>
          </p:cNvSpPr>
          <p:nvPr>
            <p:ph idx="11"/>
          </p:nvPr>
        </p:nvSpPr>
        <p:spPr>
          <a:xfrm>
            <a:off x="2567271" y="2578123"/>
            <a:ext cx="1893278" cy="1517221"/>
          </a:xfrm>
          <a:prstGeom prst="rect">
            <a:avLst/>
          </a:prstGeom>
        </p:spPr>
        <p:txBody>
          <a:bodyPr vert="horz" lIns="91440" tIns="45720" rIns="91440" bIns="45720" rtlCol="0">
            <a:normAutofit/>
          </a:bodyPr>
          <a:lstStyle>
            <a:lvl1pPr marL="9525" indent="0">
              <a:buFont typeface="Arial" charset="0"/>
              <a:buNone/>
              <a:tabLst/>
              <a:defRPr sz="1100" b="1"/>
            </a:lvl1pPr>
            <a:lvl2pPr marL="9525" indent="0">
              <a:buNone/>
              <a:tabLst/>
              <a:defRPr sz="1100"/>
            </a:lvl2pPr>
            <a:lvl3pPr marL="9525" indent="0">
              <a:buNone/>
              <a:tabLst/>
              <a:defRPr sz="1100"/>
            </a:lvl3pPr>
            <a:lvl4pPr marL="9525" indent="0">
              <a:buNone/>
              <a:tabLst/>
              <a:defRPr sz="1100"/>
            </a:lvl4pPr>
            <a:lvl5pPr marL="9525" indent="0">
              <a:buNone/>
              <a:tabLst/>
              <a:defRPr sz="1100"/>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7" name="Text Placeholder 2"/>
          <p:cNvSpPr>
            <a:spLocks noGrp="1"/>
          </p:cNvSpPr>
          <p:nvPr>
            <p:ph idx="12"/>
          </p:nvPr>
        </p:nvSpPr>
        <p:spPr>
          <a:xfrm>
            <a:off x="4677341" y="2578123"/>
            <a:ext cx="1893278" cy="1517221"/>
          </a:xfrm>
          <a:prstGeom prst="rect">
            <a:avLst/>
          </a:prstGeom>
        </p:spPr>
        <p:txBody>
          <a:bodyPr vert="horz" lIns="91440" tIns="45720" rIns="91440" bIns="45720" rtlCol="0">
            <a:normAutofit/>
          </a:bodyPr>
          <a:lstStyle>
            <a:lvl1pPr marL="9525" indent="0">
              <a:buFont typeface="Arial" charset="0"/>
              <a:buNone/>
              <a:tabLst/>
              <a:defRPr sz="1100" b="1"/>
            </a:lvl1pPr>
            <a:lvl2pPr marL="9525" indent="0">
              <a:buNone/>
              <a:tabLst/>
              <a:defRPr sz="1100"/>
            </a:lvl2pPr>
            <a:lvl3pPr marL="9525" indent="0">
              <a:buNone/>
              <a:tabLst/>
              <a:defRPr sz="1100"/>
            </a:lvl3pPr>
            <a:lvl4pPr marL="9525" indent="0">
              <a:buNone/>
              <a:tabLst/>
              <a:defRPr sz="1100"/>
            </a:lvl4pPr>
            <a:lvl5pPr marL="9525" indent="0">
              <a:buNone/>
              <a:tabLst/>
              <a:defRPr sz="1100"/>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8" name="Text Placeholder 2"/>
          <p:cNvSpPr>
            <a:spLocks noGrp="1"/>
          </p:cNvSpPr>
          <p:nvPr>
            <p:ph idx="13"/>
          </p:nvPr>
        </p:nvSpPr>
        <p:spPr>
          <a:xfrm>
            <a:off x="6787410" y="2578123"/>
            <a:ext cx="1893278" cy="1517221"/>
          </a:xfrm>
          <a:prstGeom prst="rect">
            <a:avLst/>
          </a:prstGeom>
        </p:spPr>
        <p:txBody>
          <a:bodyPr vert="horz" lIns="91440" tIns="45720" rIns="91440" bIns="45720" rtlCol="0">
            <a:normAutofit/>
          </a:bodyPr>
          <a:lstStyle>
            <a:lvl1pPr marL="9525" indent="0">
              <a:buFont typeface="Arial" charset="0"/>
              <a:buNone/>
              <a:tabLst/>
              <a:defRPr sz="1100" b="1"/>
            </a:lvl1pPr>
            <a:lvl2pPr marL="9525" indent="0">
              <a:buNone/>
              <a:tabLst/>
              <a:defRPr sz="1100"/>
            </a:lvl2pPr>
            <a:lvl3pPr marL="9525" indent="0">
              <a:buNone/>
              <a:tabLst/>
              <a:defRPr sz="1100"/>
            </a:lvl3pPr>
            <a:lvl4pPr marL="9525" indent="0">
              <a:buNone/>
              <a:tabLst/>
              <a:defRPr sz="1100"/>
            </a:lvl4pPr>
            <a:lvl5pPr marL="9525" indent="0">
              <a:buNone/>
              <a:tabLst/>
              <a:defRPr sz="1100"/>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pic>
        <p:nvPicPr>
          <p:cNvPr id="9" name="Afbeelding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1089" y="4095344"/>
            <a:ext cx="1389959" cy="873352"/>
          </a:xfrm>
          <a:prstGeom prst="rect">
            <a:avLst/>
          </a:prstGeom>
        </p:spPr>
      </p:pic>
      <p:sp>
        <p:nvSpPr>
          <p:cNvPr id="4" name="Tekstvak 3"/>
          <p:cNvSpPr txBox="1"/>
          <p:nvPr userDrawn="1"/>
        </p:nvSpPr>
        <p:spPr>
          <a:xfrm>
            <a:off x="4130843" y="4720953"/>
            <a:ext cx="4191254" cy="246221"/>
          </a:xfrm>
          <a:prstGeom prst="rect">
            <a:avLst/>
          </a:prstGeom>
          <a:noFill/>
        </p:spPr>
        <p:txBody>
          <a:bodyPr wrap="square" lIns="0" tIns="0" rIns="0" bIns="0" rtlCol="0" anchor="b" anchorCtr="0">
            <a:spAutoFit/>
          </a:bodyPr>
          <a:lstStyle/>
          <a:p>
            <a:pPr algn="r"/>
            <a:r>
              <a:rPr lang="nl-NL" sz="800" dirty="0">
                <a:solidFill>
                  <a:schemeClr val="tx1"/>
                </a:solidFill>
              </a:rPr>
              <a:t>IoF2020 is </a:t>
            </a:r>
            <a:r>
              <a:rPr lang="nl-NL" sz="800" dirty="0" err="1">
                <a:solidFill>
                  <a:schemeClr val="tx1"/>
                </a:solidFill>
              </a:rPr>
              <a:t>funded</a:t>
            </a:r>
            <a:r>
              <a:rPr lang="nl-NL" sz="800" dirty="0">
                <a:solidFill>
                  <a:schemeClr val="tx1"/>
                </a:solidFill>
              </a:rPr>
              <a:t> </a:t>
            </a:r>
            <a:r>
              <a:rPr lang="nl-NL" sz="800" dirty="0" err="1">
                <a:solidFill>
                  <a:schemeClr val="tx1"/>
                </a:solidFill>
              </a:rPr>
              <a:t>by</a:t>
            </a:r>
            <a:r>
              <a:rPr lang="nl-NL" sz="800" dirty="0">
                <a:solidFill>
                  <a:schemeClr val="tx1"/>
                </a:solidFill>
              </a:rPr>
              <a:t> </a:t>
            </a:r>
            <a:r>
              <a:rPr lang="nl-NL" sz="800" dirty="0" err="1">
                <a:solidFill>
                  <a:schemeClr val="tx1"/>
                </a:solidFill>
              </a:rPr>
              <a:t>the</a:t>
            </a:r>
            <a:r>
              <a:rPr lang="nl-NL" sz="800" dirty="0">
                <a:solidFill>
                  <a:schemeClr val="tx1"/>
                </a:solidFill>
              </a:rPr>
              <a:t> Horizon 2020 Framework </a:t>
            </a:r>
            <a:r>
              <a:rPr lang="nl-NL" sz="800" dirty="0" err="1">
                <a:solidFill>
                  <a:schemeClr val="tx1"/>
                </a:solidFill>
              </a:rPr>
              <a:t>Programme</a:t>
            </a:r>
            <a:r>
              <a:rPr lang="nl-NL" sz="800" dirty="0">
                <a:solidFill>
                  <a:schemeClr val="tx1"/>
                </a:solidFill>
              </a:rPr>
              <a:t> of </a:t>
            </a:r>
            <a:r>
              <a:rPr lang="nl-NL" sz="800" dirty="0" err="1">
                <a:solidFill>
                  <a:schemeClr val="tx1"/>
                </a:solidFill>
              </a:rPr>
              <a:t>the</a:t>
            </a:r>
            <a:r>
              <a:rPr lang="nl-NL" sz="800" dirty="0">
                <a:solidFill>
                  <a:schemeClr val="tx1"/>
                </a:solidFill>
              </a:rPr>
              <a:t> European Union. </a:t>
            </a:r>
            <a:br>
              <a:rPr lang="nl-NL" sz="800" dirty="0">
                <a:solidFill>
                  <a:schemeClr val="tx1"/>
                </a:solidFill>
              </a:rPr>
            </a:br>
            <a:r>
              <a:rPr lang="nl-NL" sz="800" dirty="0">
                <a:solidFill>
                  <a:schemeClr val="tx1"/>
                </a:solidFill>
              </a:rPr>
              <a:t>Grant Agreement no. 731884. </a:t>
            </a:r>
            <a:r>
              <a:rPr lang="nl-NL" sz="800" dirty="0" err="1">
                <a:solidFill>
                  <a:schemeClr val="tx1"/>
                </a:solidFill>
              </a:rPr>
              <a:t>Visit</a:t>
            </a:r>
            <a:r>
              <a:rPr lang="nl-NL" sz="800" dirty="0">
                <a:solidFill>
                  <a:schemeClr val="tx1"/>
                </a:solidFill>
              </a:rPr>
              <a:t> </a:t>
            </a:r>
            <a:r>
              <a:rPr lang="pt-BR" sz="800" dirty="0">
                <a:solidFill>
                  <a:schemeClr val="tx1"/>
                </a:solidFill>
                <a:hlinkClick r:id="rId3"/>
              </a:rPr>
              <a:t>iof2020.eu</a:t>
            </a:r>
            <a:r>
              <a:rPr lang="nl-NL" sz="800" dirty="0">
                <a:solidFill>
                  <a:schemeClr val="tx1"/>
                </a:solidFill>
              </a:rPr>
              <a:t> </a:t>
            </a:r>
            <a:r>
              <a:rPr lang="nl-NL" sz="800" dirty="0" err="1">
                <a:solidFill>
                  <a:schemeClr val="tx1"/>
                </a:solidFill>
              </a:rPr>
              <a:t>for</a:t>
            </a:r>
            <a:r>
              <a:rPr lang="nl-NL" sz="800" dirty="0">
                <a:solidFill>
                  <a:schemeClr val="tx1"/>
                </a:solidFill>
              </a:rPr>
              <a:t> more information </a:t>
            </a:r>
            <a:r>
              <a:rPr lang="nl-NL" sz="800" dirty="0" err="1">
                <a:solidFill>
                  <a:schemeClr val="tx1"/>
                </a:solidFill>
              </a:rPr>
              <a:t>about</a:t>
            </a:r>
            <a:r>
              <a:rPr lang="nl-NL" sz="800" dirty="0">
                <a:solidFill>
                  <a:schemeClr val="tx1"/>
                </a:solidFill>
              </a:rPr>
              <a:t> </a:t>
            </a:r>
            <a:r>
              <a:rPr lang="nl-NL" sz="800" dirty="0" err="1">
                <a:solidFill>
                  <a:schemeClr val="tx1"/>
                </a:solidFill>
              </a:rPr>
              <a:t>the</a:t>
            </a:r>
            <a:r>
              <a:rPr lang="nl-NL" sz="800" dirty="0">
                <a:solidFill>
                  <a:schemeClr val="tx1"/>
                </a:solidFill>
              </a:rPr>
              <a:t> project. </a:t>
            </a:r>
            <a:endParaRPr lang="nl-NL" sz="800" b="1" dirty="0">
              <a:solidFill>
                <a:schemeClr val="tx1"/>
              </a:solidFill>
            </a:endParaRPr>
          </a:p>
        </p:txBody>
      </p:sp>
      <p:pic>
        <p:nvPicPr>
          <p:cNvPr id="5" name="Afbeelding 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88679" y="4720954"/>
            <a:ext cx="369171" cy="246218"/>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Only">
    <p:bg>
      <p:bgRef idx="1001">
        <a:schemeClr val="bg1"/>
      </p:bgRef>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124200" y="4767263"/>
            <a:ext cx="2895600" cy="273844"/>
          </a:xfrm>
          <a:prstGeom prst="rect">
            <a:avLst/>
          </a:prstGeom>
        </p:spPr>
        <p:txBody>
          <a:bodyPr/>
          <a:lstStyle/>
          <a:p>
            <a:pPr fontAlgn="base">
              <a:spcBef>
                <a:spcPct val="0"/>
              </a:spcBef>
              <a:spcAft>
                <a:spcPct val="0"/>
              </a:spcAft>
            </a:pPr>
            <a:endParaRPr lang="en-GB" dirty="0">
              <a:solidFill>
                <a:srgbClr val="004C78">
                  <a:tint val="75000"/>
                </a:srgbClr>
              </a:solidFill>
              <a:latin typeface="Calibri" pitchFamily="34" charset="0"/>
            </a:endParaRPr>
          </a:p>
        </p:txBody>
      </p:sp>
      <p:sp>
        <p:nvSpPr>
          <p:cNvPr id="4"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lvl1pPr algn="l">
              <a:defRPr sz="3200" cap="all" baseline="0"/>
            </a:lvl1pPr>
          </a:lstStyle>
          <a:p>
            <a:r>
              <a:rPr lang="nl-NL" dirty="0"/>
              <a:t>Titelstijl van model bewerken</a:t>
            </a:r>
            <a:endParaRPr lang="en-US" dirty="0"/>
          </a:p>
        </p:txBody>
      </p:sp>
    </p:spTree>
    <p:extLst>
      <p:ext uri="{BB962C8B-B14F-4D97-AF65-F5344CB8AC3E}">
        <p14:creationId xmlns:p14="http://schemas.microsoft.com/office/powerpoint/2010/main" val="18712865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ogo">
    <p:spTree>
      <p:nvGrpSpPr>
        <p:cNvPr id="1" name=""/>
        <p:cNvGrpSpPr/>
        <p:nvPr/>
      </p:nvGrpSpPr>
      <p:grpSpPr>
        <a:xfrm>
          <a:off x="0" y="0"/>
          <a:ext cx="0" cy="0"/>
          <a:chOff x="0" y="0"/>
          <a:chExt cx="0" cy="0"/>
        </a:xfrm>
      </p:grpSpPr>
      <p:pic>
        <p:nvPicPr>
          <p:cNvPr id="5" name="Picture 4" descr="Home-L.jpg"/>
          <p:cNvPicPr>
            <a:picLocks noChangeAspect="1"/>
          </p:cNvPicPr>
          <p:nvPr userDrawn="1"/>
        </p:nvPicPr>
        <p:blipFill>
          <a:blip r:embed="rId2" cstate="print"/>
          <a:stretch>
            <a:fillRect/>
          </a:stretch>
        </p:blipFill>
        <p:spPr>
          <a:xfrm>
            <a:off x="8" y="2"/>
            <a:ext cx="9144001" cy="5143501"/>
          </a:xfrm>
          <a:prstGeom prst="rect">
            <a:avLst/>
          </a:prstGeom>
        </p:spPr>
      </p:pic>
      <p:pic>
        <p:nvPicPr>
          <p:cNvPr id="8" name="Picture 7" descr="logo_schuttelaar_WIT.png"/>
          <p:cNvPicPr>
            <a:picLocks noChangeAspect="1"/>
          </p:cNvPicPr>
          <p:nvPr userDrawn="1"/>
        </p:nvPicPr>
        <p:blipFill>
          <a:blip r:embed="rId3" cstate="print"/>
          <a:stretch>
            <a:fillRect/>
          </a:stretch>
        </p:blipFill>
        <p:spPr>
          <a:xfrm>
            <a:off x="524934" y="3190715"/>
            <a:ext cx="4648200" cy="1049238"/>
          </a:xfrm>
          <a:prstGeom prst="rect">
            <a:avLst/>
          </a:prstGeom>
          <a:effectLst>
            <a:outerShdw blurRad="50800" dist="25400" dir="2700000">
              <a:srgbClr val="000000">
                <a:alpha val="20000"/>
              </a:srgbClr>
            </a:outerShdw>
          </a:effectLst>
        </p:spPr>
      </p:pic>
    </p:spTree>
    <p:extLst>
      <p:ext uri="{BB962C8B-B14F-4D97-AF65-F5344CB8AC3E}">
        <p14:creationId xmlns:p14="http://schemas.microsoft.com/office/powerpoint/2010/main" val="277799702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el">
    <p:spTree>
      <p:nvGrpSpPr>
        <p:cNvPr id="1" name=""/>
        <p:cNvGrpSpPr/>
        <p:nvPr/>
      </p:nvGrpSpPr>
      <p:grpSpPr>
        <a:xfrm>
          <a:off x="0" y="0"/>
          <a:ext cx="0" cy="0"/>
          <a:chOff x="0" y="0"/>
          <a:chExt cx="0" cy="0"/>
        </a:xfrm>
      </p:grpSpPr>
      <p:pic>
        <p:nvPicPr>
          <p:cNvPr id="7" name="Picture 6" descr="Home-L.jpg"/>
          <p:cNvPicPr>
            <a:picLocks noChangeAspect="1"/>
          </p:cNvPicPr>
          <p:nvPr userDrawn="1"/>
        </p:nvPicPr>
        <p:blipFill>
          <a:blip r:embed="rId2" cstate="print"/>
          <a:stretch>
            <a:fillRect/>
          </a:stretch>
        </p:blipFill>
        <p:spPr>
          <a:xfrm>
            <a:off x="8" y="2"/>
            <a:ext cx="9144001" cy="5143501"/>
          </a:xfrm>
          <a:prstGeom prst="rect">
            <a:avLst/>
          </a:prstGeom>
        </p:spPr>
      </p:pic>
      <p:sp>
        <p:nvSpPr>
          <p:cNvPr id="2" name="Title 1"/>
          <p:cNvSpPr>
            <a:spLocks noGrp="1"/>
          </p:cNvSpPr>
          <p:nvPr>
            <p:ph type="ctrTitle"/>
          </p:nvPr>
        </p:nvSpPr>
        <p:spPr>
          <a:xfrm>
            <a:off x="313259" y="2635186"/>
            <a:ext cx="5731933" cy="1102519"/>
          </a:xfrm>
          <a:effectLst>
            <a:outerShdw blurRad="50800" dist="25400" dir="2700000">
              <a:srgbClr val="000000">
                <a:alpha val="20000"/>
              </a:srgbClr>
            </a:outerShdw>
          </a:effectLst>
        </p:spPr>
        <p:txBody>
          <a:bodyPr anchor="b">
            <a:noAutofit/>
          </a:bodyPr>
          <a:lstStyle>
            <a:lvl1pPr algn="l">
              <a:lnSpc>
                <a:spcPts val="4600"/>
              </a:lnSpc>
              <a:defRPr sz="5000" i="1">
                <a:solidFill>
                  <a:schemeClr val="bg1"/>
                </a:solidFill>
                <a:effectLst/>
              </a:defRPr>
            </a:lvl1pPr>
          </a:lstStyle>
          <a:p>
            <a:r>
              <a:rPr lang="nl-NL"/>
              <a:t>Click to edit Master title style</a:t>
            </a:r>
            <a:endParaRPr lang="en-US"/>
          </a:p>
        </p:txBody>
      </p:sp>
      <p:sp>
        <p:nvSpPr>
          <p:cNvPr id="3" name="Subtitle 2"/>
          <p:cNvSpPr>
            <a:spLocks noGrp="1"/>
          </p:cNvSpPr>
          <p:nvPr>
            <p:ph type="subTitle" idx="1"/>
          </p:nvPr>
        </p:nvSpPr>
        <p:spPr>
          <a:xfrm>
            <a:off x="313259" y="3731898"/>
            <a:ext cx="5731933" cy="1470870"/>
          </a:xfrm>
          <a:effectLst>
            <a:outerShdw blurRad="50800" dist="25400" dir="2700000">
              <a:srgbClr val="000000">
                <a:alpha val="20000"/>
              </a:srgbClr>
            </a:outerShdw>
          </a:effectLst>
        </p:spPr>
        <p:txBody>
          <a:bodyPr>
            <a:normAutofit/>
          </a:bodyPr>
          <a:lstStyle>
            <a:lvl1pPr marL="0" indent="0" algn="l">
              <a:lnSpc>
                <a:spcPct val="100000"/>
              </a:lnSpc>
              <a:buNone/>
              <a:defRPr sz="2000">
                <a:solidFill>
                  <a:srgbClr val="FFFFFF"/>
                </a:solidFill>
              </a:defRPr>
            </a:lvl1pPr>
            <a:lvl2pPr marL="457165" indent="0" algn="ctr">
              <a:buNone/>
              <a:defRPr>
                <a:solidFill>
                  <a:schemeClr val="tx1">
                    <a:tint val="75000"/>
                  </a:schemeClr>
                </a:solidFill>
              </a:defRPr>
            </a:lvl2pPr>
            <a:lvl3pPr marL="914330" indent="0" algn="ctr">
              <a:buNone/>
              <a:defRPr>
                <a:solidFill>
                  <a:schemeClr val="tx1">
                    <a:tint val="75000"/>
                  </a:schemeClr>
                </a:solidFill>
              </a:defRPr>
            </a:lvl3pPr>
            <a:lvl4pPr marL="1371495" indent="0" algn="ctr">
              <a:buNone/>
              <a:defRPr>
                <a:solidFill>
                  <a:schemeClr val="tx1">
                    <a:tint val="75000"/>
                  </a:schemeClr>
                </a:solidFill>
              </a:defRPr>
            </a:lvl4pPr>
            <a:lvl5pPr marL="1828660" indent="0" algn="ctr">
              <a:buNone/>
              <a:defRPr>
                <a:solidFill>
                  <a:schemeClr val="tx1">
                    <a:tint val="75000"/>
                  </a:schemeClr>
                </a:solidFill>
              </a:defRPr>
            </a:lvl5pPr>
            <a:lvl6pPr marL="2285825" indent="0" algn="ctr">
              <a:buNone/>
              <a:defRPr>
                <a:solidFill>
                  <a:schemeClr val="tx1">
                    <a:tint val="75000"/>
                  </a:schemeClr>
                </a:solidFill>
              </a:defRPr>
            </a:lvl6pPr>
            <a:lvl7pPr marL="2742990" indent="0" algn="ctr">
              <a:buNone/>
              <a:defRPr>
                <a:solidFill>
                  <a:schemeClr val="tx1">
                    <a:tint val="75000"/>
                  </a:schemeClr>
                </a:solidFill>
              </a:defRPr>
            </a:lvl7pPr>
            <a:lvl8pPr marL="3200155" indent="0" algn="ctr">
              <a:buNone/>
              <a:defRPr>
                <a:solidFill>
                  <a:schemeClr val="tx1">
                    <a:tint val="75000"/>
                  </a:schemeClr>
                </a:solidFill>
              </a:defRPr>
            </a:lvl8pPr>
            <a:lvl9pPr marL="3657320" indent="0" algn="ctr">
              <a:buNone/>
              <a:defRPr>
                <a:solidFill>
                  <a:schemeClr val="tx1">
                    <a:tint val="75000"/>
                  </a:schemeClr>
                </a:solidFill>
              </a:defRPr>
            </a:lvl9pPr>
          </a:lstStyle>
          <a:p>
            <a:r>
              <a:rPr lang="nl-NL"/>
              <a:t>Click to edit Master subtitle style</a:t>
            </a:r>
            <a:endParaRPr lang="en-US"/>
          </a:p>
        </p:txBody>
      </p:sp>
      <p:sp>
        <p:nvSpPr>
          <p:cNvPr id="4" name="Date Placeholder 3"/>
          <p:cNvSpPr>
            <a:spLocks noGrp="1"/>
          </p:cNvSpPr>
          <p:nvPr>
            <p:ph type="dt" sz="half" idx="10"/>
          </p:nvPr>
        </p:nvSpPr>
        <p:spPr>
          <a:xfrm>
            <a:off x="397925" y="4869658"/>
            <a:ext cx="2133600" cy="273843"/>
          </a:xfrm>
          <a:prstGeom prst="rect">
            <a:avLst/>
          </a:prstGeom>
          <a:effectLst/>
        </p:spPr>
        <p:txBody>
          <a:bodyPr/>
          <a:lstStyle>
            <a:lvl1pPr algn="l">
              <a:defRPr sz="1000" b="1">
                <a:solidFill>
                  <a:schemeClr val="bg2"/>
                </a:solidFill>
                <a:effectLst/>
              </a:defRPr>
            </a:lvl1pPr>
          </a:lstStyle>
          <a:p>
            <a:pPr defTabSz="457165"/>
            <a:fld id="{424AA21B-4787-1849-BC58-54129AA47C02}" type="datetime2">
              <a:rPr lang="en-US" smtClean="0">
                <a:solidFill>
                  <a:srgbClr val="C9E6F4"/>
                </a:solidFill>
              </a:rPr>
              <a:pPr defTabSz="457165"/>
              <a:t>Friday, June 2, 2017</a:t>
            </a:fld>
            <a:endParaRPr lang="en-US">
              <a:solidFill>
                <a:srgbClr val="C9E6F4"/>
              </a:solidFill>
            </a:endParaRPr>
          </a:p>
        </p:txBody>
      </p:sp>
      <p:pic>
        <p:nvPicPr>
          <p:cNvPr id="6" name="Picture 5" descr="logo_schuttelaar_RGB.png"/>
          <p:cNvPicPr>
            <a:picLocks noChangeAspect="1"/>
          </p:cNvPicPr>
          <p:nvPr userDrawn="1"/>
        </p:nvPicPr>
        <p:blipFill>
          <a:blip r:embed="rId3" cstate="print"/>
          <a:stretch>
            <a:fillRect/>
          </a:stretch>
        </p:blipFill>
        <p:spPr>
          <a:xfrm>
            <a:off x="397925" y="326500"/>
            <a:ext cx="1456794" cy="328841"/>
          </a:xfrm>
          <a:prstGeom prst="rect">
            <a:avLst/>
          </a:prstGeom>
        </p:spPr>
      </p:pic>
    </p:spTree>
    <p:extLst>
      <p:ext uri="{BB962C8B-B14F-4D97-AF65-F5344CB8AC3E}">
        <p14:creationId xmlns:p14="http://schemas.microsoft.com/office/powerpoint/2010/main" val="2286843395"/>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oofdstuk">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2"/>
            <a:ext cx="9144000" cy="5143500"/>
          </a:xfrm>
        </p:spPr>
        <p:txBody>
          <a:bodyPr tIns="1620000">
            <a:normAutofit/>
          </a:bodyPr>
          <a:lstStyle>
            <a:lvl1pPr algn="ctr">
              <a:defRPr sz="1600" spc="100"/>
            </a:lvl1pPr>
          </a:lstStyle>
          <a:p>
            <a:endParaRPr lang="en-US"/>
          </a:p>
        </p:txBody>
      </p:sp>
      <p:sp>
        <p:nvSpPr>
          <p:cNvPr id="2" name="Title 1"/>
          <p:cNvSpPr>
            <a:spLocks noGrp="1"/>
          </p:cNvSpPr>
          <p:nvPr>
            <p:ph type="title"/>
          </p:nvPr>
        </p:nvSpPr>
        <p:spPr>
          <a:xfrm>
            <a:off x="457200" y="3958590"/>
            <a:ext cx="8229600" cy="857250"/>
          </a:xfrm>
          <a:effectLst>
            <a:outerShdw blurRad="50800" dist="25400" dir="5400000">
              <a:srgbClr val="000000">
                <a:alpha val="20000"/>
              </a:srgbClr>
            </a:outerShdw>
          </a:effectLst>
        </p:spPr>
        <p:txBody>
          <a:bodyPr>
            <a:noAutofit/>
          </a:bodyPr>
          <a:lstStyle>
            <a:lvl1pPr algn="ctr">
              <a:defRPr sz="5000">
                <a:solidFill>
                  <a:schemeClr val="bg1"/>
                </a:solidFill>
              </a:defRPr>
            </a:lvl1pPr>
          </a:lstStyle>
          <a:p>
            <a:r>
              <a:rPr lang="nl-NL"/>
              <a:t>Click to edit Master title style</a:t>
            </a:r>
            <a:endParaRPr lang="en-US"/>
          </a:p>
        </p:txBody>
      </p:sp>
    </p:spTree>
    <p:extLst>
      <p:ext uri="{BB962C8B-B14F-4D97-AF65-F5344CB8AC3E}">
        <p14:creationId xmlns:p14="http://schemas.microsoft.com/office/powerpoint/2010/main" val="3652312365"/>
      </p:ext>
    </p:extLst>
  </p:cSld>
  <p:clrMapOvr>
    <a:masterClrMapping/>
  </p:clrMapOvr>
  <p:transition spd="med">
    <p:pu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le 1"/>
          <p:cNvSpPr>
            <a:spLocks noGrp="1"/>
          </p:cNvSpPr>
          <p:nvPr>
            <p:ph type="title"/>
          </p:nvPr>
        </p:nvSpPr>
        <p:spPr>
          <a:xfrm>
            <a:off x="457201" y="335280"/>
            <a:ext cx="8170332" cy="857250"/>
          </a:xfrm>
        </p:spPr>
        <p:txBody>
          <a:bodyPr>
            <a:normAutofit/>
          </a:bodyPr>
          <a:lstStyle>
            <a:lvl1pPr>
              <a:defRPr sz="3200">
                <a:solidFill>
                  <a:schemeClr val="tx2"/>
                </a:solidFill>
              </a:defRPr>
            </a:lvl1pPr>
          </a:lstStyle>
          <a:p>
            <a:r>
              <a:rPr lang="nl-NL"/>
              <a:t>Click to edit Master title style</a:t>
            </a:r>
            <a:endParaRPr lang="en-US"/>
          </a:p>
        </p:txBody>
      </p:sp>
      <p:sp>
        <p:nvSpPr>
          <p:cNvPr id="8" name="Text Placeholder 4"/>
          <p:cNvSpPr>
            <a:spLocks noGrp="1"/>
          </p:cNvSpPr>
          <p:nvPr>
            <p:ph type="body" sz="quarter" idx="10"/>
          </p:nvPr>
        </p:nvSpPr>
        <p:spPr>
          <a:xfrm>
            <a:off x="457201" y="1192533"/>
            <a:ext cx="8170332" cy="2891789"/>
          </a:xfrm>
        </p:spPr>
        <p:txBody>
          <a:bodyPr/>
          <a:lstStyle>
            <a:lvl1pPr marL="0" indent="0">
              <a:lnSpc>
                <a:spcPct val="150000"/>
              </a:lnSpc>
              <a:buNone/>
              <a:defRPr sz="2400"/>
            </a:lvl1pPr>
            <a:lvl2pPr marL="180000" indent="-180000">
              <a:lnSpc>
                <a:spcPct val="100000"/>
              </a:lnSpc>
              <a:spcBef>
                <a:spcPts val="1200"/>
              </a:spcBef>
              <a:buClr>
                <a:schemeClr val="tx2"/>
              </a:buClr>
              <a:buFont typeface="Arial"/>
              <a:buChar char="•"/>
              <a:defRPr/>
            </a:lvl2pPr>
            <a:lvl3pPr marL="0" indent="0">
              <a:defRPr/>
            </a:lvl3pPr>
            <a:lvl4pPr marL="180000" indent="-180000">
              <a:lnSpc>
                <a:spcPct val="100000"/>
              </a:lnSpc>
              <a:spcBef>
                <a:spcPts val="600"/>
              </a:spcBef>
              <a:buClr>
                <a:schemeClr val="tx2"/>
              </a:buClr>
              <a:buFont typeface="Arial"/>
              <a:buChar char="•"/>
              <a:defRPr/>
            </a:lvl4pPr>
            <a:lvl5pPr marL="0" indent="0">
              <a:defRPr/>
            </a:lvl5pPr>
          </a:lstStyle>
          <a:p>
            <a:pPr lvl="0"/>
            <a:r>
              <a:rPr lang="nl-NL"/>
              <a:t>Click to edit Master text styles</a:t>
            </a:r>
          </a:p>
          <a:p>
            <a:pPr lvl="1"/>
            <a:r>
              <a:rPr lang="nl-NL"/>
              <a:t>Second level</a:t>
            </a:r>
          </a:p>
          <a:p>
            <a:pPr lvl="2"/>
            <a:r>
              <a:rPr lang="nl-NL"/>
              <a:t>Third level</a:t>
            </a:r>
          </a:p>
          <a:p>
            <a:pPr lvl="3"/>
            <a:r>
              <a:rPr lang="nl-NL"/>
              <a:t>Fourth</a:t>
            </a:r>
          </a:p>
          <a:p>
            <a:pPr lvl="4"/>
            <a:r>
              <a:rPr lang="nl-NL"/>
              <a:t>Fifth level</a:t>
            </a:r>
            <a:endParaRPr lang="en-US"/>
          </a:p>
        </p:txBody>
      </p:sp>
      <p:sp>
        <p:nvSpPr>
          <p:cNvPr id="10" name="Text Placeholder 4"/>
          <p:cNvSpPr>
            <a:spLocks noGrp="1"/>
          </p:cNvSpPr>
          <p:nvPr>
            <p:ph type="body" sz="quarter" idx="11"/>
          </p:nvPr>
        </p:nvSpPr>
        <p:spPr>
          <a:xfrm>
            <a:off x="9" y="4682070"/>
            <a:ext cx="9143999" cy="461433"/>
          </a:xfrm>
          <a:solidFill>
            <a:schemeClr val="bg2"/>
          </a:solidFill>
          <a:ln>
            <a:noFill/>
          </a:ln>
        </p:spPr>
        <p:txBody>
          <a:bodyPr tIns="0" bIns="93600" anchor="ctr">
            <a:normAutofit/>
          </a:bodyPr>
          <a:lstStyle>
            <a:lvl1pPr marL="0" indent="0" algn="ctr">
              <a:lnSpc>
                <a:spcPct val="150000"/>
              </a:lnSpc>
              <a:buNone/>
              <a:defRPr sz="1200" i="1">
                <a:solidFill>
                  <a:srgbClr val="0B5A69"/>
                </a:solidFill>
              </a:defRPr>
            </a:lvl1pPr>
            <a:lvl2pPr marL="0" indent="360000">
              <a:buClr>
                <a:schemeClr val="tx2"/>
              </a:buClr>
              <a:buFont typeface="Arial"/>
              <a:buChar char="•"/>
              <a:defRPr/>
            </a:lvl2pPr>
            <a:lvl3pPr marL="0" indent="0">
              <a:defRPr/>
            </a:lvl3pPr>
            <a:lvl4pPr marL="0" indent="0">
              <a:defRPr/>
            </a:lvl4pPr>
            <a:lvl5pPr marL="0" indent="0">
              <a:defRPr/>
            </a:lvl5pPr>
          </a:lstStyle>
          <a:p>
            <a:pPr lvl="0"/>
            <a:r>
              <a:rPr lang="nl-NL"/>
              <a:t>Click to edit Master text styles</a:t>
            </a:r>
          </a:p>
        </p:txBody>
      </p:sp>
      <p:sp>
        <p:nvSpPr>
          <p:cNvPr id="5" name="Text Placeholder 7"/>
          <p:cNvSpPr>
            <a:spLocks noGrp="1"/>
          </p:cNvSpPr>
          <p:nvPr>
            <p:ph type="body" sz="quarter" idx="21" hasCustomPrompt="1"/>
          </p:nvPr>
        </p:nvSpPr>
        <p:spPr>
          <a:xfrm>
            <a:off x="457209" y="4346789"/>
            <a:ext cx="8170333" cy="335280"/>
          </a:xfrm>
        </p:spPr>
        <p:txBody>
          <a:bodyPr lIns="108000" rIns="0" anchor="ctr" anchorCtr="0">
            <a:noAutofit/>
          </a:bodyPr>
          <a:lstStyle>
            <a:lvl1pPr>
              <a:defRPr sz="800" b="0" baseline="0">
                <a:solidFill>
                  <a:schemeClr val="accent6"/>
                </a:solidFill>
              </a:defRPr>
            </a:lvl1pPr>
            <a:lvl2pPr>
              <a:defRPr sz="1000" b="0">
                <a:solidFill>
                  <a:schemeClr val="accent6"/>
                </a:solidFill>
              </a:defRPr>
            </a:lvl2pPr>
            <a:lvl3pPr>
              <a:defRPr sz="1000" b="0">
                <a:solidFill>
                  <a:schemeClr val="accent6"/>
                </a:solidFill>
              </a:defRPr>
            </a:lvl3pPr>
            <a:lvl4pPr>
              <a:defRPr sz="1000" b="0">
                <a:solidFill>
                  <a:schemeClr val="accent6"/>
                </a:solidFill>
              </a:defRPr>
            </a:lvl4pPr>
            <a:lvl5pPr>
              <a:defRPr sz="1000" b="0">
                <a:solidFill>
                  <a:schemeClr val="accent6"/>
                </a:solidFill>
              </a:defRPr>
            </a:lvl5pPr>
          </a:lstStyle>
          <a:p>
            <a:pPr lvl="0"/>
            <a:r>
              <a:rPr lang="nl-NL"/>
              <a:t>Bronvermelding:</a:t>
            </a:r>
          </a:p>
        </p:txBody>
      </p:sp>
    </p:spTree>
    <p:extLst>
      <p:ext uri="{BB962C8B-B14F-4D97-AF65-F5344CB8AC3E}">
        <p14:creationId xmlns:p14="http://schemas.microsoft.com/office/powerpoint/2010/main" val="116407685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withEffect">
                                  <p:stCondLst>
                                    <p:cond delay="500"/>
                                  </p:stCondLst>
                                  <p:childTnLst>
                                    <p:set>
                                      <p:cBhvr>
                                        <p:cTn id="6" dur="1" fill="hold">
                                          <p:stCondLst>
                                            <p:cond delay="0"/>
                                          </p:stCondLst>
                                        </p:cTn>
                                        <p:tgtEl>
                                          <p:spTgt spid="10">
                                            <p:bg/>
                                          </p:spTgt>
                                        </p:tgtEl>
                                        <p:attrNameLst>
                                          <p:attrName>style.visibility</p:attrName>
                                        </p:attrNameLst>
                                      </p:cBhvr>
                                      <p:to>
                                        <p:strVal val="visible"/>
                                      </p:to>
                                    </p:set>
                                    <p:anim calcmode="lin" valueType="num">
                                      <p:cBhvr additive="base">
                                        <p:cTn id="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
                                            <p:bg/>
                                          </p:spTgt>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500"/>
                                  </p:st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tmplLst>
          <p:tmpl>
            <p:tnLst>
              <p:par>
                <p:cTn presetID="2" presetClass="entr" presetSubtype="4" accel="50000" decel="50000" fill="hold" nodeType="withEffect">
                  <p:stCondLst>
                    <p:cond delay="50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 lvl="1">
            <p:tnLst>
              <p:par>
                <p:cTn presetID="2" presetClass="entr" presetSubtype="4" accel="50000" decel="50000" fill="hold" nodeType="withEffect">
                  <p:stCondLst>
                    <p:cond delay="50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 IOF">
    <p:bg>
      <p:bgRef idx="1001">
        <a:schemeClr val="bg1"/>
      </p:bgRef>
    </p:bg>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8073" y="2811707"/>
            <a:ext cx="1080000" cy="1080000"/>
          </a:xfrm>
          <a:prstGeom prst="rect">
            <a:avLst/>
          </a:prstGeom>
        </p:spPr>
      </p:pic>
      <p:sp>
        <p:nvSpPr>
          <p:cNvPr id="28" name="Text Placeholder 2"/>
          <p:cNvSpPr>
            <a:spLocks noGrp="1"/>
          </p:cNvSpPr>
          <p:nvPr>
            <p:ph type="body" idx="10"/>
          </p:nvPr>
        </p:nvSpPr>
        <p:spPr>
          <a:xfrm>
            <a:off x="1799228" y="3907219"/>
            <a:ext cx="6392890" cy="560183"/>
          </a:xfrm>
        </p:spPr>
        <p:txBody>
          <a:bodyPr lIns="0" tIns="0" rIns="0" bIns="0" anchor="t">
            <a:normAutofit/>
          </a:bodyPr>
          <a:lstStyle>
            <a:lvl1pPr marL="0" indent="0">
              <a:buNone/>
              <a:defRPr sz="1400">
                <a:solidFill>
                  <a:srgbClr val="46464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tekststijl van het model te bewerken</a:t>
            </a:r>
          </a:p>
        </p:txBody>
      </p:sp>
      <p:sp>
        <p:nvSpPr>
          <p:cNvPr id="30" name="Title 1"/>
          <p:cNvSpPr>
            <a:spLocks noGrp="1"/>
          </p:cNvSpPr>
          <p:nvPr>
            <p:ph type="title"/>
          </p:nvPr>
        </p:nvSpPr>
        <p:spPr>
          <a:xfrm>
            <a:off x="1799228" y="2796196"/>
            <a:ext cx="6392890" cy="1111023"/>
          </a:xfrm>
        </p:spPr>
        <p:txBody>
          <a:bodyPr lIns="0" tIns="0" rIns="0" bIns="0" anchor="ctr">
            <a:noAutofit/>
          </a:bodyPr>
          <a:lstStyle>
            <a:lvl1pPr algn="l">
              <a:defRPr sz="3200" b="1" i="0" cap="all">
                <a:solidFill>
                  <a:srgbClr val="464646"/>
                </a:solidFill>
                <a:latin typeface="Arial" charset="0"/>
                <a:ea typeface="Arial" charset="0"/>
                <a:cs typeface="Arial" charset="0"/>
              </a:defRPr>
            </a:lvl1pPr>
          </a:lstStyle>
          <a:p>
            <a:r>
              <a:rPr lang="nl-NL"/>
              <a:t>Titelstijl van model bewerken</a:t>
            </a:r>
            <a:endParaRPr lang="en-US" dirty="0"/>
          </a:p>
        </p:txBody>
      </p:sp>
      <p:sp>
        <p:nvSpPr>
          <p:cNvPr id="6" name="Text Placeholder 2"/>
          <p:cNvSpPr>
            <a:spLocks noGrp="1"/>
          </p:cNvSpPr>
          <p:nvPr>
            <p:ph type="body" idx="11" hasCustomPrompt="1"/>
          </p:nvPr>
        </p:nvSpPr>
        <p:spPr>
          <a:xfrm>
            <a:off x="1799228" y="4619768"/>
            <a:ext cx="5165423" cy="281591"/>
          </a:xfrm>
        </p:spPr>
        <p:txBody>
          <a:bodyPr lIns="0" tIns="0" rIns="0" bIns="0" anchor="ctr">
            <a:normAutofit/>
          </a:bodyPr>
          <a:lstStyle>
            <a:lvl1pPr marL="0" indent="0">
              <a:buNone/>
              <a:defRPr sz="1000" cap="all" baseline="0">
                <a:solidFill>
                  <a:srgbClr val="46464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Presenter</a:t>
            </a:r>
          </a:p>
        </p:txBody>
      </p:sp>
      <p:pic>
        <p:nvPicPr>
          <p:cNvPr id="2" name="Afbeelding 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2586087"/>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280"/>
            <a:ext cx="8170332" cy="857250"/>
          </a:xfrm>
        </p:spPr>
        <p:txBody>
          <a:bodyPr>
            <a:normAutofit/>
          </a:bodyPr>
          <a:lstStyle>
            <a:lvl1pPr algn="ctr">
              <a:defRPr sz="3200">
                <a:solidFill>
                  <a:schemeClr val="tx2"/>
                </a:solidFill>
              </a:defRPr>
            </a:lvl1pPr>
          </a:lstStyle>
          <a:p>
            <a:r>
              <a:rPr lang="nl-NL"/>
              <a:t>Click to edit Master title style</a:t>
            </a:r>
            <a:endParaRPr lang="en-US"/>
          </a:p>
        </p:txBody>
      </p:sp>
      <p:sp>
        <p:nvSpPr>
          <p:cNvPr id="8" name="Text Placeholder 4"/>
          <p:cNvSpPr>
            <a:spLocks noGrp="1"/>
          </p:cNvSpPr>
          <p:nvPr>
            <p:ph type="body" sz="quarter" idx="10"/>
          </p:nvPr>
        </p:nvSpPr>
        <p:spPr>
          <a:xfrm>
            <a:off x="457201" y="1192533"/>
            <a:ext cx="3945466" cy="2891789"/>
          </a:xfrm>
        </p:spPr>
        <p:txBody>
          <a:bodyPr tIns="180000"/>
          <a:lstStyle>
            <a:lvl1pPr marL="0" indent="0">
              <a:lnSpc>
                <a:spcPct val="100000"/>
              </a:lnSpc>
              <a:buNone/>
              <a:defRPr sz="2400"/>
            </a:lvl1pPr>
            <a:lvl2pPr marL="180000" indent="-180000">
              <a:lnSpc>
                <a:spcPct val="100000"/>
              </a:lnSpc>
              <a:spcBef>
                <a:spcPts val="1200"/>
              </a:spcBef>
              <a:buClr>
                <a:schemeClr val="tx2"/>
              </a:buClr>
              <a:buFont typeface="Arial"/>
              <a:buChar char="•"/>
              <a:defRPr/>
            </a:lvl2pPr>
            <a:lvl3pPr marL="0" indent="0">
              <a:defRPr/>
            </a:lvl3pPr>
            <a:lvl4pPr marL="180000" indent="-180000">
              <a:lnSpc>
                <a:spcPct val="100000"/>
              </a:lnSpc>
              <a:spcBef>
                <a:spcPts val="600"/>
              </a:spcBef>
              <a:buClr>
                <a:schemeClr val="tx2"/>
              </a:buClr>
              <a:buFont typeface="Arial"/>
              <a:buChar char="•"/>
              <a:defRPr/>
            </a:lvl4pPr>
            <a:lvl5pPr marL="0" indent="0">
              <a:defRPr/>
            </a:lvl5pPr>
          </a:lstStyle>
          <a:p>
            <a:pPr lvl="0"/>
            <a:r>
              <a:rPr lang="nl-NL"/>
              <a:t>Click to edit Master text styles</a:t>
            </a:r>
          </a:p>
          <a:p>
            <a:pPr lvl="1"/>
            <a:r>
              <a:rPr lang="nl-NL"/>
              <a:t>Second level</a:t>
            </a:r>
          </a:p>
          <a:p>
            <a:pPr lvl="2"/>
            <a:r>
              <a:rPr lang="nl-NL"/>
              <a:t>Third level</a:t>
            </a:r>
          </a:p>
          <a:p>
            <a:pPr lvl="3"/>
            <a:r>
              <a:rPr lang="nl-NL"/>
              <a:t>Fourth</a:t>
            </a:r>
          </a:p>
          <a:p>
            <a:pPr lvl="4"/>
            <a:r>
              <a:rPr lang="nl-NL"/>
              <a:t>Fifth level</a:t>
            </a:r>
            <a:endParaRPr lang="en-US"/>
          </a:p>
        </p:txBody>
      </p:sp>
      <p:sp>
        <p:nvSpPr>
          <p:cNvPr id="10" name="Text Placeholder 4"/>
          <p:cNvSpPr>
            <a:spLocks noGrp="1"/>
          </p:cNvSpPr>
          <p:nvPr>
            <p:ph type="body" sz="quarter" idx="11"/>
          </p:nvPr>
        </p:nvSpPr>
        <p:spPr>
          <a:xfrm>
            <a:off x="9" y="4682070"/>
            <a:ext cx="9143999" cy="461433"/>
          </a:xfrm>
          <a:solidFill>
            <a:schemeClr val="bg2"/>
          </a:solidFill>
          <a:ln>
            <a:noFill/>
          </a:ln>
        </p:spPr>
        <p:txBody>
          <a:bodyPr tIns="0" bIns="93600" anchor="ctr">
            <a:normAutofit/>
          </a:bodyPr>
          <a:lstStyle>
            <a:lvl1pPr marL="0" indent="0" algn="ctr">
              <a:lnSpc>
                <a:spcPct val="150000"/>
              </a:lnSpc>
              <a:buNone/>
              <a:defRPr sz="1200" i="1">
                <a:solidFill>
                  <a:srgbClr val="0B5A69"/>
                </a:solidFill>
              </a:defRPr>
            </a:lvl1pPr>
            <a:lvl2pPr marL="0" indent="360000">
              <a:buClr>
                <a:schemeClr val="tx2"/>
              </a:buClr>
              <a:buFont typeface="Arial"/>
              <a:buChar char="•"/>
              <a:defRPr/>
            </a:lvl2pPr>
            <a:lvl3pPr marL="0" indent="0">
              <a:defRPr/>
            </a:lvl3pPr>
            <a:lvl4pPr marL="0" indent="0">
              <a:defRPr/>
            </a:lvl4pPr>
            <a:lvl5pPr marL="0" indent="0">
              <a:defRPr/>
            </a:lvl5pPr>
          </a:lstStyle>
          <a:p>
            <a:pPr lvl="0"/>
            <a:r>
              <a:rPr lang="nl-NL"/>
              <a:t>Click to edit Master text styles</a:t>
            </a:r>
          </a:p>
        </p:txBody>
      </p:sp>
      <p:sp>
        <p:nvSpPr>
          <p:cNvPr id="7" name="Text Placeholder 4"/>
          <p:cNvSpPr>
            <a:spLocks noGrp="1"/>
          </p:cNvSpPr>
          <p:nvPr>
            <p:ph type="body" sz="quarter" idx="12"/>
          </p:nvPr>
        </p:nvSpPr>
        <p:spPr>
          <a:xfrm>
            <a:off x="4682067" y="1192533"/>
            <a:ext cx="3945466" cy="2891789"/>
          </a:xfrm>
        </p:spPr>
        <p:txBody>
          <a:bodyPr tIns="180000"/>
          <a:lstStyle>
            <a:lvl1pPr marL="0" indent="0">
              <a:lnSpc>
                <a:spcPct val="100000"/>
              </a:lnSpc>
              <a:buNone/>
              <a:defRPr sz="2400"/>
            </a:lvl1pPr>
            <a:lvl2pPr marL="180000" indent="-180000">
              <a:lnSpc>
                <a:spcPct val="100000"/>
              </a:lnSpc>
              <a:spcBef>
                <a:spcPts val="1200"/>
              </a:spcBef>
              <a:buClr>
                <a:schemeClr val="tx2"/>
              </a:buClr>
              <a:buFont typeface="Arial"/>
              <a:buChar char="•"/>
              <a:defRPr/>
            </a:lvl2pPr>
            <a:lvl3pPr marL="0" indent="0">
              <a:defRPr/>
            </a:lvl3pPr>
            <a:lvl4pPr marL="180000" indent="-180000">
              <a:lnSpc>
                <a:spcPct val="100000"/>
              </a:lnSpc>
              <a:spcBef>
                <a:spcPts val="600"/>
              </a:spcBef>
              <a:buClr>
                <a:schemeClr val="tx2"/>
              </a:buClr>
              <a:buFont typeface="Arial"/>
              <a:buChar char="•"/>
              <a:defRPr/>
            </a:lvl4pPr>
            <a:lvl5pPr marL="0" indent="0">
              <a:defRPr/>
            </a:lvl5pPr>
          </a:lstStyle>
          <a:p>
            <a:pPr lvl="0"/>
            <a:r>
              <a:rPr lang="nl-NL"/>
              <a:t>Click to edit Master text styles</a:t>
            </a:r>
          </a:p>
          <a:p>
            <a:pPr lvl="1"/>
            <a:r>
              <a:rPr lang="nl-NL"/>
              <a:t>Second level</a:t>
            </a:r>
          </a:p>
          <a:p>
            <a:pPr lvl="2"/>
            <a:r>
              <a:rPr lang="nl-NL"/>
              <a:t>Third level</a:t>
            </a:r>
          </a:p>
          <a:p>
            <a:pPr lvl="3"/>
            <a:r>
              <a:rPr lang="nl-NL"/>
              <a:t>Fourth</a:t>
            </a:r>
          </a:p>
          <a:p>
            <a:pPr lvl="4"/>
            <a:r>
              <a:rPr lang="nl-NL"/>
              <a:t>Fifth level</a:t>
            </a:r>
            <a:endParaRPr lang="en-US"/>
          </a:p>
        </p:txBody>
      </p:sp>
      <p:sp>
        <p:nvSpPr>
          <p:cNvPr id="9" name="Text Placeholder 7"/>
          <p:cNvSpPr>
            <a:spLocks noGrp="1"/>
          </p:cNvSpPr>
          <p:nvPr>
            <p:ph type="body" sz="quarter" idx="21" hasCustomPrompt="1"/>
          </p:nvPr>
        </p:nvSpPr>
        <p:spPr>
          <a:xfrm>
            <a:off x="457209" y="4346789"/>
            <a:ext cx="8170333" cy="335280"/>
          </a:xfrm>
        </p:spPr>
        <p:txBody>
          <a:bodyPr lIns="108000" rIns="0" anchor="ctr" anchorCtr="0">
            <a:noAutofit/>
          </a:bodyPr>
          <a:lstStyle>
            <a:lvl1pPr>
              <a:defRPr sz="800" b="0" baseline="0">
                <a:solidFill>
                  <a:schemeClr val="accent6"/>
                </a:solidFill>
              </a:defRPr>
            </a:lvl1pPr>
            <a:lvl2pPr>
              <a:defRPr sz="1000" b="0">
                <a:solidFill>
                  <a:schemeClr val="accent6"/>
                </a:solidFill>
              </a:defRPr>
            </a:lvl2pPr>
            <a:lvl3pPr>
              <a:defRPr sz="1000" b="0">
                <a:solidFill>
                  <a:schemeClr val="accent6"/>
                </a:solidFill>
              </a:defRPr>
            </a:lvl3pPr>
            <a:lvl4pPr>
              <a:defRPr sz="1000" b="0">
                <a:solidFill>
                  <a:schemeClr val="accent6"/>
                </a:solidFill>
              </a:defRPr>
            </a:lvl4pPr>
            <a:lvl5pPr>
              <a:defRPr sz="1000" b="0">
                <a:solidFill>
                  <a:schemeClr val="accent6"/>
                </a:solidFill>
              </a:defRPr>
            </a:lvl5pPr>
          </a:lstStyle>
          <a:p>
            <a:pPr lvl="0"/>
            <a:r>
              <a:rPr lang="nl-NL"/>
              <a:t>Bronvermelding:</a:t>
            </a:r>
          </a:p>
        </p:txBody>
      </p:sp>
    </p:spTree>
    <p:extLst>
      <p:ext uri="{BB962C8B-B14F-4D97-AF65-F5344CB8AC3E}">
        <p14:creationId xmlns:p14="http://schemas.microsoft.com/office/powerpoint/2010/main" val="81010089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withEffect">
                                  <p:stCondLst>
                                    <p:cond delay="500"/>
                                  </p:stCondLst>
                                  <p:childTnLst>
                                    <p:set>
                                      <p:cBhvr>
                                        <p:cTn id="6" dur="1" fill="hold">
                                          <p:stCondLst>
                                            <p:cond delay="0"/>
                                          </p:stCondLst>
                                        </p:cTn>
                                        <p:tgtEl>
                                          <p:spTgt spid="10">
                                            <p:bg/>
                                          </p:spTgt>
                                        </p:tgtEl>
                                        <p:attrNameLst>
                                          <p:attrName>style.visibility</p:attrName>
                                        </p:attrNameLst>
                                      </p:cBhvr>
                                      <p:to>
                                        <p:strVal val="visible"/>
                                      </p:to>
                                    </p:set>
                                    <p:anim calcmode="lin" valueType="num">
                                      <p:cBhvr additive="base">
                                        <p:cTn id="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
                                            <p:bg/>
                                          </p:spTgt>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500"/>
                                  </p:st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tmplLst>
          <p:tmpl>
            <p:tnLst>
              <p:par>
                <p:cTn presetID="2" presetClass="entr" presetSubtype="4" accel="50000" decel="50000" fill="hold" nodeType="withEffect">
                  <p:stCondLst>
                    <p:cond delay="50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 lvl="1">
            <p:tnLst>
              <p:par>
                <p:cTn presetID="2" presetClass="entr" presetSubtype="4" accel="50000" decel="50000" fill="hold" nodeType="withEffect">
                  <p:stCondLst>
                    <p:cond delay="50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 Afbeelding - Links">
    <p:spTree>
      <p:nvGrpSpPr>
        <p:cNvPr id="1" name=""/>
        <p:cNvGrpSpPr/>
        <p:nvPr/>
      </p:nvGrpSpPr>
      <p:grpSpPr>
        <a:xfrm>
          <a:off x="0" y="0"/>
          <a:ext cx="0" cy="0"/>
          <a:chOff x="0" y="0"/>
          <a:chExt cx="0" cy="0"/>
        </a:xfrm>
      </p:grpSpPr>
      <p:sp>
        <p:nvSpPr>
          <p:cNvPr id="2" name="Title 1"/>
          <p:cNvSpPr>
            <a:spLocks noGrp="1"/>
          </p:cNvSpPr>
          <p:nvPr>
            <p:ph type="title"/>
          </p:nvPr>
        </p:nvSpPr>
        <p:spPr>
          <a:xfrm>
            <a:off x="457210" y="335280"/>
            <a:ext cx="4123265" cy="857250"/>
          </a:xfrm>
        </p:spPr>
        <p:txBody>
          <a:bodyPr>
            <a:normAutofit/>
          </a:bodyPr>
          <a:lstStyle>
            <a:lvl1pPr>
              <a:defRPr sz="3200">
                <a:solidFill>
                  <a:schemeClr val="tx2"/>
                </a:solidFill>
              </a:defRPr>
            </a:lvl1pPr>
          </a:lstStyle>
          <a:p>
            <a:r>
              <a:rPr lang="nl-NL"/>
              <a:t>Click to edit Master title style</a:t>
            </a:r>
            <a:endParaRPr lang="en-US"/>
          </a:p>
        </p:txBody>
      </p:sp>
      <p:sp>
        <p:nvSpPr>
          <p:cNvPr id="6" name="Picture Placeholder 5"/>
          <p:cNvSpPr>
            <a:spLocks noGrp="1"/>
          </p:cNvSpPr>
          <p:nvPr>
            <p:ph type="pic" sz="quarter" idx="11"/>
          </p:nvPr>
        </p:nvSpPr>
        <p:spPr>
          <a:xfrm>
            <a:off x="5029200" y="2"/>
            <a:ext cx="4114800" cy="5143500"/>
          </a:xfrm>
        </p:spPr>
        <p:txBody>
          <a:bodyPr tIns="1620000">
            <a:normAutofit/>
          </a:bodyPr>
          <a:lstStyle>
            <a:lvl1pPr algn="ctr">
              <a:defRPr sz="1600" spc="100"/>
            </a:lvl1pPr>
          </a:lstStyle>
          <a:p>
            <a:endParaRPr lang="en-US"/>
          </a:p>
        </p:txBody>
      </p:sp>
      <p:sp>
        <p:nvSpPr>
          <p:cNvPr id="5" name="Text Placeholder 4"/>
          <p:cNvSpPr>
            <a:spLocks noGrp="1"/>
          </p:cNvSpPr>
          <p:nvPr>
            <p:ph type="body" sz="quarter" idx="12"/>
          </p:nvPr>
        </p:nvSpPr>
        <p:spPr>
          <a:xfrm>
            <a:off x="457210" y="1424943"/>
            <a:ext cx="4123265" cy="3558540"/>
          </a:xfrm>
        </p:spPr>
        <p:txBody>
          <a:bodyPr/>
          <a:lstStyle>
            <a:lvl1pPr marL="0" indent="0">
              <a:lnSpc>
                <a:spcPct val="150000"/>
              </a:lnSpc>
              <a:buNone/>
              <a:defRPr sz="1600"/>
            </a:lvl1pPr>
            <a:lvl2pPr marL="180000" indent="-180000">
              <a:lnSpc>
                <a:spcPct val="100000"/>
              </a:lnSpc>
              <a:spcBef>
                <a:spcPts val="1200"/>
              </a:spcBef>
              <a:buClr>
                <a:schemeClr val="tx2"/>
              </a:buClr>
              <a:buFont typeface="Arial"/>
              <a:buChar char="•"/>
              <a:defRPr/>
            </a:lvl2pPr>
            <a:lvl3pPr marL="0" indent="0">
              <a:buFont typeface="Arial"/>
              <a:buNone/>
              <a:defRPr sz="2400"/>
            </a:lvl3pPr>
            <a:lvl4pPr marL="180000" indent="-180000">
              <a:spcBef>
                <a:spcPts val="600"/>
              </a:spcBef>
              <a:buClr>
                <a:schemeClr val="tx2"/>
              </a:buClr>
              <a:buFont typeface="Arial"/>
              <a:buChar char="•"/>
              <a:defRPr/>
            </a:lvl4pPr>
            <a:lvl5pPr marL="0" indent="0">
              <a:defRPr/>
            </a:lvl5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7" name="Text Placeholder 7"/>
          <p:cNvSpPr>
            <a:spLocks noGrp="1"/>
          </p:cNvSpPr>
          <p:nvPr>
            <p:ph type="body" sz="quarter" idx="21" hasCustomPrompt="1"/>
          </p:nvPr>
        </p:nvSpPr>
        <p:spPr>
          <a:xfrm>
            <a:off x="457210" y="4699000"/>
            <a:ext cx="4123265" cy="444501"/>
          </a:xfrm>
        </p:spPr>
        <p:txBody>
          <a:bodyPr lIns="108000" rIns="0" anchor="ctr" anchorCtr="0">
            <a:noAutofit/>
          </a:bodyPr>
          <a:lstStyle>
            <a:lvl1pPr>
              <a:defRPr sz="800" b="0" baseline="0">
                <a:solidFill>
                  <a:schemeClr val="accent6"/>
                </a:solidFill>
              </a:defRPr>
            </a:lvl1pPr>
            <a:lvl2pPr>
              <a:defRPr sz="1000" b="0">
                <a:solidFill>
                  <a:schemeClr val="accent6"/>
                </a:solidFill>
              </a:defRPr>
            </a:lvl2pPr>
            <a:lvl3pPr>
              <a:defRPr sz="1000" b="0">
                <a:solidFill>
                  <a:schemeClr val="accent6"/>
                </a:solidFill>
              </a:defRPr>
            </a:lvl3pPr>
            <a:lvl4pPr>
              <a:defRPr sz="1000" b="0">
                <a:solidFill>
                  <a:schemeClr val="accent6"/>
                </a:solidFill>
              </a:defRPr>
            </a:lvl4pPr>
            <a:lvl5pPr>
              <a:defRPr sz="1000" b="0">
                <a:solidFill>
                  <a:schemeClr val="accent6"/>
                </a:solidFill>
              </a:defRPr>
            </a:lvl5pPr>
          </a:lstStyle>
          <a:p>
            <a:pPr lvl="0"/>
            <a:r>
              <a:rPr lang="nl-NL"/>
              <a:t>Bronvermelding:</a:t>
            </a:r>
          </a:p>
        </p:txBody>
      </p:sp>
    </p:spTree>
    <p:extLst>
      <p:ext uri="{BB962C8B-B14F-4D97-AF65-F5344CB8AC3E}">
        <p14:creationId xmlns:p14="http://schemas.microsoft.com/office/powerpoint/2010/main" val="2735242650"/>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Afbeelding - Rechts">
    <p:spTree>
      <p:nvGrpSpPr>
        <p:cNvPr id="1" name=""/>
        <p:cNvGrpSpPr/>
        <p:nvPr/>
      </p:nvGrpSpPr>
      <p:grpSpPr>
        <a:xfrm>
          <a:off x="0" y="0"/>
          <a:ext cx="0" cy="0"/>
          <a:chOff x="0" y="0"/>
          <a:chExt cx="0" cy="0"/>
        </a:xfrm>
      </p:grpSpPr>
      <p:sp>
        <p:nvSpPr>
          <p:cNvPr id="5" name="Title 1"/>
          <p:cNvSpPr>
            <a:spLocks noGrp="1"/>
          </p:cNvSpPr>
          <p:nvPr>
            <p:ph type="title"/>
          </p:nvPr>
        </p:nvSpPr>
        <p:spPr>
          <a:xfrm>
            <a:off x="4580476" y="335280"/>
            <a:ext cx="4123265" cy="857250"/>
          </a:xfrm>
        </p:spPr>
        <p:txBody>
          <a:bodyPr>
            <a:normAutofit/>
          </a:bodyPr>
          <a:lstStyle>
            <a:lvl1pPr>
              <a:defRPr sz="3200">
                <a:solidFill>
                  <a:schemeClr val="tx2"/>
                </a:solidFill>
              </a:defRPr>
            </a:lvl1pPr>
          </a:lstStyle>
          <a:p>
            <a:r>
              <a:rPr lang="nl-NL"/>
              <a:t>Click to edit Master title style</a:t>
            </a:r>
            <a:endParaRPr lang="en-US"/>
          </a:p>
        </p:txBody>
      </p:sp>
      <p:sp>
        <p:nvSpPr>
          <p:cNvPr id="6" name="Text Placeholder 4"/>
          <p:cNvSpPr>
            <a:spLocks noGrp="1"/>
          </p:cNvSpPr>
          <p:nvPr>
            <p:ph type="body" sz="quarter" idx="12"/>
          </p:nvPr>
        </p:nvSpPr>
        <p:spPr>
          <a:xfrm>
            <a:off x="4580476" y="1424943"/>
            <a:ext cx="4123265" cy="3558540"/>
          </a:xfrm>
        </p:spPr>
        <p:txBody>
          <a:bodyPr/>
          <a:lstStyle>
            <a:lvl1pPr marL="0" indent="0">
              <a:lnSpc>
                <a:spcPct val="150000"/>
              </a:lnSpc>
              <a:buNone/>
              <a:defRPr sz="1600"/>
            </a:lvl1pPr>
            <a:lvl2pPr marL="180000" indent="-180000">
              <a:lnSpc>
                <a:spcPct val="100000"/>
              </a:lnSpc>
              <a:spcBef>
                <a:spcPts val="1200"/>
              </a:spcBef>
              <a:buClr>
                <a:schemeClr val="tx2"/>
              </a:buClr>
              <a:buFont typeface="Arial"/>
              <a:buChar char="•"/>
              <a:defRPr/>
            </a:lvl2pPr>
            <a:lvl3pPr marL="0" indent="0">
              <a:buFont typeface="Arial"/>
              <a:buNone/>
              <a:defRPr sz="2400"/>
            </a:lvl3pPr>
            <a:lvl4pPr marL="180000" indent="-180000">
              <a:spcBef>
                <a:spcPts val="600"/>
              </a:spcBef>
              <a:buClr>
                <a:schemeClr val="tx2"/>
              </a:buClr>
              <a:buFont typeface="Arial"/>
              <a:buChar char="•"/>
              <a:defRPr/>
            </a:lvl4pPr>
            <a:lvl5pPr marL="0" indent="0">
              <a:defRPr/>
            </a:lvl5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8" name="Picture Placeholder 5"/>
          <p:cNvSpPr>
            <a:spLocks noGrp="1"/>
          </p:cNvSpPr>
          <p:nvPr>
            <p:ph type="pic" sz="quarter" idx="13"/>
          </p:nvPr>
        </p:nvSpPr>
        <p:spPr>
          <a:xfrm>
            <a:off x="0" y="2"/>
            <a:ext cx="4114800" cy="5143500"/>
          </a:xfrm>
        </p:spPr>
        <p:txBody>
          <a:bodyPr tIns="1620000">
            <a:normAutofit/>
          </a:bodyPr>
          <a:lstStyle>
            <a:lvl1pPr algn="ctr">
              <a:defRPr sz="1600" spc="100"/>
            </a:lvl1pPr>
          </a:lstStyle>
          <a:p>
            <a:endParaRPr lang="en-US"/>
          </a:p>
        </p:txBody>
      </p:sp>
      <p:sp>
        <p:nvSpPr>
          <p:cNvPr id="9" name="Text Placeholder 7"/>
          <p:cNvSpPr>
            <a:spLocks noGrp="1"/>
          </p:cNvSpPr>
          <p:nvPr>
            <p:ph type="body" sz="quarter" idx="21" hasCustomPrompt="1"/>
          </p:nvPr>
        </p:nvSpPr>
        <p:spPr>
          <a:xfrm>
            <a:off x="4580467" y="4699000"/>
            <a:ext cx="3674534" cy="444501"/>
          </a:xfrm>
        </p:spPr>
        <p:txBody>
          <a:bodyPr lIns="108000" rIns="0" anchor="ctr" anchorCtr="0">
            <a:noAutofit/>
          </a:bodyPr>
          <a:lstStyle>
            <a:lvl1pPr>
              <a:defRPr sz="800" b="0" baseline="0">
                <a:solidFill>
                  <a:schemeClr val="accent6"/>
                </a:solidFill>
              </a:defRPr>
            </a:lvl1pPr>
            <a:lvl2pPr>
              <a:defRPr sz="1000" b="0">
                <a:solidFill>
                  <a:schemeClr val="accent6"/>
                </a:solidFill>
              </a:defRPr>
            </a:lvl2pPr>
            <a:lvl3pPr>
              <a:defRPr sz="1000" b="0">
                <a:solidFill>
                  <a:schemeClr val="accent6"/>
                </a:solidFill>
              </a:defRPr>
            </a:lvl3pPr>
            <a:lvl4pPr>
              <a:defRPr sz="1000" b="0">
                <a:solidFill>
                  <a:schemeClr val="accent6"/>
                </a:solidFill>
              </a:defRPr>
            </a:lvl4pPr>
            <a:lvl5pPr>
              <a:defRPr sz="1000" b="0">
                <a:solidFill>
                  <a:schemeClr val="accent6"/>
                </a:solidFill>
              </a:defRPr>
            </a:lvl5pPr>
          </a:lstStyle>
          <a:p>
            <a:pPr lvl="0"/>
            <a:r>
              <a:rPr lang="nl-NL"/>
              <a:t>Bronvermelding:</a:t>
            </a:r>
          </a:p>
        </p:txBody>
      </p:sp>
    </p:spTree>
    <p:extLst>
      <p:ext uri="{BB962C8B-B14F-4D97-AF65-F5344CB8AC3E}">
        <p14:creationId xmlns:p14="http://schemas.microsoft.com/office/powerpoint/2010/main" val="2630221663"/>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21" name="Text Placeholder 4"/>
          <p:cNvSpPr>
            <a:spLocks noGrp="1"/>
          </p:cNvSpPr>
          <p:nvPr>
            <p:ph type="body" sz="quarter" idx="19"/>
          </p:nvPr>
        </p:nvSpPr>
        <p:spPr>
          <a:xfrm>
            <a:off x="457200" y="3522135"/>
            <a:ext cx="8229600" cy="1227667"/>
          </a:xfrm>
        </p:spPr>
        <p:txBody>
          <a:bodyPr anchor="t" anchorCtr="0">
            <a:normAutofit/>
          </a:bodyPr>
          <a:lstStyle>
            <a:lvl1pPr marL="0" indent="0" algn="ctr">
              <a:lnSpc>
                <a:spcPct val="100000"/>
              </a:lnSpc>
              <a:spcBef>
                <a:spcPts val="0"/>
              </a:spcBef>
              <a:buFont typeface="Arial"/>
              <a:buNone/>
              <a:defRPr sz="1400" b="0">
                <a:solidFill>
                  <a:schemeClr val="tx2"/>
                </a:solidFill>
              </a:defRPr>
            </a:lvl1pPr>
            <a:lvl2pPr marL="0" indent="0" algn="l">
              <a:lnSpc>
                <a:spcPct val="100000"/>
              </a:lnSpc>
              <a:spcBef>
                <a:spcPts val="0"/>
              </a:spcBef>
              <a:buClr>
                <a:schemeClr val="tx2"/>
              </a:buClr>
              <a:buFont typeface="Arial"/>
              <a:buNone/>
              <a:defRPr sz="1100"/>
            </a:lvl2pPr>
            <a:lvl3pPr marL="0" indent="0" algn="ctr">
              <a:buFont typeface="Arial"/>
              <a:buNone/>
              <a:defRPr sz="1400"/>
            </a:lvl3pPr>
            <a:lvl4pPr marL="0" indent="0" algn="ctr">
              <a:buFont typeface="Arial"/>
              <a:buNone/>
              <a:defRPr sz="1400"/>
            </a:lvl4pPr>
            <a:lvl5pPr marL="0" indent="0" algn="ctr">
              <a:buFont typeface="Arial"/>
              <a:buNone/>
              <a:defRPr sz="1400"/>
            </a:lvl5pPr>
          </a:lstStyle>
          <a:p>
            <a:pPr lvl="0"/>
            <a:r>
              <a:rPr lang="nl-NL"/>
              <a:t>Click to edit Master text styles</a:t>
            </a:r>
            <a:endParaRPr lang="en-US"/>
          </a:p>
        </p:txBody>
      </p:sp>
      <p:sp>
        <p:nvSpPr>
          <p:cNvPr id="10" name="Picture Placeholder 5"/>
          <p:cNvSpPr>
            <a:spLocks noGrp="1"/>
          </p:cNvSpPr>
          <p:nvPr>
            <p:ph type="pic" sz="quarter" idx="11"/>
          </p:nvPr>
        </p:nvSpPr>
        <p:spPr>
          <a:xfrm>
            <a:off x="457200" y="335282"/>
            <a:ext cx="8229600" cy="3017521"/>
          </a:xfrm>
        </p:spPr>
        <p:txBody>
          <a:bodyPr tIns="561600">
            <a:normAutofit/>
          </a:bodyPr>
          <a:lstStyle>
            <a:lvl1pPr algn="ctr">
              <a:defRPr sz="1600" spc="100"/>
            </a:lvl1pPr>
          </a:lstStyle>
          <a:p>
            <a:endParaRPr lang="en-US"/>
          </a:p>
        </p:txBody>
      </p:sp>
      <p:sp>
        <p:nvSpPr>
          <p:cNvPr id="12" name="Text Placeholder 7"/>
          <p:cNvSpPr>
            <a:spLocks noGrp="1"/>
          </p:cNvSpPr>
          <p:nvPr>
            <p:ph type="body" sz="quarter" idx="21" hasCustomPrompt="1"/>
          </p:nvPr>
        </p:nvSpPr>
        <p:spPr>
          <a:xfrm>
            <a:off x="457209" y="4808222"/>
            <a:ext cx="7755467" cy="335280"/>
          </a:xfrm>
        </p:spPr>
        <p:txBody>
          <a:bodyPr lIns="108000" rIns="0" anchor="ctr" anchorCtr="0">
            <a:noAutofit/>
          </a:bodyPr>
          <a:lstStyle>
            <a:lvl1pPr>
              <a:defRPr sz="800" b="0" baseline="0">
                <a:solidFill>
                  <a:schemeClr val="accent6"/>
                </a:solidFill>
              </a:defRPr>
            </a:lvl1pPr>
            <a:lvl2pPr>
              <a:defRPr sz="1000" b="0">
                <a:solidFill>
                  <a:schemeClr val="accent6"/>
                </a:solidFill>
              </a:defRPr>
            </a:lvl2pPr>
            <a:lvl3pPr>
              <a:defRPr sz="1000" b="0">
                <a:solidFill>
                  <a:schemeClr val="accent6"/>
                </a:solidFill>
              </a:defRPr>
            </a:lvl3pPr>
            <a:lvl4pPr>
              <a:defRPr sz="1000" b="0">
                <a:solidFill>
                  <a:schemeClr val="accent6"/>
                </a:solidFill>
              </a:defRPr>
            </a:lvl4pPr>
            <a:lvl5pPr>
              <a:defRPr sz="1000" b="0">
                <a:solidFill>
                  <a:schemeClr val="accent6"/>
                </a:solidFill>
              </a:defRPr>
            </a:lvl5pPr>
          </a:lstStyle>
          <a:p>
            <a:pPr lvl="0"/>
            <a:r>
              <a:rPr lang="nl-NL"/>
              <a:t>Bronvermelding:</a:t>
            </a:r>
          </a:p>
        </p:txBody>
      </p:sp>
    </p:spTree>
    <p:extLst>
      <p:ext uri="{BB962C8B-B14F-4D97-AF65-F5344CB8AC3E}">
        <p14:creationId xmlns:p14="http://schemas.microsoft.com/office/powerpoint/2010/main" val="4282278179"/>
      </p:ext>
    </p:extLst>
  </p:cSld>
  <p:clrMapOvr>
    <a:overrideClrMapping bg1="lt1" tx1="dk1" bg2="lt2" tx2="dk2" accent1="accent1" accent2="accent2" accent3="accent3" accent4="accent4" accent5="accent5" accent6="accent6" hlink="hlink" folHlink="folHlink"/>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fiek">
    <p:spTree>
      <p:nvGrpSpPr>
        <p:cNvPr id="1" name=""/>
        <p:cNvGrpSpPr/>
        <p:nvPr/>
      </p:nvGrpSpPr>
      <p:grpSpPr>
        <a:xfrm>
          <a:off x="0" y="0"/>
          <a:ext cx="0" cy="0"/>
          <a:chOff x="0" y="0"/>
          <a:chExt cx="0" cy="0"/>
        </a:xfrm>
      </p:grpSpPr>
      <p:sp>
        <p:nvSpPr>
          <p:cNvPr id="21" name="Text Placeholder 4"/>
          <p:cNvSpPr>
            <a:spLocks noGrp="1"/>
          </p:cNvSpPr>
          <p:nvPr>
            <p:ph type="body" sz="quarter" idx="19"/>
          </p:nvPr>
        </p:nvSpPr>
        <p:spPr>
          <a:xfrm>
            <a:off x="6012128" y="1192534"/>
            <a:ext cx="2674672" cy="3044191"/>
          </a:xfrm>
        </p:spPr>
        <p:txBody>
          <a:bodyPr anchor="ctr">
            <a:normAutofit/>
          </a:bodyPr>
          <a:lstStyle>
            <a:lvl1pPr marL="0" indent="0" algn="l">
              <a:lnSpc>
                <a:spcPct val="100000"/>
              </a:lnSpc>
              <a:spcBef>
                <a:spcPts val="0"/>
              </a:spcBef>
              <a:buFont typeface="Arial"/>
              <a:buNone/>
              <a:defRPr sz="1400" b="0">
                <a:solidFill>
                  <a:schemeClr val="tx2"/>
                </a:solidFill>
              </a:defRPr>
            </a:lvl1pPr>
            <a:lvl2pPr marL="0" indent="0" algn="l">
              <a:lnSpc>
                <a:spcPct val="100000"/>
              </a:lnSpc>
              <a:spcBef>
                <a:spcPts val="0"/>
              </a:spcBef>
              <a:buClr>
                <a:schemeClr val="tx2"/>
              </a:buClr>
              <a:buFont typeface="Arial"/>
              <a:buNone/>
              <a:defRPr sz="1100"/>
            </a:lvl2pPr>
            <a:lvl3pPr marL="0" indent="0" algn="ctr">
              <a:buFont typeface="Arial"/>
              <a:buNone/>
              <a:defRPr sz="1400"/>
            </a:lvl3pPr>
            <a:lvl4pPr marL="0" indent="0" algn="ctr">
              <a:buFont typeface="Arial"/>
              <a:buNone/>
              <a:defRPr sz="1400"/>
            </a:lvl4pPr>
            <a:lvl5pPr marL="0" indent="0" algn="ctr">
              <a:buFont typeface="Arial"/>
              <a:buNone/>
              <a:defRPr sz="1400"/>
            </a:lvl5pPr>
          </a:lstStyle>
          <a:p>
            <a:pPr lvl="0"/>
            <a:r>
              <a:rPr lang="nl-NL"/>
              <a:t>Click to edit Master text styles</a:t>
            </a:r>
            <a:endParaRPr lang="en-US"/>
          </a:p>
        </p:txBody>
      </p:sp>
      <p:sp>
        <p:nvSpPr>
          <p:cNvPr id="22" name="Chart Placeholder 15"/>
          <p:cNvSpPr>
            <a:spLocks noGrp="1"/>
          </p:cNvSpPr>
          <p:nvPr>
            <p:ph type="chart" sz="quarter" idx="20"/>
          </p:nvPr>
        </p:nvSpPr>
        <p:spPr>
          <a:xfrm>
            <a:off x="457204" y="1192534"/>
            <a:ext cx="4926017" cy="3044191"/>
          </a:xfrm>
        </p:spPr>
        <p:txBody>
          <a:bodyPr tIns="514800">
            <a:normAutofit/>
          </a:bodyPr>
          <a:lstStyle>
            <a:lvl1pPr algn="ctr">
              <a:defRPr sz="1600"/>
            </a:lvl1pPr>
          </a:lstStyle>
          <a:p>
            <a:endParaRPr lang="en-US"/>
          </a:p>
        </p:txBody>
      </p:sp>
      <p:sp>
        <p:nvSpPr>
          <p:cNvPr id="27" name="Title 1"/>
          <p:cNvSpPr>
            <a:spLocks noGrp="1"/>
          </p:cNvSpPr>
          <p:nvPr>
            <p:ph type="title"/>
          </p:nvPr>
        </p:nvSpPr>
        <p:spPr>
          <a:xfrm>
            <a:off x="457200" y="335280"/>
            <a:ext cx="8229600" cy="857250"/>
          </a:xfrm>
        </p:spPr>
        <p:txBody>
          <a:bodyPr>
            <a:normAutofit/>
          </a:bodyPr>
          <a:lstStyle>
            <a:lvl1pPr algn="ctr">
              <a:defRPr sz="3200">
                <a:solidFill>
                  <a:schemeClr val="tx2"/>
                </a:solidFill>
              </a:defRPr>
            </a:lvl1pPr>
          </a:lstStyle>
          <a:p>
            <a:r>
              <a:rPr lang="nl-NL"/>
              <a:t>Click to edit Master title style</a:t>
            </a:r>
            <a:endParaRPr lang="en-US"/>
          </a:p>
        </p:txBody>
      </p:sp>
      <p:sp>
        <p:nvSpPr>
          <p:cNvPr id="6" name="Text Placeholder 4"/>
          <p:cNvSpPr>
            <a:spLocks noGrp="1"/>
          </p:cNvSpPr>
          <p:nvPr>
            <p:ph type="body" sz="quarter" idx="11"/>
          </p:nvPr>
        </p:nvSpPr>
        <p:spPr>
          <a:xfrm>
            <a:off x="9" y="4682070"/>
            <a:ext cx="9143999" cy="461433"/>
          </a:xfrm>
          <a:solidFill>
            <a:schemeClr val="bg2"/>
          </a:solidFill>
          <a:ln>
            <a:noFill/>
          </a:ln>
        </p:spPr>
        <p:txBody>
          <a:bodyPr tIns="0" bIns="93600" anchor="ctr">
            <a:normAutofit/>
          </a:bodyPr>
          <a:lstStyle>
            <a:lvl1pPr marL="0" indent="0" algn="ctr">
              <a:lnSpc>
                <a:spcPct val="150000"/>
              </a:lnSpc>
              <a:buNone/>
              <a:defRPr sz="1200" i="1">
                <a:solidFill>
                  <a:srgbClr val="0B5A69"/>
                </a:solidFill>
              </a:defRPr>
            </a:lvl1pPr>
            <a:lvl2pPr marL="0" indent="360000">
              <a:buClr>
                <a:schemeClr val="tx2"/>
              </a:buClr>
              <a:buFont typeface="Arial"/>
              <a:buChar char="•"/>
              <a:defRPr/>
            </a:lvl2pPr>
            <a:lvl3pPr marL="0" indent="0">
              <a:defRPr/>
            </a:lvl3pPr>
            <a:lvl4pPr marL="0" indent="0">
              <a:defRPr/>
            </a:lvl4pPr>
            <a:lvl5pPr marL="0" indent="0">
              <a:defRPr/>
            </a:lvl5pPr>
          </a:lstStyle>
          <a:p>
            <a:pPr lvl="0"/>
            <a:r>
              <a:rPr lang="nl-NL"/>
              <a:t>Click to edit Master text styles</a:t>
            </a:r>
          </a:p>
        </p:txBody>
      </p:sp>
      <p:sp>
        <p:nvSpPr>
          <p:cNvPr id="8" name="Text Placeholder 7"/>
          <p:cNvSpPr>
            <a:spLocks noGrp="1"/>
          </p:cNvSpPr>
          <p:nvPr>
            <p:ph type="body" sz="quarter" idx="21" hasCustomPrompt="1"/>
          </p:nvPr>
        </p:nvSpPr>
        <p:spPr>
          <a:xfrm>
            <a:off x="457200" y="4237038"/>
            <a:ext cx="8229600" cy="444501"/>
          </a:xfrm>
        </p:spPr>
        <p:txBody>
          <a:bodyPr lIns="0" rIns="0" anchor="ctr" anchorCtr="0">
            <a:noAutofit/>
          </a:bodyPr>
          <a:lstStyle>
            <a:lvl1pPr>
              <a:defRPr sz="800" b="0" baseline="0">
                <a:solidFill>
                  <a:schemeClr val="accent6"/>
                </a:solidFill>
              </a:defRPr>
            </a:lvl1pPr>
            <a:lvl2pPr>
              <a:defRPr sz="1000" b="0">
                <a:solidFill>
                  <a:schemeClr val="accent6"/>
                </a:solidFill>
              </a:defRPr>
            </a:lvl2pPr>
            <a:lvl3pPr>
              <a:defRPr sz="1000" b="0">
                <a:solidFill>
                  <a:schemeClr val="accent6"/>
                </a:solidFill>
              </a:defRPr>
            </a:lvl3pPr>
            <a:lvl4pPr>
              <a:defRPr sz="1000" b="0">
                <a:solidFill>
                  <a:schemeClr val="accent6"/>
                </a:solidFill>
              </a:defRPr>
            </a:lvl4pPr>
            <a:lvl5pPr>
              <a:defRPr sz="1000" b="0">
                <a:solidFill>
                  <a:schemeClr val="accent6"/>
                </a:solidFill>
              </a:defRPr>
            </a:lvl5pPr>
          </a:lstStyle>
          <a:p>
            <a:pPr lvl="0"/>
            <a:r>
              <a:rPr lang="nl-NL"/>
              <a:t>Bronvermelding:</a:t>
            </a:r>
          </a:p>
        </p:txBody>
      </p:sp>
    </p:spTree>
    <p:extLst>
      <p:ext uri="{BB962C8B-B14F-4D97-AF65-F5344CB8AC3E}">
        <p14:creationId xmlns:p14="http://schemas.microsoft.com/office/powerpoint/2010/main" val="1878534291"/>
      </p:ext>
    </p:extLst>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withEffect">
                                  <p:stCondLst>
                                    <p:cond delay="50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50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tmplLst>
          <p:tmpl>
            <p:tnLst>
              <p:par>
                <p:cTn presetID="2" presetClass="entr" presetSubtype="4" accel="50000" decel="50000" fill="hold" nodeType="withEffect">
                  <p:stCondLst>
                    <p:cond delay="5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ppt_x"/>
                          </p:val>
                        </p:tav>
                        <p:tav tm="100000">
                          <p:val>
                            <p:strVal val="#ppt_x"/>
                          </p:val>
                        </p:tav>
                      </p:tavLst>
                    </p:anim>
                    <p:anim calcmode="lin" valueType="num">
                      <p:cBhvr additive="base">
                        <p:cTn dur="500" fill="hold"/>
                        <p:tgtEl>
                          <p:spTgt spid="6"/>
                        </p:tgtEl>
                        <p:attrNameLst>
                          <p:attrName>ppt_y</p:attrName>
                        </p:attrNameLst>
                      </p:cBhvr>
                      <p:tavLst>
                        <p:tav tm="0">
                          <p:val>
                            <p:strVal val="1+#ppt_h/2"/>
                          </p:val>
                        </p:tav>
                        <p:tav tm="100000">
                          <p:val>
                            <p:strVal val="#ppt_y"/>
                          </p:val>
                        </p:tav>
                      </p:tavLst>
                    </p:anim>
                  </p:childTnLst>
                </p:cTn>
              </p:par>
            </p:tnLst>
          </p:tmpl>
          <p:tmpl lvl="1">
            <p:tnLst>
              <p:par>
                <p:cTn presetID="2" presetClass="entr" presetSubtype="4" accel="50000" decel="50000" fill="hold" nodeType="withEffect">
                  <p:stCondLst>
                    <p:cond delay="5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ppt_x"/>
                          </p:val>
                        </p:tav>
                        <p:tav tm="100000">
                          <p:val>
                            <p:strVal val="#ppt_x"/>
                          </p:val>
                        </p:tav>
                      </p:tavLst>
                    </p:anim>
                    <p:anim calcmode="lin" valueType="num">
                      <p:cBhvr additive="base">
                        <p:cTn dur="500" fill="hold"/>
                        <p:tgtEl>
                          <p:spTgt spid="6"/>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 name="Text Placeholder 4"/>
          <p:cNvSpPr>
            <a:spLocks noGrp="1"/>
          </p:cNvSpPr>
          <p:nvPr>
            <p:ph type="body" sz="quarter" idx="11"/>
          </p:nvPr>
        </p:nvSpPr>
        <p:spPr>
          <a:xfrm>
            <a:off x="9" y="4682070"/>
            <a:ext cx="9143999" cy="461433"/>
          </a:xfrm>
          <a:solidFill>
            <a:schemeClr val="bg2"/>
          </a:solidFill>
          <a:ln>
            <a:noFill/>
          </a:ln>
        </p:spPr>
        <p:txBody>
          <a:bodyPr tIns="0" bIns="93600" anchor="ctr">
            <a:normAutofit/>
          </a:bodyPr>
          <a:lstStyle>
            <a:lvl1pPr marL="0" indent="0" algn="ctr">
              <a:lnSpc>
                <a:spcPct val="150000"/>
              </a:lnSpc>
              <a:buNone/>
              <a:defRPr sz="1200" i="1">
                <a:solidFill>
                  <a:srgbClr val="0B5A69"/>
                </a:solidFill>
              </a:defRPr>
            </a:lvl1pPr>
            <a:lvl2pPr marL="0" indent="360000">
              <a:buClr>
                <a:schemeClr val="tx2"/>
              </a:buClr>
              <a:buFont typeface="Arial"/>
              <a:buChar char="•"/>
              <a:defRPr/>
            </a:lvl2pPr>
            <a:lvl3pPr marL="0" indent="0">
              <a:defRPr/>
            </a:lvl3pPr>
            <a:lvl4pPr marL="0" indent="0">
              <a:defRPr/>
            </a:lvl4pPr>
            <a:lvl5pPr marL="0" indent="0">
              <a:defRPr/>
            </a:lvl5pPr>
          </a:lstStyle>
          <a:p>
            <a:pPr lvl="0"/>
            <a:r>
              <a:rPr lang="nl-NL"/>
              <a:t>Click to edit Master text styles</a:t>
            </a:r>
          </a:p>
        </p:txBody>
      </p:sp>
      <p:pic>
        <p:nvPicPr>
          <p:cNvPr id="5" name="Picture 4" descr="icon_Kalender.png"/>
          <p:cNvPicPr>
            <a:picLocks noChangeAspect="1"/>
          </p:cNvPicPr>
          <p:nvPr userDrawn="1"/>
        </p:nvPicPr>
        <p:blipFill>
          <a:blip r:embed="rId2" cstate="print"/>
          <a:stretch>
            <a:fillRect/>
          </a:stretch>
        </p:blipFill>
        <p:spPr>
          <a:xfrm>
            <a:off x="457201" y="1549401"/>
            <a:ext cx="922452" cy="1000016"/>
          </a:xfrm>
          <a:prstGeom prst="rect">
            <a:avLst/>
          </a:prstGeom>
        </p:spPr>
      </p:pic>
      <p:sp>
        <p:nvSpPr>
          <p:cNvPr id="7" name="Text Placeholder 4"/>
          <p:cNvSpPr>
            <a:spLocks noGrp="1"/>
          </p:cNvSpPr>
          <p:nvPr>
            <p:ph type="body" sz="quarter" idx="13" hasCustomPrompt="1"/>
          </p:nvPr>
        </p:nvSpPr>
        <p:spPr>
          <a:xfrm>
            <a:off x="1642534" y="1591735"/>
            <a:ext cx="1947332" cy="2861734"/>
          </a:xfrm>
        </p:spPr>
        <p:txBody>
          <a:bodyPr lIns="108000" rIns="0">
            <a:normAutofit/>
          </a:bodyPr>
          <a:lstStyle>
            <a:lvl1pPr marL="0" indent="0" algn="l">
              <a:lnSpc>
                <a:spcPct val="100000"/>
              </a:lnSpc>
              <a:spcBef>
                <a:spcPts val="0"/>
              </a:spcBef>
              <a:spcAft>
                <a:spcPts val="0"/>
              </a:spcAft>
              <a:buFont typeface="Arial"/>
              <a:buNone/>
              <a:defRPr sz="1400" b="1" baseline="0">
                <a:solidFill>
                  <a:schemeClr val="tx2"/>
                </a:solidFill>
              </a:defRPr>
            </a:lvl1pPr>
            <a:lvl2pPr marL="0" indent="0" algn="l">
              <a:lnSpc>
                <a:spcPct val="100000"/>
              </a:lnSpc>
              <a:spcBef>
                <a:spcPts val="0"/>
              </a:spcBef>
              <a:buClr>
                <a:schemeClr val="tx2"/>
              </a:buClr>
              <a:buFont typeface="Arial"/>
              <a:buNone/>
              <a:defRPr sz="1400" baseline="0"/>
            </a:lvl2pPr>
            <a:lvl3pPr marL="0" indent="0" algn="ctr">
              <a:buFont typeface="Arial"/>
              <a:buNone/>
              <a:defRPr sz="1400"/>
            </a:lvl3pPr>
            <a:lvl4pPr marL="0" indent="0" algn="ctr">
              <a:buFont typeface="Arial"/>
              <a:buNone/>
              <a:defRPr sz="1400"/>
            </a:lvl4pPr>
            <a:lvl5pPr marL="0" indent="0" algn="ctr">
              <a:buFont typeface="Arial"/>
              <a:buNone/>
              <a:defRPr sz="1400"/>
            </a:lvl5pPr>
          </a:lstStyle>
          <a:p>
            <a:pPr lvl="0"/>
            <a:r>
              <a:rPr lang="nl-NL"/>
              <a:t>Datum</a:t>
            </a:r>
          </a:p>
        </p:txBody>
      </p:sp>
      <p:sp>
        <p:nvSpPr>
          <p:cNvPr id="8" name="Text Placeholder 4"/>
          <p:cNvSpPr>
            <a:spLocks noGrp="1"/>
          </p:cNvSpPr>
          <p:nvPr>
            <p:ph type="body" sz="quarter" idx="14"/>
          </p:nvPr>
        </p:nvSpPr>
        <p:spPr>
          <a:xfrm>
            <a:off x="3589875" y="1591735"/>
            <a:ext cx="5037667" cy="2861734"/>
          </a:xfrm>
        </p:spPr>
        <p:txBody>
          <a:bodyPr lIns="0" rIns="0">
            <a:noAutofit/>
          </a:bodyPr>
          <a:lstStyle>
            <a:lvl1pPr marL="0" indent="0" algn="l">
              <a:lnSpc>
                <a:spcPct val="100000"/>
              </a:lnSpc>
              <a:spcBef>
                <a:spcPts val="0"/>
              </a:spcBef>
              <a:spcAft>
                <a:spcPts val="0"/>
              </a:spcAft>
              <a:buFont typeface="Arial"/>
              <a:buNone/>
              <a:defRPr sz="1400" b="0" baseline="0">
                <a:solidFill>
                  <a:schemeClr val="tx1"/>
                </a:solidFill>
              </a:defRPr>
            </a:lvl1pPr>
            <a:lvl2pPr marL="0" indent="0" algn="l">
              <a:lnSpc>
                <a:spcPct val="100000"/>
              </a:lnSpc>
              <a:spcBef>
                <a:spcPts val="0"/>
              </a:spcBef>
              <a:spcAft>
                <a:spcPts val="0"/>
              </a:spcAft>
              <a:buClr>
                <a:schemeClr val="tx2"/>
              </a:buClr>
              <a:buFont typeface="Arial"/>
              <a:buNone/>
              <a:defRPr sz="1400" b="0" baseline="0">
                <a:solidFill>
                  <a:schemeClr val="tx1"/>
                </a:solidFill>
              </a:defRPr>
            </a:lvl2pPr>
            <a:lvl3pPr marL="0" indent="0" algn="ctr">
              <a:buFont typeface="Arial"/>
              <a:buNone/>
              <a:defRPr sz="1400"/>
            </a:lvl3pPr>
            <a:lvl4pPr marL="0" indent="0" algn="ctr">
              <a:buFont typeface="Arial"/>
              <a:buNone/>
              <a:defRPr sz="1400"/>
            </a:lvl4pPr>
            <a:lvl5pPr marL="0" indent="0" algn="ctr">
              <a:buFont typeface="Arial"/>
              <a:buNone/>
              <a:defRPr sz="1400"/>
            </a:lvl5pPr>
          </a:lstStyle>
          <a:p>
            <a:pPr lvl="0"/>
            <a:endParaRPr lang="en-US"/>
          </a:p>
        </p:txBody>
      </p:sp>
      <p:sp>
        <p:nvSpPr>
          <p:cNvPr id="11" name="Title 1"/>
          <p:cNvSpPr>
            <a:spLocks noGrp="1"/>
          </p:cNvSpPr>
          <p:nvPr>
            <p:ph type="title"/>
          </p:nvPr>
        </p:nvSpPr>
        <p:spPr>
          <a:xfrm>
            <a:off x="457201" y="335280"/>
            <a:ext cx="8170332" cy="857250"/>
          </a:xfrm>
        </p:spPr>
        <p:txBody>
          <a:bodyPr>
            <a:normAutofit/>
          </a:bodyPr>
          <a:lstStyle>
            <a:lvl1pPr algn="ctr">
              <a:defRPr sz="3200">
                <a:solidFill>
                  <a:schemeClr val="tx2"/>
                </a:solidFill>
              </a:defRPr>
            </a:lvl1pPr>
          </a:lstStyle>
          <a:p>
            <a:endParaRPr lang="en-US"/>
          </a:p>
        </p:txBody>
      </p:sp>
    </p:spTree>
    <p:extLst>
      <p:ext uri="{BB962C8B-B14F-4D97-AF65-F5344CB8AC3E}">
        <p14:creationId xmlns:p14="http://schemas.microsoft.com/office/powerpoint/2010/main" val="333487111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withEffect">
                                  <p:stCondLst>
                                    <p:cond delay="500"/>
                                  </p:stCondLst>
                                  <p:childTnLst>
                                    <p:set>
                                      <p:cBhvr>
                                        <p:cTn id="6" dur="1" fill="hold">
                                          <p:stCondLst>
                                            <p:cond delay="0"/>
                                          </p:stCondLst>
                                        </p:cTn>
                                        <p:tgtEl>
                                          <p:spTgt spid="10">
                                            <p:bg/>
                                          </p:spTgt>
                                        </p:tgtEl>
                                        <p:attrNameLst>
                                          <p:attrName>style.visibility</p:attrName>
                                        </p:attrNameLst>
                                      </p:cBhvr>
                                      <p:to>
                                        <p:strVal val="visible"/>
                                      </p:to>
                                    </p:set>
                                    <p:anim calcmode="lin" valueType="num">
                                      <p:cBhvr additive="base">
                                        <p:cTn id="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
                                            <p:bg/>
                                          </p:spTgt>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500"/>
                                  </p:st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tmplLst>
          <p:tmpl>
            <p:tnLst>
              <p:par>
                <p:cTn presetID="2" presetClass="entr" presetSubtype="4" accel="50000" decel="50000" fill="hold" nodeType="withEffect">
                  <p:stCondLst>
                    <p:cond delay="50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 lvl="1">
            <p:tnLst>
              <p:par>
                <p:cTn presetID="2" presetClass="entr" presetSubtype="4" accel="50000" decel="50000" fill="hold" nodeType="withEffect">
                  <p:stCondLst>
                    <p:cond delay="50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ogramma">
    <p:spTree>
      <p:nvGrpSpPr>
        <p:cNvPr id="1" name=""/>
        <p:cNvGrpSpPr/>
        <p:nvPr/>
      </p:nvGrpSpPr>
      <p:grpSpPr>
        <a:xfrm>
          <a:off x="0" y="0"/>
          <a:ext cx="0" cy="0"/>
          <a:chOff x="0" y="0"/>
          <a:chExt cx="0" cy="0"/>
        </a:xfrm>
      </p:grpSpPr>
      <p:sp>
        <p:nvSpPr>
          <p:cNvPr id="10" name="Text Placeholder 4"/>
          <p:cNvSpPr>
            <a:spLocks noGrp="1"/>
          </p:cNvSpPr>
          <p:nvPr>
            <p:ph type="body" sz="quarter" idx="11"/>
          </p:nvPr>
        </p:nvSpPr>
        <p:spPr>
          <a:xfrm>
            <a:off x="9" y="4682070"/>
            <a:ext cx="9143999" cy="461433"/>
          </a:xfrm>
          <a:solidFill>
            <a:schemeClr val="bg2"/>
          </a:solidFill>
          <a:ln>
            <a:noFill/>
          </a:ln>
        </p:spPr>
        <p:txBody>
          <a:bodyPr tIns="0" bIns="93600" anchor="ctr">
            <a:normAutofit/>
          </a:bodyPr>
          <a:lstStyle>
            <a:lvl1pPr marL="0" indent="0" algn="ctr">
              <a:lnSpc>
                <a:spcPct val="150000"/>
              </a:lnSpc>
              <a:buNone/>
              <a:defRPr sz="1200" i="1">
                <a:solidFill>
                  <a:srgbClr val="0B5A69"/>
                </a:solidFill>
              </a:defRPr>
            </a:lvl1pPr>
            <a:lvl2pPr marL="0" indent="360000">
              <a:buClr>
                <a:schemeClr val="tx2"/>
              </a:buClr>
              <a:buFont typeface="Arial"/>
              <a:buChar char="•"/>
              <a:defRPr/>
            </a:lvl2pPr>
            <a:lvl3pPr marL="0" indent="0">
              <a:defRPr/>
            </a:lvl3pPr>
            <a:lvl4pPr marL="0" indent="0">
              <a:defRPr/>
            </a:lvl4pPr>
            <a:lvl5pPr marL="0" indent="0">
              <a:defRPr/>
            </a:lvl5pPr>
          </a:lstStyle>
          <a:p>
            <a:pPr lvl="0"/>
            <a:r>
              <a:rPr lang="nl-NL"/>
              <a:t>Click to edit Master text styles</a:t>
            </a:r>
          </a:p>
        </p:txBody>
      </p:sp>
      <p:pic>
        <p:nvPicPr>
          <p:cNvPr id="5" name="Picture 4" descr="icon_Kalender.png"/>
          <p:cNvPicPr>
            <a:picLocks noChangeAspect="1"/>
          </p:cNvPicPr>
          <p:nvPr userDrawn="1"/>
        </p:nvPicPr>
        <p:blipFill>
          <a:blip r:embed="rId2" cstate="print"/>
          <a:stretch>
            <a:fillRect/>
          </a:stretch>
        </p:blipFill>
        <p:spPr>
          <a:xfrm>
            <a:off x="457201" y="1588181"/>
            <a:ext cx="922452" cy="922452"/>
          </a:xfrm>
          <a:prstGeom prst="rect">
            <a:avLst/>
          </a:prstGeom>
        </p:spPr>
      </p:pic>
      <p:sp>
        <p:nvSpPr>
          <p:cNvPr id="7" name="Text Placeholder 4"/>
          <p:cNvSpPr>
            <a:spLocks noGrp="1"/>
          </p:cNvSpPr>
          <p:nvPr>
            <p:ph type="body" sz="quarter" idx="13" hasCustomPrompt="1"/>
          </p:nvPr>
        </p:nvSpPr>
        <p:spPr>
          <a:xfrm>
            <a:off x="1642534" y="1591735"/>
            <a:ext cx="1947332" cy="2861734"/>
          </a:xfrm>
        </p:spPr>
        <p:txBody>
          <a:bodyPr lIns="108000" rIns="0">
            <a:normAutofit/>
          </a:bodyPr>
          <a:lstStyle>
            <a:lvl1pPr marL="0" indent="0" algn="l">
              <a:lnSpc>
                <a:spcPct val="100000"/>
              </a:lnSpc>
              <a:spcBef>
                <a:spcPts val="0"/>
              </a:spcBef>
              <a:spcAft>
                <a:spcPts val="0"/>
              </a:spcAft>
              <a:buFont typeface="Arial"/>
              <a:buNone/>
              <a:defRPr sz="1400" b="1" baseline="0">
                <a:solidFill>
                  <a:schemeClr val="tx2"/>
                </a:solidFill>
              </a:defRPr>
            </a:lvl1pPr>
            <a:lvl2pPr marL="0" indent="0" algn="l">
              <a:lnSpc>
                <a:spcPct val="100000"/>
              </a:lnSpc>
              <a:spcBef>
                <a:spcPts val="0"/>
              </a:spcBef>
              <a:buClr>
                <a:schemeClr val="tx2"/>
              </a:buClr>
              <a:buFont typeface="Arial"/>
              <a:buNone/>
              <a:defRPr sz="1400" baseline="0"/>
            </a:lvl2pPr>
            <a:lvl3pPr marL="0" indent="0" algn="ctr">
              <a:buFont typeface="Arial"/>
              <a:buNone/>
              <a:defRPr sz="1400"/>
            </a:lvl3pPr>
            <a:lvl4pPr marL="0" indent="0" algn="ctr">
              <a:buFont typeface="Arial"/>
              <a:buNone/>
              <a:defRPr sz="1400"/>
            </a:lvl4pPr>
            <a:lvl5pPr marL="0" indent="0" algn="ctr">
              <a:buFont typeface="Arial"/>
              <a:buNone/>
              <a:defRPr sz="1400"/>
            </a:lvl5pPr>
          </a:lstStyle>
          <a:p>
            <a:pPr lvl="0"/>
            <a:r>
              <a:rPr lang="nl-NL"/>
              <a:t>Datum</a:t>
            </a:r>
          </a:p>
        </p:txBody>
      </p:sp>
      <p:sp>
        <p:nvSpPr>
          <p:cNvPr id="8" name="Text Placeholder 4"/>
          <p:cNvSpPr>
            <a:spLocks noGrp="1"/>
          </p:cNvSpPr>
          <p:nvPr>
            <p:ph type="body" sz="quarter" idx="14"/>
          </p:nvPr>
        </p:nvSpPr>
        <p:spPr>
          <a:xfrm>
            <a:off x="3589875" y="1591735"/>
            <a:ext cx="5037667" cy="2861734"/>
          </a:xfrm>
        </p:spPr>
        <p:txBody>
          <a:bodyPr lIns="0" rIns="0">
            <a:noAutofit/>
          </a:bodyPr>
          <a:lstStyle>
            <a:lvl1pPr marL="0" indent="0" algn="l">
              <a:lnSpc>
                <a:spcPct val="100000"/>
              </a:lnSpc>
              <a:spcBef>
                <a:spcPts val="0"/>
              </a:spcBef>
              <a:spcAft>
                <a:spcPts val="0"/>
              </a:spcAft>
              <a:buFont typeface="Arial"/>
              <a:buNone/>
              <a:defRPr sz="1400" b="0" baseline="0">
                <a:solidFill>
                  <a:schemeClr val="tx1"/>
                </a:solidFill>
              </a:defRPr>
            </a:lvl1pPr>
            <a:lvl2pPr marL="0" indent="0" algn="l">
              <a:lnSpc>
                <a:spcPct val="100000"/>
              </a:lnSpc>
              <a:spcBef>
                <a:spcPts val="0"/>
              </a:spcBef>
              <a:spcAft>
                <a:spcPts val="0"/>
              </a:spcAft>
              <a:buClr>
                <a:schemeClr val="tx2"/>
              </a:buClr>
              <a:buFont typeface="Arial"/>
              <a:buNone/>
              <a:defRPr sz="1400" b="0" baseline="0">
                <a:solidFill>
                  <a:schemeClr val="tx1"/>
                </a:solidFill>
              </a:defRPr>
            </a:lvl2pPr>
            <a:lvl3pPr marL="0" indent="0" algn="ctr">
              <a:buFont typeface="Arial"/>
              <a:buNone/>
              <a:defRPr sz="1400"/>
            </a:lvl3pPr>
            <a:lvl4pPr marL="0" indent="0" algn="ctr">
              <a:buFont typeface="Arial"/>
              <a:buNone/>
              <a:defRPr sz="1400"/>
            </a:lvl4pPr>
            <a:lvl5pPr marL="0" indent="0" algn="ctr">
              <a:buFont typeface="Arial"/>
              <a:buNone/>
              <a:defRPr sz="1400"/>
            </a:lvl5pPr>
          </a:lstStyle>
          <a:p>
            <a:pPr lvl="0"/>
            <a:endParaRPr lang="en-US"/>
          </a:p>
        </p:txBody>
      </p:sp>
      <p:sp>
        <p:nvSpPr>
          <p:cNvPr id="11" name="Title 1"/>
          <p:cNvSpPr>
            <a:spLocks noGrp="1"/>
          </p:cNvSpPr>
          <p:nvPr>
            <p:ph type="title"/>
          </p:nvPr>
        </p:nvSpPr>
        <p:spPr>
          <a:xfrm>
            <a:off x="457201" y="335280"/>
            <a:ext cx="8170332" cy="857250"/>
          </a:xfrm>
        </p:spPr>
        <p:txBody>
          <a:bodyPr>
            <a:normAutofit/>
          </a:bodyPr>
          <a:lstStyle>
            <a:lvl1pPr algn="ctr">
              <a:defRPr sz="3200">
                <a:solidFill>
                  <a:schemeClr val="tx2"/>
                </a:solidFill>
              </a:defRPr>
            </a:lvl1pPr>
          </a:lstStyle>
          <a:p>
            <a:endParaRPr lang="en-US"/>
          </a:p>
        </p:txBody>
      </p:sp>
    </p:spTree>
    <p:extLst>
      <p:ext uri="{BB962C8B-B14F-4D97-AF65-F5344CB8AC3E}">
        <p14:creationId xmlns:p14="http://schemas.microsoft.com/office/powerpoint/2010/main" val="111957590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withEffect">
                                  <p:stCondLst>
                                    <p:cond delay="500"/>
                                  </p:stCondLst>
                                  <p:childTnLst>
                                    <p:set>
                                      <p:cBhvr>
                                        <p:cTn id="6" dur="1" fill="hold">
                                          <p:stCondLst>
                                            <p:cond delay="0"/>
                                          </p:stCondLst>
                                        </p:cTn>
                                        <p:tgtEl>
                                          <p:spTgt spid="10">
                                            <p:bg/>
                                          </p:spTgt>
                                        </p:tgtEl>
                                        <p:attrNameLst>
                                          <p:attrName>style.visibility</p:attrName>
                                        </p:attrNameLst>
                                      </p:cBhvr>
                                      <p:to>
                                        <p:strVal val="visible"/>
                                      </p:to>
                                    </p:set>
                                    <p:anim calcmode="lin" valueType="num">
                                      <p:cBhvr additive="base">
                                        <p:cTn id="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
                                            <p:bg/>
                                          </p:spTgt>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500"/>
                                  </p:st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tmplLst>
          <p:tmpl>
            <p:tnLst>
              <p:par>
                <p:cTn presetID="2" presetClass="entr" presetSubtype="4" accel="50000" decel="50000" fill="hold" nodeType="withEffect">
                  <p:stCondLst>
                    <p:cond delay="50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 lvl="1">
            <p:tnLst>
              <p:par>
                <p:cTn presetID="2" presetClass="entr" presetSubtype="4" accel="50000" decel="50000" fill="hold" nodeType="withEffect">
                  <p:stCondLst>
                    <p:cond delay="50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14" name="Rectangle 13"/>
          <p:cNvSpPr/>
          <p:nvPr/>
        </p:nvSpPr>
        <p:spPr>
          <a:xfrm>
            <a:off x="0" y="2545081"/>
            <a:ext cx="9144000" cy="259842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sp>
      <p:sp>
        <p:nvSpPr>
          <p:cNvPr id="3" name="Title 1"/>
          <p:cNvSpPr>
            <a:spLocks noGrp="1"/>
          </p:cNvSpPr>
          <p:nvPr>
            <p:ph type="title"/>
          </p:nvPr>
        </p:nvSpPr>
        <p:spPr>
          <a:xfrm>
            <a:off x="457200" y="335280"/>
            <a:ext cx="8229600" cy="857250"/>
          </a:xfrm>
        </p:spPr>
        <p:txBody>
          <a:bodyPr>
            <a:normAutofit/>
          </a:bodyPr>
          <a:lstStyle>
            <a:lvl1pPr algn="ctr">
              <a:defRPr sz="3200">
                <a:solidFill>
                  <a:schemeClr val="tx2"/>
                </a:solidFill>
              </a:defRPr>
            </a:lvl1pPr>
          </a:lstStyle>
          <a:p>
            <a:r>
              <a:rPr lang="nl-NL"/>
              <a:t>Click to edit Master title style</a:t>
            </a:r>
            <a:endParaRPr lang="en-US"/>
          </a:p>
        </p:txBody>
      </p:sp>
      <p:sp>
        <p:nvSpPr>
          <p:cNvPr id="9" name="Text Placeholder 4"/>
          <p:cNvSpPr>
            <a:spLocks noGrp="1"/>
          </p:cNvSpPr>
          <p:nvPr>
            <p:ph type="body" sz="quarter" idx="13" hasCustomPrompt="1"/>
          </p:nvPr>
        </p:nvSpPr>
        <p:spPr>
          <a:xfrm>
            <a:off x="918634" y="3223257"/>
            <a:ext cx="1938869" cy="1493520"/>
          </a:xfrm>
        </p:spPr>
        <p:txBody>
          <a:bodyPr>
            <a:normAutofit/>
          </a:bodyPr>
          <a:lstStyle>
            <a:lvl1pPr marL="0" indent="0" algn="l">
              <a:lnSpc>
                <a:spcPct val="100000"/>
              </a:lnSpc>
              <a:spcBef>
                <a:spcPts val="0"/>
              </a:spcBef>
              <a:buFont typeface="Arial"/>
              <a:buNone/>
              <a:defRPr sz="1400" b="1">
                <a:solidFill>
                  <a:schemeClr val="tx2"/>
                </a:solidFill>
              </a:defRPr>
            </a:lvl1pPr>
            <a:lvl2pPr marL="0" indent="0" algn="l">
              <a:lnSpc>
                <a:spcPct val="100000"/>
              </a:lnSpc>
              <a:spcBef>
                <a:spcPts val="0"/>
              </a:spcBef>
              <a:buClr>
                <a:schemeClr val="tx2"/>
              </a:buClr>
              <a:buFont typeface="Arial"/>
              <a:buNone/>
              <a:defRPr sz="1100" baseline="0"/>
            </a:lvl2pPr>
            <a:lvl3pPr marL="0" indent="0" algn="ctr">
              <a:buFont typeface="Arial"/>
              <a:buNone/>
              <a:defRPr sz="1400"/>
            </a:lvl3pPr>
            <a:lvl4pPr marL="0" indent="0" algn="ctr">
              <a:buFont typeface="Arial"/>
              <a:buNone/>
              <a:defRPr sz="1400"/>
            </a:lvl4pPr>
            <a:lvl5pPr marL="0" indent="0" algn="ctr">
              <a:buFont typeface="Arial"/>
              <a:buNone/>
              <a:defRPr sz="1400"/>
            </a:lvl5pPr>
          </a:lstStyle>
          <a:p>
            <a:pPr lvl="0"/>
            <a:r>
              <a:rPr lang="nl-NL"/>
              <a:t>Naam</a:t>
            </a:r>
          </a:p>
          <a:p>
            <a:pPr lvl="1"/>
            <a:r>
              <a:rPr lang="nl-NL"/>
              <a:t>Functie</a:t>
            </a:r>
          </a:p>
          <a:p>
            <a:pPr lvl="1"/>
            <a:endParaRPr lang="nl-NL"/>
          </a:p>
          <a:p>
            <a:pPr lvl="1"/>
            <a:r>
              <a:rPr lang="nl-NL"/>
              <a:t>Rol in het team</a:t>
            </a:r>
            <a:endParaRPr lang="en-US"/>
          </a:p>
        </p:txBody>
      </p:sp>
      <p:sp>
        <p:nvSpPr>
          <p:cNvPr id="12" name="Text Placeholder 4"/>
          <p:cNvSpPr>
            <a:spLocks noGrp="1"/>
          </p:cNvSpPr>
          <p:nvPr>
            <p:ph type="body" sz="quarter" idx="14" hasCustomPrompt="1"/>
          </p:nvPr>
        </p:nvSpPr>
        <p:spPr>
          <a:xfrm>
            <a:off x="3566591" y="3223257"/>
            <a:ext cx="1938869" cy="1493520"/>
          </a:xfrm>
        </p:spPr>
        <p:txBody>
          <a:bodyPr>
            <a:normAutofit/>
          </a:bodyPr>
          <a:lstStyle>
            <a:lvl1pPr marL="0" indent="0" algn="l">
              <a:lnSpc>
                <a:spcPct val="100000"/>
              </a:lnSpc>
              <a:spcBef>
                <a:spcPts val="0"/>
              </a:spcBef>
              <a:buFont typeface="Arial"/>
              <a:buNone/>
              <a:defRPr sz="1400" b="1">
                <a:solidFill>
                  <a:schemeClr val="tx2"/>
                </a:solidFill>
              </a:defRPr>
            </a:lvl1pPr>
            <a:lvl2pPr marL="0" indent="0" algn="l">
              <a:lnSpc>
                <a:spcPct val="100000"/>
              </a:lnSpc>
              <a:spcBef>
                <a:spcPts val="0"/>
              </a:spcBef>
              <a:buClr>
                <a:schemeClr val="tx2"/>
              </a:buClr>
              <a:buFont typeface="Arial"/>
              <a:buNone/>
              <a:defRPr sz="1100"/>
            </a:lvl2pPr>
            <a:lvl3pPr marL="0" indent="0" algn="ctr">
              <a:buFont typeface="Arial"/>
              <a:buNone/>
              <a:defRPr sz="1400"/>
            </a:lvl3pPr>
            <a:lvl4pPr marL="0" indent="0" algn="ctr">
              <a:buFont typeface="Arial"/>
              <a:buNone/>
              <a:defRPr sz="1400"/>
            </a:lvl4pPr>
            <a:lvl5pPr marL="0" indent="0" algn="ctr">
              <a:buFont typeface="Arial"/>
              <a:buNone/>
              <a:defRPr sz="1400"/>
            </a:lvl5pPr>
          </a:lstStyle>
          <a:p>
            <a:pPr lvl="0"/>
            <a:r>
              <a:rPr lang="nl-NL"/>
              <a:t>Naam</a:t>
            </a:r>
          </a:p>
          <a:p>
            <a:pPr lvl="1"/>
            <a:r>
              <a:rPr lang="nl-NL"/>
              <a:t>Functie</a:t>
            </a:r>
          </a:p>
          <a:p>
            <a:pPr lvl="1"/>
            <a:endParaRPr lang="nl-NL"/>
          </a:p>
          <a:p>
            <a:pPr lvl="1"/>
            <a:r>
              <a:rPr lang="nl-NL"/>
              <a:t>Rol in het team</a:t>
            </a:r>
            <a:endParaRPr lang="en-US"/>
          </a:p>
        </p:txBody>
      </p:sp>
      <p:sp>
        <p:nvSpPr>
          <p:cNvPr id="13" name="Text Placeholder 4"/>
          <p:cNvSpPr>
            <a:spLocks noGrp="1"/>
          </p:cNvSpPr>
          <p:nvPr>
            <p:ph type="body" sz="quarter" idx="15" hasCustomPrompt="1"/>
          </p:nvPr>
        </p:nvSpPr>
        <p:spPr>
          <a:xfrm>
            <a:off x="6214543" y="3223257"/>
            <a:ext cx="1938869" cy="1493520"/>
          </a:xfrm>
        </p:spPr>
        <p:txBody>
          <a:bodyPr>
            <a:normAutofit/>
          </a:bodyPr>
          <a:lstStyle>
            <a:lvl1pPr marL="0" indent="0" algn="l">
              <a:lnSpc>
                <a:spcPct val="100000"/>
              </a:lnSpc>
              <a:spcBef>
                <a:spcPts val="0"/>
              </a:spcBef>
              <a:buFont typeface="Arial"/>
              <a:buNone/>
              <a:defRPr sz="1400" b="1">
                <a:solidFill>
                  <a:schemeClr val="tx2"/>
                </a:solidFill>
              </a:defRPr>
            </a:lvl1pPr>
            <a:lvl2pPr marL="0" indent="0" algn="l">
              <a:lnSpc>
                <a:spcPct val="100000"/>
              </a:lnSpc>
              <a:spcBef>
                <a:spcPts val="0"/>
              </a:spcBef>
              <a:buClr>
                <a:schemeClr val="tx2"/>
              </a:buClr>
              <a:buFont typeface="Arial"/>
              <a:buNone/>
              <a:defRPr sz="1100"/>
            </a:lvl2pPr>
            <a:lvl3pPr marL="0" indent="0" algn="ctr">
              <a:buFont typeface="Arial"/>
              <a:buNone/>
              <a:defRPr sz="1400"/>
            </a:lvl3pPr>
            <a:lvl4pPr marL="0" indent="0" algn="ctr">
              <a:buFont typeface="Arial"/>
              <a:buNone/>
              <a:defRPr sz="1400"/>
            </a:lvl4pPr>
            <a:lvl5pPr marL="0" indent="0" algn="ctr">
              <a:buFont typeface="Arial"/>
              <a:buNone/>
              <a:defRPr sz="1400"/>
            </a:lvl5pPr>
          </a:lstStyle>
          <a:p>
            <a:pPr lvl="0"/>
            <a:r>
              <a:rPr lang="nl-NL"/>
              <a:t>Naam</a:t>
            </a:r>
          </a:p>
          <a:p>
            <a:pPr lvl="1"/>
            <a:r>
              <a:rPr lang="nl-NL"/>
              <a:t>Functie</a:t>
            </a:r>
          </a:p>
          <a:p>
            <a:pPr lvl="1"/>
            <a:endParaRPr lang="nl-NL"/>
          </a:p>
          <a:p>
            <a:pPr lvl="1"/>
            <a:r>
              <a:rPr lang="nl-NL"/>
              <a:t>Rol in het team</a:t>
            </a:r>
            <a:endParaRPr lang="en-US"/>
          </a:p>
        </p:txBody>
      </p:sp>
      <p:pic>
        <p:nvPicPr>
          <p:cNvPr id="15" name="Picture 14" descr="logo_schuttelaar_RGB.png"/>
          <p:cNvPicPr>
            <a:picLocks noChangeAspect="1"/>
          </p:cNvPicPr>
          <p:nvPr userDrawn="1"/>
        </p:nvPicPr>
        <p:blipFill>
          <a:blip r:embed="rId2" cstate="print"/>
          <a:stretch>
            <a:fillRect/>
          </a:stretch>
        </p:blipFill>
        <p:spPr>
          <a:xfrm>
            <a:off x="8246539" y="4892040"/>
            <a:ext cx="770467" cy="156525"/>
          </a:xfrm>
          <a:prstGeom prst="rect">
            <a:avLst/>
          </a:prstGeom>
        </p:spPr>
      </p:pic>
      <p:sp>
        <p:nvSpPr>
          <p:cNvPr id="5" name="Picture Placeholder 4"/>
          <p:cNvSpPr>
            <a:spLocks noGrp="1"/>
          </p:cNvSpPr>
          <p:nvPr>
            <p:ph type="pic" sz="quarter" idx="10"/>
          </p:nvPr>
        </p:nvSpPr>
        <p:spPr>
          <a:xfrm>
            <a:off x="918629" y="1333971"/>
            <a:ext cx="1800000" cy="1800000"/>
          </a:xfrm>
          <a:noFill/>
          <a:ln>
            <a:noFill/>
          </a:ln>
          <a:effectLst>
            <a:outerShdw blurRad="50800" dist="38100" dir="2700000">
              <a:srgbClr val="000000">
                <a:alpha val="10000"/>
              </a:srgbClr>
            </a:outerShdw>
          </a:effectLst>
        </p:spPr>
        <p:style>
          <a:lnRef idx="1">
            <a:schemeClr val="accent2"/>
          </a:lnRef>
          <a:fillRef idx="2">
            <a:schemeClr val="accent2"/>
          </a:fillRef>
          <a:effectRef idx="1">
            <a:schemeClr val="accent2"/>
          </a:effectRef>
          <a:fontRef idx="none"/>
        </p:style>
        <p:txBody>
          <a:bodyPr tIns="280800">
            <a:normAutofit/>
          </a:bodyPr>
          <a:lstStyle>
            <a:lvl1pPr algn="ctr">
              <a:defRPr sz="1200" spc="100"/>
            </a:lvl1pPr>
          </a:lstStyle>
          <a:p>
            <a:endParaRPr lang="en-US"/>
          </a:p>
        </p:txBody>
      </p:sp>
      <p:sp>
        <p:nvSpPr>
          <p:cNvPr id="7" name="Picture Placeholder 4"/>
          <p:cNvSpPr>
            <a:spLocks noGrp="1"/>
          </p:cNvSpPr>
          <p:nvPr>
            <p:ph type="pic" sz="quarter" idx="12"/>
          </p:nvPr>
        </p:nvSpPr>
        <p:spPr>
          <a:xfrm>
            <a:off x="6214532" y="1333971"/>
            <a:ext cx="1800000" cy="1800000"/>
          </a:xfrm>
          <a:noFill/>
          <a:ln>
            <a:noFill/>
          </a:ln>
          <a:effectLst>
            <a:outerShdw blurRad="50800" dist="38100" dir="2700000">
              <a:srgbClr val="000000">
                <a:alpha val="10000"/>
              </a:srgbClr>
            </a:outerShdw>
          </a:effectLst>
        </p:spPr>
        <p:style>
          <a:lnRef idx="1">
            <a:schemeClr val="accent2"/>
          </a:lnRef>
          <a:fillRef idx="2">
            <a:schemeClr val="accent2"/>
          </a:fillRef>
          <a:effectRef idx="1">
            <a:schemeClr val="accent2"/>
          </a:effectRef>
          <a:fontRef idx="none"/>
        </p:style>
        <p:txBody>
          <a:bodyPr tIns="280800">
            <a:normAutofit/>
          </a:bodyPr>
          <a:lstStyle>
            <a:lvl1pPr algn="ctr">
              <a:defRPr sz="1200" spc="100"/>
            </a:lvl1pPr>
          </a:lstStyle>
          <a:p>
            <a:endParaRPr lang="en-US"/>
          </a:p>
        </p:txBody>
      </p:sp>
      <p:sp>
        <p:nvSpPr>
          <p:cNvPr id="11" name="Picture Placeholder 4"/>
          <p:cNvSpPr>
            <a:spLocks noGrp="1"/>
          </p:cNvSpPr>
          <p:nvPr>
            <p:ph type="pic" sz="quarter" idx="16"/>
          </p:nvPr>
        </p:nvSpPr>
        <p:spPr>
          <a:xfrm>
            <a:off x="3566582" y="1333971"/>
            <a:ext cx="1800000" cy="1800000"/>
          </a:xfrm>
          <a:noFill/>
          <a:ln>
            <a:noFill/>
          </a:ln>
          <a:effectLst>
            <a:outerShdw blurRad="50800" dist="38100" dir="2700000">
              <a:srgbClr val="000000">
                <a:alpha val="10000"/>
              </a:srgbClr>
            </a:outerShdw>
          </a:effectLst>
        </p:spPr>
        <p:style>
          <a:lnRef idx="1">
            <a:schemeClr val="accent2"/>
          </a:lnRef>
          <a:fillRef idx="2">
            <a:schemeClr val="accent2"/>
          </a:fillRef>
          <a:effectRef idx="1">
            <a:schemeClr val="accent2"/>
          </a:effectRef>
          <a:fontRef idx="none"/>
        </p:style>
        <p:txBody>
          <a:bodyPr tIns="280800">
            <a:normAutofit/>
          </a:bodyPr>
          <a:lstStyle>
            <a:lvl1pPr algn="ctr">
              <a:defRPr sz="1200" spc="100"/>
            </a:lvl1pPr>
          </a:lstStyle>
          <a:p>
            <a:endParaRPr lang="en-US"/>
          </a:p>
        </p:txBody>
      </p:sp>
    </p:spTree>
    <p:extLst>
      <p:ext uri="{BB962C8B-B14F-4D97-AF65-F5344CB8AC3E}">
        <p14:creationId xmlns:p14="http://schemas.microsoft.com/office/powerpoint/2010/main" val="1298338626"/>
      </p:ext>
    </p:extLst>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nodePh="1">
                                  <p:stCondLst>
                                    <p:cond delay="0"/>
                                  </p:stCondLst>
                                  <p:endCondLst>
                                    <p:cond evt="begin" delay="0">
                                      <p:tn val="10"/>
                                    </p:cond>
                                  </p:end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grpId="0" nodeType="afterEffect" nodePh="1">
                                  <p:stCondLst>
                                    <p:cond delay="0"/>
                                  </p:stCondLst>
                                  <p:endCondLst>
                                    <p:cond evt="begin" delay="0">
                                      <p:tn val="15"/>
                                    </p:cond>
                                  </p:end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1"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ema's">
    <p:spTree>
      <p:nvGrpSpPr>
        <p:cNvPr id="1" name=""/>
        <p:cNvGrpSpPr/>
        <p:nvPr/>
      </p:nvGrpSpPr>
      <p:grpSpPr>
        <a:xfrm>
          <a:off x="0" y="0"/>
          <a:ext cx="0" cy="0"/>
          <a:chOff x="0" y="0"/>
          <a:chExt cx="0" cy="0"/>
        </a:xfrm>
      </p:grpSpPr>
      <p:sp>
        <p:nvSpPr>
          <p:cNvPr id="17" name="Rectangle 16"/>
          <p:cNvSpPr/>
          <p:nvPr userDrawn="1"/>
        </p:nvSpPr>
        <p:spPr>
          <a:xfrm>
            <a:off x="0" y="2184402"/>
            <a:ext cx="9144000" cy="295909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57200" y="335280"/>
            <a:ext cx="8229600" cy="857250"/>
          </a:xfrm>
        </p:spPr>
        <p:txBody>
          <a:bodyPr>
            <a:normAutofit/>
          </a:bodyPr>
          <a:lstStyle>
            <a:lvl1pPr algn="ctr">
              <a:defRPr sz="3200">
                <a:solidFill>
                  <a:schemeClr val="tx2"/>
                </a:solidFill>
              </a:defRPr>
            </a:lvl1pPr>
          </a:lstStyle>
          <a:p>
            <a:endParaRPr lang="en-US"/>
          </a:p>
        </p:txBody>
      </p:sp>
      <p:sp>
        <p:nvSpPr>
          <p:cNvPr id="16" name="Text Placeholder 15"/>
          <p:cNvSpPr>
            <a:spLocks noGrp="1"/>
          </p:cNvSpPr>
          <p:nvPr>
            <p:ph type="body" sz="quarter" idx="10"/>
          </p:nvPr>
        </p:nvSpPr>
        <p:spPr>
          <a:xfrm>
            <a:off x="457200" y="1193008"/>
            <a:ext cx="8229600" cy="991392"/>
          </a:xfrm>
        </p:spPr>
        <p:txBody>
          <a:bodyPr>
            <a:noAutofit/>
          </a:bodyPr>
          <a:lstStyle>
            <a:lvl1pPr algn="ctr">
              <a:lnSpc>
                <a:spcPct val="100000"/>
              </a:lnSpc>
              <a:defRPr sz="1600"/>
            </a:lvl1pPr>
            <a:lvl2pPr>
              <a:defRPr sz="1600"/>
            </a:lvl2pPr>
            <a:lvl3pPr>
              <a:defRPr sz="1600"/>
            </a:lvl3pPr>
            <a:lvl4pPr>
              <a:defRPr sz="1600"/>
            </a:lvl4pPr>
            <a:lvl5pPr>
              <a:defRPr sz="1600"/>
            </a:lvl5pPr>
          </a:lstStyle>
          <a:p>
            <a:pPr lvl="0"/>
            <a:endParaRPr lang="en-US"/>
          </a:p>
        </p:txBody>
      </p:sp>
      <p:grpSp>
        <p:nvGrpSpPr>
          <p:cNvPr id="3" name="Group 30"/>
          <p:cNvGrpSpPr/>
          <p:nvPr userDrawn="1"/>
        </p:nvGrpSpPr>
        <p:grpSpPr>
          <a:xfrm>
            <a:off x="801381" y="2476412"/>
            <a:ext cx="2461260" cy="1148588"/>
            <a:chOff x="801381" y="2476409"/>
            <a:chExt cx="2461260" cy="1148588"/>
          </a:xfrm>
        </p:grpSpPr>
        <p:pic>
          <p:nvPicPr>
            <p:cNvPr id="6" name="Picture 5" descr="Schone-Technologie-Cropped.jpg"/>
            <p:cNvPicPr>
              <a:picLocks noChangeAspect="1"/>
            </p:cNvPicPr>
            <p:nvPr userDrawn="1"/>
          </p:nvPicPr>
          <p:blipFill>
            <a:blip r:embed="rId2" cstate="print"/>
            <a:stretch>
              <a:fillRect/>
            </a:stretch>
          </p:blipFill>
          <p:spPr>
            <a:xfrm>
              <a:off x="801381" y="2476409"/>
              <a:ext cx="2461260" cy="1148588"/>
            </a:xfrm>
            <a:prstGeom prst="rect">
              <a:avLst/>
            </a:prstGeom>
          </p:spPr>
        </p:pic>
        <p:sp>
          <p:nvSpPr>
            <p:cNvPr id="12" name="Rectangle 11"/>
            <p:cNvSpPr/>
            <p:nvPr userDrawn="1"/>
          </p:nvSpPr>
          <p:spPr>
            <a:xfrm>
              <a:off x="801381" y="3263391"/>
              <a:ext cx="2461259" cy="309113"/>
            </a:xfrm>
            <a:prstGeom prst="rect">
              <a:avLst/>
            </a:prstGeom>
          </p:spPr>
          <p:txBody>
            <a:bodyPr wrap="square">
              <a:spAutoFit/>
            </a:bodyPr>
            <a:lstStyle/>
            <a:p>
              <a:pPr algn="ctr" defTabSz="457165"/>
              <a:r>
                <a:rPr lang="nl-NL" sz="1400" b="1">
                  <a:solidFill>
                    <a:srgbClr val="FFFFFF"/>
                  </a:solidFill>
                </a:rPr>
                <a:t>Schone technologie</a:t>
              </a:r>
              <a:endParaRPr lang="en-US" sz="1400" b="1">
                <a:solidFill>
                  <a:srgbClr val="FFFFFF"/>
                </a:solidFill>
              </a:endParaRPr>
            </a:p>
          </p:txBody>
        </p:sp>
      </p:grpSp>
      <p:grpSp>
        <p:nvGrpSpPr>
          <p:cNvPr id="5" name="Group 31"/>
          <p:cNvGrpSpPr/>
          <p:nvPr userDrawn="1"/>
        </p:nvGrpSpPr>
        <p:grpSpPr>
          <a:xfrm>
            <a:off x="3341370" y="2476411"/>
            <a:ext cx="2461260" cy="1148588"/>
            <a:chOff x="3341370" y="2476408"/>
            <a:chExt cx="2461260" cy="1148588"/>
          </a:xfrm>
        </p:grpSpPr>
        <p:pic>
          <p:nvPicPr>
            <p:cNvPr id="8" name="Picture 7" descr="Gezondheid-Cropped.jpg"/>
            <p:cNvPicPr>
              <a:picLocks noChangeAspect="1"/>
            </p:cNvPicPr>
            <p:nvPr userDrawn="1"/>
          </p:nvPicPr>
          <p:blipFill>
            <a:blip r:embed="rId3" cstate="print"/>
            <a:stretch>
              <a:fillRect/>
            </a:stretch>
          </p:blipFill>
          <p:spPr>
            <a:xfrm>
              <a:off x="3341370" y="2476408"/>
              <a:ext cx="2461260" cy="1148588"/>
            </a:xfrm>
            <a:prstGeom prst="rect">
              <a:avLst/>
            </a:prstGeom>
          </p:spPr>
        </p:pic>
        <p:sp>
          <p:nvSpPr>
            <p:cNvPr id="18" name="Rectangle 17"/>
            <p:cNvSpPr/>
            <p:nvPr userDrawn="1"/>
          </p:nvSpPr>
          <p:spPr>
            <a:xfrm>
              <a:off x="3341371" y="3263391"/>
              <a:ext cx="2461258" cy="309113"/>
            </a:xfrm>
            <a:prstGeom prst="rect">
              <a:avLst/>
            </a:prstGeom>
          </p:spPr>
          <p:txBody>
            <a:bodyPr wrap="square">
              <a:spAutoFit/>
            </a:bodyPr>
            <a:lstStyle/>
            <a:p>
              <a:pPr algn="ctr" defTabSz="457165"/>
              <a:r>
                <a:rPr lang="nl-NL" sz="1400" b="1">
                  <a:solidFill>
                    <a:srgbClr val="FFFFFF"/>
                  </a:solidFill>
                </a:rPr>
                <a:t>Gezonde zorg</a:t>
              </a:r>
              <a:endParaRPr lang="en-US" sz="1400" b="1">
                <a:solidFill>
                  <a:srgbClr val="FFFFFF"/>
                </a:solidFill>
              </a:endParaRPr>
            </a:p>
          </p:txBody>
        </p:sp>
      </p:grpSp>
      <p:grpSp>
        <p:nvGrpSpPr>
          <p:cNvPr id="11" name="Group 32"/>
          <p:cNvGrpSpPr/>
          <p:nvPr userDrawn="1"/>
        </p:nvGrpSpPr>
        <p:grpSpPr>
          <a:xfrm>
            <a:off x="5881359" y="2476411"/>
            <a:ext cx="2461260" cy="1148588"/>
            <a:chOff x="5881359" y="2476408"/>
            <a:chExt cx="2461260" cy="1148588"/>
          </a:xfrm>
        </p:grpSpPr>
        <p:pic>
          <p:nvPicPr>
            <p:cNvPr id="9" name="Picture 8" descr="Eerlijk-Eten-Cropped.jpg"/>
            <p:cNvPicPr>
              <a:picLocks noChangeAspect="1"/>
            </p:cNvPicPr>
            <p:nvPr userDrawn="1"/>
          </p:nvPicPr>
          <p:blipFill>
            <a:blip r:embed="rId4" cstate="print"/>
            <a:stretch>
              <a:fillRect/>
            </a:stretch>
          </p:blipFill>
          <p:spPr>
            <a:xfrm>
              <a:off x="5881359" y="2476408"/>
              <a:ext cx="2461260" cy="1148588"/>
            </a:xfrm>
            <a:prstGeom prst="rect">
              <a:avLst/>
            </a:prstGeom>
          </p:spPr>
        </p:pic>
        <p:sp>
          <p:nvSpPr>
            <p:cNvPr id="19" name="Rectangle 18"/>
            <p:cNvSpPr/>
            <p:nvPr userDrawn="1"/>
          </p:nvSpPr>
          <p:spPr>
            <a:xfrm>
              <a:off x="5881361" y="3263391"/>
              <a:ext cx="2461258" cy="309113"/>
            </a:xfrm>
            <a:prstGeom prst="rect">
              <a:avLst/>
            </a:prstGeom>
          </p:spPr>
          <p:txBody>
            <a:bodyPr wrap="square">
              <a:spAutoFit/>
            </a:bodyPr>
            <a:lstStyle/>
            <a:p>
              <a:pPr algn="ctr" defTabSz="457165"/>
              <a:r>
                <a:rPr lang="nl-NL" sz="1400" b="1">
                  <a:solidFill>
                    <a:srgbClr val="FFFFFF"/>
                  </a:solidFill>
                </a:rPr>
                <a:t>Eerlijk eten</a:t>
              </a:r>
              <a:endParaRPr lang="en-US" sz="1400" b="1">
                <a:solidFill>
                  <a:srgbClr val="FFFFFF"/>
                </a:solidFill>
              </a:endParaRPr>
            </a:p>
          </p:txBody>
        </p:sp>
      </p:grpSp>
      <p:grpSp>
        <p:nvGrpSpPr>
          <p:cNvPr id="13" name="Group 35"/>
          <p:cNvGrpSpPr/>
          <p:nvPr userDrawn="1"/>
        </p:nvGrpSpPr>
        <p:grpSpPr>
          <a:xfrm>
            <a:off x="801381" y="3702905"/>
            <a:ext cx="2461260" cy="1148588"/>
            <a:chOff x="801381" y="3702901"/>
            <a:chExt cx="2461260" cy="1148588"/>
          </a:xfrm>
        </p:grpSpPr>
        <p:pic>
          <p:nvPicPr>
            <p:cNvPr id="4" name="Picture 3" descr="Circulaire-Economie-Cropped.jpg"/>
            <p:cNvPicPr>
              <a:picLocks noChangeAspect="1"/>
            </p:cNvPicPr>
            <p:nvPr userDrawn="1"/>
          </p:nvPicPr>
          <p:blipFill>
            <a:blip r:embed="rId5" cstate="print"/>
            <a:stretch>
              <a:fillRect/>
            </a:stretch>
          </p:blipFill>
          <p:spPr>
            <a:xfrm>
              <a:off x="801381" y="3702901"/>
              <a:ext cx="2461260" cy="1148588"/>
            </a:xfrm>
            <a:prstGeom prst="rect">
              <a:avLst/>
            </a:prstGeom>
          </p:spPr>
        </p:pic>
        <p:sp>
          <p:nvSpPr>
            <p:cNvPr id="20" name="Rectangle 19"/>
            <p:cNvSpPr/>
            <p:nvPr userDrawn="1"/>
          </p:nvSpPr>
          <p:spPr>
            <a:xfrm>
              <a:off x="801381" y="4489883"/>
              <a:ext cx="2461259" cy="309113"/>
            </a:xfrm>
            <a:prstGeom prst="rect">
              <a:avLst/>
            </a:prstGeom>
          </p:spPr>
          <p:txBody>
            <a:bodyPr wrap="square">
              <a:spAutoFit/>
            </a:bodyPr>
            <a:lstStyle/>
            <a:p>
              <a:pPr algn="ctr" defTabSz="457165"/>
              <a:r>
                <a:rPr lang="nl-NL" sz="1400" b="1">
                  <a:solidFill>
                    <a:srgbClr val="FFFFFF"/>
                  </a:solidFill>
                </a:rPr>
                <a:t>Circulaire economie</a:t>
              </a:r>
              <a:endParaRPr lang="en-US" sz="1400" b="1">
                <a:solidFill>
                  <a:srgbClr val="FFFFFF"/>
                </a:solidFill>
              </a:endParaRPr>
            </a:p>
          </p:txBody>
        </p:sp>
      </p:grpSp>
      <p:grpSp>
        <p:nvGrpSpPr>
          <p:cNvPr id="14" name="Group 34"/>
          <p:cNvGrpSpPr/>
          <p:nvPr userDrawn="1"/>
        </p:nvGrpSpPr>
        <p:grpSpPr>
          <a:xfrm>
            <a:off x="3135636" y="3702907"/>
            <a:ext cx="2872728" cy="1148588"/>
            <a:chOff x="3135636" y="3702902"/>
            <a:chExt cx="2872728" cy="1148588"/>
          </a:xfrm>
        </p:grpSpPr>
        <p:pic>
          <p:nvPicPr>
            <p:cNvPr id="7" name="Picture 6" descr="Toekomstgerichte-Landbouw-Cropped.jpg"/>
            <p:cNvPicPr>
              <a:picLocks noChangeAspect="1"/>
            </p:cNvPicPr>
            <p:nvPr userDrawn="1"/>
          </p:nvPicPr>
          <p:blipFill>
            <a:blip r:embed="rId6" cstate="print"/>
            <a:stretch>
              <a:fillRect/>
            </a:stretch>
          </p:blipFill>
          <p:spPr>
            <a:xfrm>
              <a:off x="3341370" y="3702902"/>
              <a:ext cx="2461260" cy="1148588"/>
            </a:xfrm>
            <a:prstGeom prst="rect">
              <a:avLst/>
            </a:prstGeom>
          </p:spPr>
        </p:pic>
        <p:sp>
          <p:nvSpPr>
            <p:cNvPr id="21" name="Rectangle 20"/>
            <p:cNvSpPr/>
            <p:nvPr userDrawn="1"/>
          </p:nvSpPr>
          <p:spPr>
            <a:xfrm>
              <a:off x="3135636" y="4489883"/>
              <a:ext cx="2872728" cy="309113"/>
            </a:xfrm>
            <a:prstGeom prst="rect">
              <a:avLst/>
            </a:prstGeom>
          </p:spPr>
          <p:txBody>
            <a:bodyPr wrap="square">
              <a:spAutoFit/>
            </a:bodyPr>
            <a:lstStyle/>
            <a:p>
              <a:pPr algn="ctr" defTabSz="457165"/>
              <a:r>
                <a:rPr lang="nl-NL" sz="1400" b="1">
                  <a:solidFill>
                    <a:srgbClr val="FFFFFF"/>
                  </a:solidFill>
                </a:rPr>
                <a:t>Toekomstgerichte landbouw</a:t>
              </a:r>
              <a:endParaRPr lang="en-US" sz="1400" b="1">
                <a:solidFill>
                  <a:srgbClr val="FFFFFF"/>
                </a:solidFill>
              </a:endParaRPr>
            </a:p>
          </p:txBody>
        </p:sp>
      </p:grpSp>
      <p:grpSp>
        <p:nvGrpSpPr>
          <p:cNvPr id="15" name="Group 33"/>
          <p:cNvGrpSpPr/>
          <p:nvPr userDrawn="1"/>
        </p:nvGrpSpPr>
        <p:grpSpPr>
          <a:xfrm>
            <a:off x="5881359" y="3702904"/>
            <a:ext cx="2461260" cy="1148588"/>
            <a:chOff x="5881359" y="3702900"/>
            <a:chExt cx="2461260" cy="1148588"/>
          </a:xfrm>
        </p:grpSpPr>
        <p:pic>
          <p:nvPicPr>
            <p:cNvPr id="10" name="Picture 9" descr="Duurzame-Fashion-Cropped.jpg"/>
            <p:cNvPicPr>
              <a:picLocks noChangeAspect="1"/>
            </p:cNvPicPr>
            <p:nvPr userDrawn="1"/>
          </p:nvPicPr>
          <p:blipFill>
            <a:blip r:embed="rId7" cstate="print"/>
            <a:stretch>
              <a:fillRect/>
            </a:stretch>
          </p:blipFill>
          <p:spPr>
            <a:xfrm>
              <a:off x="5881359" y="3702900"/>
              <a:ext cx="2461260" cy="1148588"/>
            </a:xfrm>
            <a:prstGeom prst="rect">
              <a:avLst/>
            </a:prstGeom>
          </p:spPr>
        </p:pic>
        <p:sp>
          <p:nvSpPr>
            <p:cNvPr id="22" name="Rectangle 21"/>
            <p:cNvSpPr/>
            <p:nvPr userDrawn="1"/>
          </p:nvSpPr>
          <p:spPr>
            <a:xfrm>
              <a:off x="5881361" y="4489883"/>
              <a:ext cx="2461258" cy="309113"/>
            </a:xfrm>
            <a:prstGeom prst="rect">
              <a:avLst/>
            </a:prstGeom>
          </p:spPr>
          <p:txBody>
            <a:bodyPr wrap="square">
              <a:spAutoFit/>
            </a:bodyPr>
            <a:lstStyle/>
            <a:p>
              <a:pPr algn="ctr" defTabSz="457165"/>
              <a:r>
                <a:rPr lang="nl-NL" sz="1400" b="1">
                  <a:solidFill>
                    <a:srgbClr val="FFFFFF"/>
                  </a:solidFill>
                </a:rPr>
                <a:t>Duurzame fashion</a:t>
              </a:r>
              <a:endParaRPr lang="en-US" sz="1400" b="1">
                <a:solidFill>
                  <a:srgbClr val="FFFFFF"/>
                </a:solidFill>
              </a:endParaRPr>
            </a:p>
          </p:txBody>
        </p:sp>
      </p:grpSp>
    </p:spTree>
    <p:extLst>
      <p:ext uri="{BB962C8B-B14F-4D97-AF65-F5344CB8AC3E}">
        <p14:creationId xmlns:p14="http://schemas.microsoft.com/office/powerpoint/2010/main" val="517728738"/>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ensten">
    <p:spTree>
      <p:nvGrpSpPr>
        <p:cNvPr id="1" name=""/>
        <p:cNvGrpSpPr/>
        <p:nvPr/>
      </p:nvGrpSpPr>
      <p:grpSpPr>
        <a:xfrm>
          <a:off x="0" y="0"/>
          <a:ext cx="0" cy="0"/>
          <a:chOff x="0" y="0"/>
          <a:chExt cx="0" cy="0"/>
        </a:xfrm>
      </p:grpSpPr>
      <p:sp>
        <p:nvSpPr>
          <p:cNvPr id="17" name="Rectangle 16"/>
          <p:cNvSpPr/>
          <p:nvPr userDrawn="1"/>
        </p:nvSpPr>
        <p:spPr>
          <a:xfrm>
            <a:off x="0" y="2184402"/>
            <a:ext cx="9144000" cy="295909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hasCustomPrompt="1"/>
          </p:nvPr>
        </p:nvSpPr>
        <p:spPr>
          <a:xfrm>
            <a:off x="457200" y="335280"/>
            <a:ext cx="8229600" cy="857250"/>
          </a:xfrm>
        </p:spPr>
        <p:txBody>
          <a:bodyPr>
            <a:normAutofit/>
          </a:bodyPr>
          <a:lstStyle>
            <a:lvl1pPr algn="ctr">
              <a:defRPr sz="3200" baseline="0">
                <a:solidFill>
                  <a:schemeClr val="tx2"/>
                </a:solidFill>
              </a:defRPr>
            </a:lvl1pPr>
          </a:lstStyle>
          <a:p>
            <a:r>
              <a:rPr lang="en-US"/>
              <a:t>Duurzame oplossingen</a:t>
            </a:r>
          </a:p>
        </p:txBody>
      </p:sp>
      <p:sp>
        <p:nvSpPr>
          <p:cNvPr id="16" name="Text Placeholder 15"/>
          <p:cNvSpPr>
            <a:spLocks noGrp="1"/>
          </p:cNvSpPr>
          <p:nvPr>
            <p:ph type="body" sz="quarter" idx="10" hasCustomPrompt="1"/>
          </p:nvPr>
        </p:nvSpPr>
        <p:spPr>
          <a:xfrm>
            <a:off x="457200" y="1193008"/>
            <a:ext cx="8229600" cy="991392"/>
          </a:xfrm>
        </p:spPr>
        <p:txBody>
          <a:bodyPr>
            <a:noAutofit/>
          </a:bodyPr>
          <a:lstStyle>
            <a:lvl1pPr marL="0" marR="0" indent="0" algn="ctr" defTabSz="457165" rtl="0" eaLnBrk="1" fontAlgn="auto" latinLnBrk="0" hangingPunct="1">
              <a:lnSpc>
                <a:spcPct val="100000"/>
              </a:lnSpc>
              <a:spcBef>
                <a:spcPts val="0"/>
              </a:spcBef>
              <a:spcAft>
                <a:spcPts val="0"/>
              </a:spcAft>
              <a:buClrTx/>
              <a:buSzTx/>
              <a:buFont typeface="Arial"/>
              <a:buNone/>
              <a:tabLst/>
              <a:defRPr lang="en-US" sz="1600" smtClean="0">
                <a:latin typeface="+mn-lt"/>
                <a:cs typeface="FrutigerLTW01-45Light"/>
              </a:defRPr>
            </a:lvl1pPr>
            <a:lvl2pPr>
              <a:defRPr sz="1600"/>
            </a:lvl2pPr>
            <a:lvl3pPr>
              <a:defRPr sz="1600"/>
            </a:lvl3pPr>
            <a:lvl4pPr>
              <a:defRPr sz="1600"/>
            </a:lvl4pPr>
            <a:lvl5pPr>
              <a:defRPr sz="1600"/>
            </a:lvl5pPr>
          </a:lstStyle>
          <a:p>
            <a:pPr marL="0" marR="0" lvl="0" indent="0" algn="ctr" defTabSz="457165" rtl="0" eaLnBrk="1" fontAlgn="auto" latinLnBrk="0" hangingPunct="1">
              <a:lnSpc>
                <a:spcPct val="100000"/>
              </a:lnSpc>
              <a:spcBef>
                <a:spcPts val="0"/>
              </a:spcBef>
              <a:spcAft>
                <a:spcPts val="0"/>
              </a:spcAft>
              <a:buClrTx/>
              <a:buSzTx/>
              <a:buFont typeface="Arial"/>
              <a:buNone/>
              <a:tabLst/>
              <a:defRPr/>
            </a:pPr>
            <a:r>
              <a:rPr lang="en-US"/>
              <a:t>Onze wereld kan duurzamer en gezonder worden. Onze diensten zijn erop gericht </a:t>
            </a:r>
            <a:br>
              <a:rPr lang="en-US"/>
            </a:br>
            <a:r>
              <a:rPr lang="en-US"/>
              <a:t>deze transitie samen met onze klanten te realiseren. Via een breed scala aan diensten bieden we zowel strategische als praktische oplossingen.</a:t>
            </a:r>
          </a:p>
        </p:txBody>
      </p:sp>
      <p:pic>
        <p:nvPicPr>
          <p:cNvPr id="25" name="Picture 24" descr="icon_communicatie.png"/>
          <p:cNvPicPr>
            <a:picLocks noChangeAspect="1"/>
          </p:cNvPicPr>
          <p:nvPr userDrawn="1"/>
        </p:nvPicPr>
        <p:blipFill>
          <a:blip r:embed="rId2" cstate="print"/>
          <a:stretch>
            <a:fillRect/>
          </a:stretch>
        </p:blipFill>
        <p:spPr>
          <a:xfrm>
            <a:off x="705465" y="2639973"/>
            <a:ext cx="420922" cy="405889"/>
          </a:xfrm>
          <a:prstGeom prst="rect">
            <a:avLst/>
          </a:prstGeom>
        </p:spPr>
      </p:pic>
      <p:pic>
        <p:nvPicPr>
          <p:cNvPr id="30" name="Picture 29" descr="icon_dialoog.png"/>
          <p:cNvPicPr>
            <a:picLocks noChangeAspect="1"/>
          </p:cNvPicPr>
          <p:nvPr userDrawn="1"/>
        </p:nvPicPr>
        <p:blipFill>
          <a:blip r:embed="rId3" cstate="print"/>
          <a:stretch>
            <a:fillRect/>
          </a:stretch>
        </p:blipFill>
        <p:spPr>
          <a:xfrm>
            <a:off x="685818" y="3343380"/>
            <a:ext cx="450989" cy="402132"/>
          </a:xfrm>
          <a:prstGeom prst="rect">
            <a:avLst/>
          </a:prstGeom>
        </p:spPr>
      </p:pic>
      <p:pic>
        <p:nvPicPr>
          <p:cNvPr id="31" name="Picture 30" descr="icon_online_magazines.png"/>
          <p:cNvPicPr>
            <a:picLocks noChangeAspect="1"/>
          </p:cNvPicPr>
          <p:nvPr userDrawn="1"/>
        </p:nvPicPr>
        <p:blipFill>
          <a:blip r:embed="rId4" cstate="print"/>
          <a:stretch>
            <a:fillRect/>
          </a:stretch>
        </p:blipFill>
        <p:spPr>
          <a:xfrm>
            <a:off x="742318" y="4137199"/>
            <a:ext cx="364548" cy="417165"/>
          </a:xfrm>
          <a:prstGeom prst="rect">
            <a:avLst/>
          </a:prstGeom>
        </p:spPr>
      </p:pic>
      <p:sp>
        <p:nvSpPr>
          <p:cNvPr id="35" name="Rectangle 34"/>
          <p:cNvSpPr/>
          <p:nvPr userDrawn="1"/>
        </p:nvSpPr>
        <p:spPr>
          <a:xfrm>
            <a:off x="1202591" y="2694008"/>
            <a:ext cx="1775882" cy="216379"/>
          </a:xfrm>
          <a:prstGeom prst="rect">
            <a:avLst/>
          </a:prstGeom>
        </p:spPr>
        <p:txBody>
          <a:bodyPr wrap="square" tIns="0" bIns="0" anchor="b" anchorCtr="0">
            <a:spAutoFit/>
          </a:bodyPr>
          <a:lstStyle/>
          <a:p>
            <a:pPr defTabSz="457165"/>
            <a:r>
              <a:rPr lang="nl-NL" sz="1400">
                <a:solidFill>
                  <a:srgbClr val="009CD9"/>
                </a:solidFill>
              </a:rPr>
              <a:t>Communicatie</a:t>
            </a:r>
            <a:endParaRPr lang="en-US" sz="1400">
              <a:solidFill>
                <a:srgbClr val="009CD9"/>
              </a:solidFill>
            </a:endParaRPr>
          </a:p>
        </p:txBody>
      </p:sp>
      <p:sp>
        <p:nvSpPr>
          <p:cNvPr id="36" name="Rectangle 35"/>
          <p:cNvSpPr/>
          <p:nvPr userDrawn="1"/>
        </p:nvSpPr>
        <p:spPr>
          <a:xfrm>
            <a:off x="1202599" y="3452930"/>
            <a:ext cx="1775883" cy="216379"/>
          </a:xfrm>
          <a:prstGeom prst="rect">
            <a:avLst/>
          </a:prstGeom>
        </p:spPr>
        <p:txBody>
          <a:bodyPr wrap="square" tIns="0" bIns="0" anchor="b" anchorCtr="0">
            <a:spAutoFit/>
          </a:bodyPr>
          <a:lstStyle/>
          <a:p>
            <a:pPr defTabSz="457165"/>
            <a:r>
              <a:rPr lang="nl-NL" sz="1400">
                <a:solidFill>
                  <a:srgbClr val="009CD9"/>
                </a:solidFill>
              </a:rPr>
              <a:t>Stakeholderdialoog</a:t>
            </a:r>
            <a:endParaRPr lang="en-US" sz="1400">
              <a:solidFill>
                <a:srgbClr val="009CD9"/>
              </a:solidFill>
            </a:endParaRPr>
          </a:p>
        </p:txBody>
      </p:sp>
      <p:sp>
        <p:nvSpPr>
          <p:cNvPr id="37" name="Rectangle 36"/>
          <p:cNvSpPr/>
          <p:nvPr userDrawn="1"/>
        </p:nvSpPr>
        <p:spPr>
          <a:xfrm>
            <a:off x="1202599" y="4227912"/>
            <a:ext cx="1775883" cy="216379"/>
          </a:xfrm>
          <a:prstGeom prst="rect">
            <a:avLst/>
          </a:prstGeom>
        </p:spPr>
        <p:txBody>
          <a:bodyPr wrap="square" tIns="0" bIns="0" anchor="b" anchorCtr="0">
            <a:spAutoFit/>
          </a:bodyPr>
          <a:lstStyle/>
          <a:p>
            <a:pPr defTabSz="457165"/>
            <a:r>
              <a:rPr lang="nl-NL" sz="1400">
                <a:solidFill>
                  <a:srgbClr val="009CD9"/>
                </a:solidFill>
              </a:rPr>
              <a:t>Online magazines</a:t>
            </a:r>
            <a:endParaRPr lang="en-US" sz="1400">
              <a:solidFill>
                <a:srgbClr val="009CD9"/>
              </a:solidFill>
            </a:endParaRPr>
          </a:p>
        </p:txBody>
      </p:sp>
      <p:pic>
        <p:nvPicPr>
          <p:cNvPr id="29" name="Picture 28" descr="icon_detachering.png"/>
          <p:cNvPicPr>
            <a:picLocks noChangeAspect="1"/>
          </p:cNvPicPr>
          <p:nvPr userDrawn="1"/>
        </p:nvPicPr>
        <p:blipFill>
          <a:blip r:embed="rId5" cstate="print"/>
          <a:stretch>
            <a:fillRect/>
          </a:stretch>
        </p:blipFill>
        <p:spPr>
          <a:xfrm>
            <a:off x="3671515" y="2639973"/>
            <a:ext cx="450988" cy="405889"/>
          </a:xfrm>
          <a:prstGeom prst="rect">
            <a:avLst/>
          </a:prstGeom>
        </p:spPr>
      </p:pic>
      <p:pic>
        <p:nvPicPr>
          <p:cNvPr id="33" name="Picture 32" descr="icon_public_affairs.png"/>
          <p:cNvPicPr>
            <a:picLocks noChangeAspect="1"/>
          </p:cNvPicPr>
          <p:nvPr userDrawn="1"/>
        </p:nvPicPr>
        <p:blipFill>
          <a:blip r:embed="rId6" cstate="print"/>
          <a:stretch>
            <a:fillRect/>
          </a:stretch>
        </p:blipFill>
        <p:spPr>
          <a:xfrm>
            <a:off x="3678885" y="3418545"/>
            <a:ext cx="439714" cy="326967"/>
          </a:xfrm>
          <a:prstGeom prst="rect">
            <a:avLst/>
          </a:prstGeom>
        </p:spPr>
      </p:pic>
      <p:pic>
        <p:nvPicPr>
          <p:cNvPr id="34" name="Picture 33" descr="icon_strategie.png"/>
          <p:cNvPicPr>
            <a:picLocks noChangeAspect="1"/>
          </p:cNvPicPr>
          <p:nvPr userDrawn="1"/>
        </p:nvPicPr>
        <p:blipFill>
          <a:blip r:embed="rId7" cstate="print"/>
          <a:stretch>
            <a:fillRect/>
          </a:stretch>
        </p:blipFill>
        <p:spPr>
          <a:xfrm>
            <a:off x="3764879" y="4125922"/>
            <a:ext cx="308175" cy="428439"/>
          </a:xfrm>
          <a:prstGeom prst="rect">
            <a:avLst/>
          </a:prstGeom>
        </p:spPr>
      </p:pic>
      <p:sp>
        <p:nvSpPr>
          <p:cNvPr id="38" name="Rectangle 37"/>
          <p:cNvSpPr/>
          <p:nvPr userDrawn="1"/>
        </p:nvSpPr>
        <p:spPr>
          <a:xfrm>
            <a:off x="4198708" y="2694008"/>
            <a:ext cx="1273779" cy="216379"/>
          </a:xfrm>
          <a:prstGeom prst="rect">
            <a:avLst/>
          </a:prstGeom>
        </p:spPr>
        <p:txBody>
          <a:bodyPr wrap="square" tIns="0" bIns="0" anchor="b" anchorCtr="0">
            <a:spAutoFit/>
          </a:bodyPr>
          <a:lstStyle/>
          <a:p>
            <a:pPr defTabSz="457165"/>
            <a:r>
              <a:rPr lang="nl-NL" sz="1400">
                <a:solidFill>
                  <a:srgbClr val="009CD9"/>
                </a:solidFill>
              </a:rPr>
              <a:t>Detachering</a:t>
            </a:r>
            <a:endParaRPr lang="en-US" sz="1400">
              <a:solidFill>
                <a:srgbClr val="009CD9"/>
              </a:solidFill>
            </a:endParaRPr>
          </a:p>
        </p:txBody>
      </p:sp>
      <p:sp>
        <p:nvSpPr>
          <p:cNvPr id="39" name="Rectangle 38"/>
          <p:cNvSpPr/>
          <p:nvPr userDrawn="1"/>
        </p:nvSpPr>
        <p:spPr>
          <a:xfrm>
            <a:off x="4198708" y="3452930"/>
            <a:ext cx="1273779" cy="216379"/>
          </a:xfrm>
          <a:prstGeom prst="rect">
            <a:avLst/>
          </a:prstGeom>
        </p:spPr>
        <p:txBody>
          <a:bodyPr wrap="square" tIns="0" bIns="0" anchor="b" anchorCtr="0">
            <a:spAutoFit/>
          </a:bodyPr>
          <a:lstStyle/>
          <a:p>
            <a:pPr defTabSz="457165"/>
            <a:r>
              <a:rPr lang="nl-NL" sz="1400">
                <a:solidFill>
                  <a:srgbClr val="009CD9"/>
                </a:solidFill>
              </a:rPr>
              <a:t>Public affairs</a:t>
            </a:r>
            <a:endParaRPr lang="en-US" sz="1400">
              <a:solidFill>
                <a:srgbClr val="009CD9"/>
              </a:solidFill>
            </a:endParaRPr>
          </a:p>
        </p:txBody>
      </p:sp>
      <p:sp>
        <p:nvSpPr>
          <p:cNvPr id="40" name="Rectangle 39"/>
          <p:cNvSpPr/>
          <p:nvPr userDrawn="1"/>
        </p:nvSpPr>
        <p:spPr>
          <a:xfrm>
            <a:off x="4198708" y="4227912"/>
            <a:ext cx="1273779" cy="216379"/>
          </a:xfrm>
          <a:prstGeom prst="rect">
            <a:avLst/>
          </a:prstGeom>
        </p:spPr>
        <p:txBody>
          <a:bodyPr wrap="square" tIns="0" bIns="0" anchor="b" anchorCtr="0">
            <a:spAutoFit/>
          </a:bodyPr>
          <a:lstStyle/>
          <a:p>
            <a:pPr defTabSz="457165"/>
            <a:r>
              <a:rPr lang="nl-NL" sz="1400">
                <a:solidFill>
                  <a:srgbClr val="009CD9"/>
                </a:solidFill>
              </a:rPr>
              <a:t>Strategie</a:t>
            </a:r>
            <a:endParaRPr lang="en-US" sz="1400">
              <a:solidFill>
                <a:srgbClr val="009CD9"/>
              </a:solidFill>
            </a:endParaRPr>
          </a:p>
        </p:txBody>
      </p:sp>
      <p:pic>
        <p:nvPicPr>
          <p:cNvPr id="24" name="Picture 23" descr="icon_allianties_start-ups.png"/>
          <p:cNvPicPr>
            <a:picLocks noChangeAspect="1"/>
          </p:cNvPicPr>
          <p:nvPr userDrawn="1"/>
        </p:nvPicPr>
        <p:blipFill>
          <a:blip r:embed="rId8" cstate="print"/>
          <a:stretch>
            <a:fillRect/>
          </a:stretch>
        </p:blipFill>
        <p:spPr>
          <a:xfrm>
            <a:off x="6297386" y="4129681"/>
            <a:ext cx="383340" cy="424681"/>
          </a:xfrm>
          <a:prstGeom prst="rect">
            <a:avLst/>
          </a:prstGeom>
        </p:spPr>
      </p:pic>
      <p:pic>
        <p:nvPicPr>
          <p:cNvPr id="27" name="Picture 26" descr="icon_crisismanagement.png"/>
          <p:cNvPicPr>
            <a:picLocks noChangeAspect="1"/>
          </p:cNvPicPr>
          <p:nvPr userDrawn="1"/>
        </p:nvPicPr>
        <p:blipFill>
          <a:blip r:embed="rId9" cstate="print"/>
          <a:stretch>
            <a:fillRect/>
          </a:stretch>
        </p:blipFill>
        <p:spPr>
          <a:xfrm>
            <a:off x="6307222" y="2624934"/>
            <a:ext cx="368307" cy="420923"/>
          </a:xfrm>
          <a:prstGeom prst="rect">
            <a:avLst/>
          </a:prstGeom>
        </p:spPr>
      </p:pic>
      <p:pic>
        <p:nvPicPr>
          <p:cNvPr id="28" name="Picture 27" descr="icon_csr_reporting.png"/>
          <p:cNvPicPr>
            <a:picLocks noChangeAspect="1"/>
          </p:cNvPicPr>
          <p:nvPr userDrawn="1"/>
        </p:nvPicPr>
        <p:blipFill>
          <a:blip r:embed="rId10" cstate="print"/>
          <a:stretch>
            <a:fillRect/>
          </a:stretch>
        </p:blipFill>
        <p:spPr>
          <a:xfrm>
            <a:off x="6326873" y="3332106"/>
            <a:ext cx="338241" cy="413406"/>
          </a:xfrm>
          <a:prstGeom prst="rect">
            <a:avLst/>
          </a:prstGeom>
        </p:spPr>
      </p:pic>
      <p:sp>
        <p:nvSpPr>
          <p:cNvPr id="41" name="Rectangle 40"/>
          <p:cNvSpPr/>
          <p:nvPr userDrawn="1"/>
        </p:nvSpPr>
        <p:spPr>
          <a:xfrm>
            <a:off x="6756938" y="2694008"/>
            <a:ext cx="1929871" cy="216379"/>
          </a:xfrm>
          <a:prstGeom prst="rect">
            <a:avLst/>
          </a:prstGeom>
        </p:spPr>
        <p:txBody>
          <a:bodyPr wrap="square" tIns="0" bIns="0" anchor="b" anchorCtr="0">
            <a:spAutoFit/>
          </a:bodyPr>
          <a:lstStyle/>
          <a:p>
            <a:pPr defTabSz="457165"/>
            <a:r>
              <a:rPr lang="nl-NL" sz="1400">
                <a:solidFill>
                  <a:srgbClr val="009CD9"/>
                </a:solidFill>
              </a:rPr>
              <a:t>Crisismanagement</a:t>
            </a:r>
            <a:endParaRPr lang="en-US" sz="1400">
              <a:solidFill>
                <a:srgbClr val="009CD9"/>
              </a:solidFill>
            </a:endParaRPr>
          </a:p>
        </p:txBody>
      </p:sp>
      <p:sp>
        <p:nvSpPr>
          <p:cNvPr id="42" name="Rectangle 41"/>
          <p:cNvSpPr/>
          <p:nvPr userDrawn="1"/>
        </p:nvSpPr>
        <p:spPr>
          <a:xfrm>
            <a:off x="6756938" y="3452930"/>
            <a:ext cx="1929871" cy="216379"/>
          </a:xfrm>
          <a:prstGeom prst="rect">
            <a:avLst/>
          </a:prstGeom>
        </p:spPr>
        <p:txBody>
          <a:bodyPr wrap="square" tIns="0" bIns="0" anchor="b" anchorCtr="0">
            <a:spAutoFit/>
          </a:bodyPr>
          <a:lstStyle/>
          <a:p>
            <a:pPr defTabSz="457165"/>
            <a:r>
              <a:rPr lang="nl-NL" sz="1400">
                <a:solidFill>
                  <a:srgbClr val="009CD9"/>
                </a:solidFill>
              </a:rPr>
              <a:t>CSR reporting</a:t>
            </a:r>
            <a:endParaRPr lang="en-US" sz="1400">
              <a:solidFill>
                <a:srgbClr val="009CD9"/>
              </a:solidFill>
            </a:endParaRPr>
          </a:p>
        </p:txBody>
      </p:sp>
      <p:sp>
        <p:nvSpPr>
          <p:cNvPr id="43" name="Rectangle 42"/>
          <p:cNvSpPr/>
          <p:nvPr userDrawn="1"/>
        </p:nvSpPr>
        <p:spPr>
          <a:xfrm>
            <a:off x="6756938" y="4227912"/>
            <a:ext cx="1929871" cy="216379"/>
          </a:xfrm>
          <a:prstGeom prst="rect">
            <a:avLst/>
          </a:prstGeom>
        </p:spPr>
        <p:txBody>
          <a:bodyPr wrap="square" tIns="0" bIns="0" anchor="b" anchorCtr="0">
            <a:spAutoFit/>
          </a:bodyPr>
          <a:lstStyle/>
          <a:p>
            <a:pPr defTabSz="457165"/>
            <a:r>
              <a:rPr lang="nl-NL" sz="1400">
                <a:solidFill>
                  <a:srgbClr val="009CD9"/>
                </a:solidFill>
              </a:rPr>
              <a:t>Allianties &amp; Start-ups</a:t>
            </a:r>
            <a:endParaRPr lang="en-US" sz="1400">
              <a:solidFill>
                <a:srgbClr val="009CD9"/>
              </a:solidFill>
            </a:endParaRPr>
          </a:p>
        </p:txBody>
      </p:sp>
    </p:spTree>
    <p:extLst>
      <p:ext uri="{BB962C8B-B14F-4D97-AF65-F5344CB8AC3E}">
        <p14:creationId xmlns:p14="http://schemas.microsoft.com/office/powerpoint/2010/main" val="3034379221"/>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 Arable">
    <p:bg>
      <p:bgRef idx="1001">
        <a:schemeClr val="bg1"/>
      </p:bgRef>
    </p:bg>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8073" y="2811707"/>
            <a:ext cx="1080000" cy="1080000"/>
          </a:xfrm>
          <a:prstGeom prst="rect">
            <a:avLst/>
          </a:prstGeom>
        </p:spPr>
      </p:pic>
      <p:sp>
        <p:nvSpPr>
          <p:cNvPr id="8" name="Text Placeholder 2"/>
          <p:cNvSpPr>
            <a:spLocks noGrp="1"/>
          </p:cNvSpPr>
          <p:nvPr>
            <p:ph type="body" idx="10"/>
          </p:nvPr>
        </p:nvSpPr>
        <p:spPr>
          <a:xfrm>
            <a:off x="1799228" y="3907219"/>
            <a:ext cx="6392890" cy="560183"/>
          </a:xfrm>
        </p:spPr>
        <p:txBody>
          <a:bodyPr lIns="0" tIns="0" rIns="0" bIns="0" anchor="t">
            <a:normAutofit/>
          </a:bodyPr>
          <a:lstStyle>
            <a:lvl1pPr marL="0" indent="0">
              <a:buNone/>
              <a:defRPr sz="1400">
                <a:solidFill>
                  <a:srgbClr val="46464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tekststijl van het model te bewerken</a:t>
            </a:r>
          </a:p>
        </p:txBody>
      </p:sp>
      <p:sp>
        <p:nvSpPr>
          <p:cNvPr id="9" name="Title 1"/>
          <p:cNvSpPr>
            <a:spLocks noGrp="1"/>
          </p:cNvSpPr>
          <p:nvPr>
            <p:ph type="title"/>
          </p:nvPr>
        </p:nvSpPr>
        <p:spPr>
          <a:xfrm>
            <a:off x="1799228" y="2796196"/>
            <a:ext cx="6392890" cy="1111023"/>
          </a:xfrm>
        </p:spPr>
        <p:txBody>
          <a:bodyPr lIns="0" tIns="0" rIns="0" bIns="0" anchor="ctr">
            <a:noAutofit/>
          </a:bodyPr>
          <a:lstStyle>
            <a:lvl1pPr algn="l">
              <a:defRPr sz="3200" b="1" i="0" cap="all">
                <a:solidFill>
                  <a:srgbClr val="464646"/>
                </a:solidFill>
                <a:latin typeface="Arial" charset="0"/>
                <a:ea typeface="Arial" charset="0"/>
                <a:cs typeface="Arial" charset="0"/>
              </a:defRPr>
            </a:lvl1pPr>
          </a:lstStyle>
          <a:p>
            <a:r>
              <a:rPr lang="nl-NL"/>
              <a:t>Titelstijl van model bewerken</a:t>
            </a:r>
            <a:endParaRPr lang="en-US" dirty="0"/>
          </a:p>
        </p:txBody>
      </p:sp>
      <p:sp>
        <p:nvSpPr>
          <p:cNvPr id="10" name="Text Placeholder 2"/>
          <p:cNvSpPr>
            <a:spLocks noGrp="1"/>
          </p:cNvSpPr>
          <p:nvPr>
            <p:ph type="body" idx="11" hasCustomPrompt="1"/>
          </p:nvPr>
        </p:nvSpPr>
        <p:spPr>
          <a:xfrm>
            <a:off x="1799228" y="4619768"/>
            <a:ext cx="5165423" cy="281591"/>
          </a:xfrm>
        </p:spPr>
        <p:txBody>
          <a:bodyPr lIns="0" tIns="0" rIns="0" bIns="0" anchor="ctr">
            <a:normAutofit/>
          </a:bodyPr>
          <a:lstStyle>
            <a:lvl1pPr marL="0" indent="0">
              <a:buNone/>
              <a:defRPr sz="1000" cap="all" baseline="0">
                <a:solidFill>
                  <a:srgbClr val="46464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Presenter</a:t>
            </a:r>
          </a:p>
        </p:txBody>
      </p:sp>
      <p:pic>
        <p:nvPicPr>
          <p:cNvPr id="7" name="Tijdelijke aanduiding voor afbeelding 10"/>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0" y="0"/>
            <a:ext cx="9144000" cy="2586087"/>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ocaties">
    <p:spTree>
      <p:nvGrpSpPr>
        <p:cNvPr id="1" name=""/>
        <p:cNvGrpSpPr/>
        <p:nvPr/>
      </p:nvGrpSpPr>
      <p:grpSpPr>
        <a:xfrm>
          <a:off x="0" y="0"/>
          <a:ext cx="0" cy="0"/>
          <a:chOff x="0" y="0"/>
          <a:chExt cx="0" cy="0"/>
        </a:xfrm>
      </p:grpSpPr>
      <p:sp>
        <p:nvSpPr>
          <p:cNvPr id="5" name="Text Placeholder 4"/>
          <p:cNvSpPr>
            <a:spLocks noGrp="1"/>
          </p:cNvSpPr>
          <p:nvPr>
            <p:ph type="body" sz="quarter" idx="13" hasCustomPrompt="1"/>
          </p:nvPr>
        </p:nvSpPr>
        <p:spPr>
          <a:xfrm>
            <a:off x="1071046" y="3350262"/>
            <a:ext cx="1938869" cy="1493520"/>
          </a:xfrm>
        </p:spPr>
        <p:txBody>
          <a:bodyPr lIns="0">
            <a:normAutofit/>
          </a:bodyPr>
          <a:lstStyle>
            <a:lvl1pPr marL="0" indent="0" algn="l">
              <a:lnSpc>
                <a:spcPct val="100000"/>
              </a:lnSpc>
              <a:spcBef>
                <a:spcPts val="0"/>
              </a:spcBef>
              <a:buFont typeface="Arial"/>
              <a:buNone/>
              <a:defRPr sz="1400" b="1">
                <a:solidFill>
                  <a:srgbClr val="009CD9"/>
                </a:solidFill>
              </a:defRPr>
            </a:lvl1pPr>
            <a:lvl2pPr marL="0" indent="0" algn="l">
              <a:lnSpc>
                <a:spcPct val="100000"/>
              </a:lnSpc>
              <a:spcBef>
                <a:spcPts val="0"/>
              </a:spcBef>
              <a:buClr>
                <a:schemeClr val="tx2"/>
              </a:buClr>
              <a:buFont typeface="Arial"/>
              <a:buNone/>
              <a:defRPr sz="1100" baseline="0">
                <a:solidFill>
                  <a:srgbClr val="464646"/>
                </a:solidFill>
              </a:defRPr>
            </a:lvl2pPr>
            <a:lvl3pPr marL="0" indent="0" algn="ctr">
              <a:buFont typeface="Arial"/>
              <a:buNone/>
              <a:defRPr sz="1400"/>
            </a:lvl3pPr>
            <a:lvl4pPr marL="0" indent="0" algn="ctr">
              <a:buFont typeface="Arial"/>
              <a:buNone/>
              <a:defRPr sz="1400"/>
            </a:lvl4pPr>
            <a:lvl5pPr marL="0" indent="0" algn="ctr">
              <a:buFont typeface="Arial"/>
              <a:buNone/>
              <a:defRPr sz="1400"/>
            </a:lvl5pPr>
          </a:lstStyle>
          <a:p>
            <a:pPr lvl="0"/>
            <a:r>
              <a:rPr lang="nl-NL"/>
              <a:t>Den Haag</a:t>
            </a:r>
          </a:p>
          <a:p>
            <a:pPr lvl="1"/>
            <a:endParaRPr lang="nl-NL"/>
          </a:p>
          <a:p>
            <a:pPr lvl="1"/>
            <a:r>
              <a:rPr lang="nl-NL"/>
              <a:t>Zeestraat 84</a:t>
            </a:r>
          </a:p>
          <a:p>
            <a:pPr lvl="1"/>
            <a:r>
              <a:rPr lang="en-US"/>
              <a:t>2518 AD Den Haag</a:t>
            </a:r>
          </a:p>
          <a:p>
            <a:pPr lvl="1"/>
            <a:r>
              <a:rPr lang="en-US"/>
              <a:t>+31 70 318 44 44</a:t>
            </a:r>
          </a:p>
        </p:txBody>
      </p:sp>
      <p:sp>
        <p:nvSpPr>
          <p:cNvPr id="6" name="Text Placeholder 4"/>
          <p:cNvSpPr>
            <a:spLocks noGrp="1"/>
          </p:cNvSpPr>
          <p:nvPr>
            <p:ph type="body" sz="quarter" idx="14" hasCustomPrompt="1"/>
          </p:nvPr>
        </p:nvSpPr>
        <p:spPr>
          <a:xfrm>
            <a:off x="3566591" y="3350262"/>
            <a:ext cx="1938869" cy="1493520"/>
          </a:xfrm>
        </p:spPr>
        <p:txBody>
          <a:bodyPr lIns="0">
            <a:normAutofit/>
          </a:bodyPr>
          <a:lstStyle>
            <a:lvl1pPr marL="0" indent="0" algn="l">
              <a:lnSpc>
                <a:spcPct val="100000"/>
              </a:lnSpc>
              <a:spcBef>
                <a:spcPts val="0"/>
              </a:spcBef>
              <a:buFont typeface="Arial"/>
              <a:buNone/>
              <a:defRPr sz="1400" b="1">
                <a:solidFill>
                  <a:srgbClr val="009CD9"/>
                </a:solidFill>
              </a:defRPr>
            </a:lvl1pPr>
            <a:lvl2pPr marL="0" indent="0" algn="l">
              <a:lnSpc>
                <a:spcPct val="100000"/>
              </a:lnSpc>
              <a:spcBef>
                <a:spcPts val="0"/>
              </a:spcBef>
              <a:buClr>
                <a:schemeClr val="tx2"/>
              </a:buClr>
              <a:buFont typeface="Arial"/>
              <a:buNone/>
              <a:defRPr sz="1100">
                <a:solidFill>
                  <a:srgbClr val="464646"/>
                </a:solidFill>
              </a:defRPr>
            </a:lvl2pPr>
            <a:lvl3pPr marL="0" indent="0" algn="ctr">
              <a:buFont typeface="Arial"/>
              <a:buNone/>
              <a:defRPr sz="1400"/>
            </a:lvl3pPr>
            <a:lvl4pPr marL="0" indent="0" algn="ctr">
              <a:buFont typeface="Arial"/>
              <a:buNone/>
              <a:defRPr sz="1400"/>
            </a:lvl4pPr>
            <a:lvl5pPr marL="0" indent="0" algn="ctr">
              <a:buFont typeface="Arial"/>
              <a:buNone/>
              <a:defRPr sz="1400"/>
            </a:lvl5pPr>
          </a:lstStyle>
          <a:p>
            <a:pPr lvl="0"/>
            <a:r>
              <a:rPr lang="nl-NL"/>
              <a:t>Wageningen</a:t>
            </a:r>
          </a:p>
          <a:p>
            <a:pPr lvl="1"/>
            <a:endParaRPr lang="nl-NL"/>
          </a:p>
          <a:p>
            <a:pPr lvl="1"/>
            <a:r>
              <a:rPr lang="en-US"/>
              <a:t>Bronland 12-S</a:t>
            </a:r>
          </a:p>
          <a:p>
            <a:pPr lvl="1"/>
            <a:r>
              <a:rPr lang="en-US"/>
              <a:t>6708 WH Wageningen</a:t>
            </a:r>
          </a:p>
          <a:p>
            <a:pPr lvl="1"/>
            <a:r>
              <a:rPr lang="en-US"/>
              <a:t>+31 70 318 44 44</a:t>
            </a:r>
          </a:p>
        </p:txBody>
      </p:sp>
      <p:sp>
        <p:nvSpPr>
          <p:cNvPr id="7" name="Text Placeholder 4"/>
          <p:cNvSpPr>
            <a:spLocks noGrp="1"/>
          </p:cNvSpPr>
          <p:nvPr>
            <p:ph type="body" sz="quarter" idx="15" hasCustomPrompt="1"/>
          </p:nvPr>
        </p:nvSpPr>
        <p:spPr>
          <a:xfrm>
            <a:off x="6197609" y="3350262"/>
            <a:ext cx="1938869" cy="1493520"/>
          </a:xfrm>
        </p:spPr>
        <p:txBody>
          <a:bodyPr lIns="0">
            <a:normAutofit/>
          </a:bodyPr>
          <a:lstStyle>
            <a:lvl1pPr marL="0" indent="0" algn="l">
              <a:lnSpc>
                <a:spcPct val="100000"/>
              </a:lnSpc>
              <a:spcBef>
                <a:spcPts val="0"/>
              </a:spcBef>
              <a:buFont typeface="Arial"/>
              <a:buNone/>
              <a:defRPr sz="1400" b="1">
                <a:solidFill>
                  <a:srgbClr val="009CD9"/>
                </a:solidFill>
              </a:defRPr>
            </a:lvl1pPr>
            <a:lvl2pPr marL="0" indent="0" algn="l">
              <a:lnSpc>
                <a:spcPct val="100000"/>
              </a:lnSpc>
              <a:spcBef>
                <a:spcPts val="0"/>
              </a:spcBef>
              <a:buClr>
                <a:schemeClr val="tx2"/>
              </a:buClr>
              <a:buFont typeface="Arial"/>
              <a:buNone/>
              <a:defRPr sz="1100">
                <a:solidFill>
                  <a:srgbClr val="464646"/>
                </a:solidFill>
              </a:defRPr>
            </a:lvl2pPr>
            <a:lvl3pPr marL="0" indent="0" algn="ctr">
              <a:buFont typeface="Arial"/>
              <a:buNone/>
              <a:defRPr sz="1400"/>
            </a:lvl3pPr>
            <a:lvl4pPr marL="0" indent="0" algn="ctr">
              <a:buFont typeface="Arial"/>
              <a:buNone/>
              <a:defRPr sz="1400"/>
            </a:lvl4pPr>
            <a:lvl5pPr marL="0" indent="0" algn="ctr">
              <a:buFont typeface="Arial"/>
              <a:buNone/>
              <a:defRPr sz="1400"/>
            </a:lvl5pPr>
          </a:lstStyle>
          <a:p>
            <a:pPr lvl="0"/>
            <a:r>
              <a:rPr lang="nl-NL"/>
              <a:t>Brussel</a:t>
            </a:r>
          </a:p>
          <a:p>
            <a:pPr lvl="1"/>
            <a:endParaRPr lang="nl-NL"/>
          </a:p>
          <a:p>
            <a:pPr lvl="1"/>
            <a:r>
              <a:rPr lang="en-US"/>
              <a:t>Rue Belliard 199, bte 22</a:t>
            </a:r>
          </a:p>
          <a:p>
            <a:pPr lvl="1"/>
            <a:r>
              <a:rPr lang="en-US"/>
              <a:t>B-1040 Brussel, België</a:t>
            </a:r>
          </a:p>
          <a:p>
            <a:pPr lvl="1"/>
            <a:r>
              <a:rPr lang="en-US"/>
              <a:t>+32 2 502 2008</a:t>
            </a:r>
          </a:p>
        </p:txBody>
      </p:sp>
      <p:pic>
        <p:nvPicPr>
          <p:cNvPr id="9" name="Picture 8" descr="contact-brussel.png"/>
          <p:cNvPicPr>
            <a:picLocks noChangeAspect="1"/>
          </p:cNvPicPr>
          <p:nvPr userDrawn="1"/>
        </p:nvPicPr>
        <p:blipFill>
          <a:blip r:embed="rId2" cstate="print"/>
          <a:stretch>
            <a:fillRect/>
          </a:stretch>
        </p:blipFill>
        <p:spPr>
          <a:xfrm>
            <a:off x="6199424" y="2082808"/>
            <a:ext cx="1871716" cy="1155557"/>
          </a:xfrm>
          <a:prstGeom prst="rect">
            <a:avLst/>
          </a:prstGeom>
        </p:spPr>
      </p:pic>
      <p:pic>
        <p:nvPicPr>
          <p:cNvPr id="11" name="Picture 10" descr="contact-denhaag.png"/>
          <p:cNvPicPr>
            <a:picLocks noChangeAspect="1"/>
          </p:cNvPicPr>
          <p:nvPr userDrawn="1"/>
        </p:nvPicPr>
        <p:blipFill>
          <a:blip r:embed="rId3" cstate="print"/>
          <a:stretch>
            <a:fillRect/>
          </a:stretch>
        </p:blipFill>
        <p:spPr>
          <a:xfrm>
            <a:off x="1072862" y="2082807"/>
            <a:ext cx="1871715" cy="1155556"/>
          </a:xfrm>
          <a:prstGeom prst="rect">
            <a:avLst/>
          </a:prstGeom>
        </p:spPr>
      </p:pic>
      <p:pic>
        <p:nvPicPr>
          <p:cNvPr id="12" name="Picture 11" descr="contact-wageningen.png"/>
          <p:cNvPicPr>
            <a:picLocks noChangeAspect="1"/>
          </p:cNvPicPr>
          <p:nvPr userDrawn="1"/>
        </p:nvPicPr>
        <p:blipFill>
          <a:blip r:embed="rId4" cstate="print"/>
          <a:stretch>
            <a:fillRect/>
          </a:stretch>
        </p:blipFill>
        <p:spPr>
          <a:xfrm>
            <a:off x="3544839" y="2356004"/>
            <a:ext cx="2054322" cy="882360"/>
          </a:xfrm>
          <a:prstGeom prst="rect">
            <a:avLst/>
          </a:prstGeom>
        </p:spPr>
      </p:pic>
      <p:sp>
        <p:nvSpPr>
          <p:cNvPr id="14" name="Title 1"/>
          <p:cNvSpPr>
            <a:spLocks noGrp="1"/>
          </p:cNvSpPr>
          <p:nvPr userDrawn="1">
            <p:ph type="title" hasCustomPrompt="1"/>
          </p:nvPr>
        </p:nvSpPr>
        <p:spPr>
          <a:xfrm>
            <a:off x="457200" y="335280"/>
            <a:ext cx="8229600" cy="857250"/>
          </a:xfrm>
        </p:spPr>
        <p:txBody>
          <a:bodyPr>
            <a:normAutofit/>
          </a:bodyPr>
          <a:lstStyle>
            <a:lvl1pPr algn="ctr">
              <a:defRPr sz="3200" baseline="0">
                <a:solidFill>
                  <a:schemeClr val="tx2"/>
                </a:solidFill>
              </a:defRPr>
            </a:lvl1pPr>
          </a:lstStyle>
          <a:p>
            <a:r>
              <a:rPr lang="en-US"/>
              <a:t>Drie locaties</a:t>
            </a:r>
          </a:p>
        </p:txBody>
      </p:sp>
      <p:sp>
        <p:nvSpPr>
          <p:cNvPr id="17" name="Text Placeholder 15"/>
          <p:cNvSpPr>
            <a:spLocks noGrp="1"/>
          </p:cNvSpPr>
          <p:nvPr userDrawn="1">
            <p:ph type="body" sz="quarter" idx="10" hasCustomPrompt="1"/>
          </p:nvPr>
        </p:nvSpPr>
        <p:spPr>
          <a:xfrm>
            <a:off x="457200" y="1193012"/>
            <a:ext cx="8229600" cy="737393"/>
          </a:xfrm>
        </p:spPr>
        <p:txBody>
          <a:bodyPr>
            <a:noAutofit/>
          </a:bodyPr>
          <a:lstStyle>
            <a:lvl1pPr marL="0" marR="0" indent="0" algn="ctr" defTabSz="457165" rtl="0" eaLnBrk="1" fontAlgn="auto" latinLnBrk="0" hangingPunct="1">
              <a:lnSpc>
                <a:spcPct val="100000"/>
              </a:lnSpc>
              <a:spcBef>
                <a:spcPts val="0"/>
              </a:spcBef>
              <a:spcAft>
                <a:spcPts val="0"/>
              </a:spcAft>
              <a:buClrTx/>
              <a:buSzTx/>
              <a:buFont typeface="Arial"/>
              <a:buNone/>
              <a:tabLst/>
              <a:defRPr lang="en-US" sz="1600" smtClean="0">
                <a:latin typeface="+mn-lt"/>
                <a:cs typeface="FrutigerLTW01-45Light"/>
              </a:defRPr>
            </a:lvl1pPr>
            <a:lvl2pPr>
              <a:defRPr sz="1600"/>
            </a:lvl2pPr>
            <a:lvl3pPr>
              <a:defRPr sz="1600"/>
            </a:lvl3pPr>
            <a:lvl4pPr>
              <a:defRPr sz="1600"/>
            </a:lvl4pPr>
            <a:lvl5pPr>
              <a:defRPr sz="1600"/>
            </a:lvl5pPr>
          </a:lstStyle>
          <a:p>
            <a:pPr marL="0" marR="0" lvl="0" indent="0" algn="ctr" defTabSz="457165" rtl="0" eaLnBrk="1" fontAlgn="auto" latinLnBrk="0" hangingPunct="1">
              <a:lnSpc>
                <a:spcPct val="100000"/>
              </a:lnSpc>
              <a:spcBef>
                <a:spcPts val="0"/>
              </a:spcBef>
              <a:spcAft>
                <a:spcPts val="0"/>
              </a:spcAft>
              <a:buClrTx/>
              <a:buSzTx/>
              <a:buFont typeface="Arial"/>
              <a:buNone/>
              <a:tabLst/>
              <a:defRPr/>
            </a:pPr>
            <a:r>
              <a:rPr lang="en-US"/>
              <a:t>Schuttelaar &amp; Partners breidt haar dienstverlening stap voor stap uit. </a:t>
            </a:r>
            <a:br>
              <a:rPr lang="en-US"/>
            </a:br>
            <a:r>
              <a:rPr lang="en-US"/>
              <a:t>Inmiddels zijn we actief vanuit 3 locaties. Den Haag is onze hoofdvestiging.</a:t>
            </a:r>
          </a:p>
        </p:txBody>
      </p:sp>
    </p:spTree>
    <p:extLst>
      <p:ext uri="{BB962C8B-B14F-4D97-AF65-F5344CB8AC3E}">
        <p14:creationId xmlns:p14="http://schemas.microsoft.com/office/powerpoint/2010/main" val="32421931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Bottom)">
                                      <p:cBhvr>
                                        <p:cTn id="7" dur="500"/>
                                        <p:tgtEl>
                                          <p:spTgt spid="11"/>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slide(fromBottom)">
                                      <p:cBhvr>
                                        <p:cTn id="11" dur="500"/>
                                        <p:tgtEl>
                                          <p:spTgt spid="12"/>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lide(fromBottom)">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9056647"/>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Communicatie">
    <p:spTree>
      <p:nvGrpSpPr>
        <p:cNvPr id="1" name=""/>
        <p:cNvGrpSpPr/>
        <p:nvPr/>
      </p:nvGrpSpPr>
      <p:grpSpPr>
        <a:xfrm>
          <a:off x="0" y="0"/>
          <a:ext cx="0" cy="0"/>
          <a:chOff x="0" y="0"/>
          <a:chExt cx="0" cy="0"/>
        </a:xfrm>
      </p:grpSpPr>
      <p:pic>
        <p:nvPicPr>
          <p:cNvPr id="4" name="Picture 3" descr="Communicatie-L.jpg"/>
          <p:cNvPicPr>
            <a:picLocks noChangeAspect="1"/>
          </p:cNvPicPr>
          <p:nvPr userDrawn="1"/>
        </p:nvPicPr>
        <p:blipFill>
          <a:blip r:embed="rId2" cstate="print"/>
          <a:stretch>
            <a:fillRect/>
          </a:stretch>
        </p:blipFill>
        <p:spPr>
          <a:xfrm>
            <a:off x="0" y="2"/>
            <a:ext cx="9144000" cy="5143500"/>
          </a:xfrm>
          <a:prstGeom prst="rect">
            <a:avLst/>
          </a:prstGeom>
        </p:spPr>
      </p:pic>
      <p:sp>
        <p:nvSpPr>
          <p:cNvPr id="2" name="Title 1"/>
          <p:cNvSpPr>
            <a:spLocks noGrp="1"/>
          </p:cNvSpPr>
          <p:nvPr>
            <p:ph type="title"/>
          </p:nvPr>
        </p:nvSpPr>
        <p:spPr>
          <a:xfrm>
            <a:off x="457200" y="3958590"/>
            <a:ext cx="8229600" cy="857250"/>
          </a:xfrm>
          <a:effectLst>
            <a:outerShdw blurRad="50800" dist="25400" dir="5400000">
              <a:srgbClr val="000000">
                <a:alpha val="20000"/>
              </a:srgbClr>
            </a:outerShdw>
          </a:effectLst>
        </p:spPr>
        <p:txBody>
          <a:bodyPr>
            <a:noAutofit/>
          </a:bodyPr>
          <a:lstStyle>
            <a:lvl1pPr algn="ctr">
              <a:defRPr sz="5000">
                <a:solidFill>
                  <a:schemeClr val="bg1"/>
                </a:solidFill>
              </a:defRPr>
            </a:lvl1pPr>
          </a:lstStyle>
          <a:p>
            <a:r>
              <a:rPr lang="nl-NL"/>
              <a:t>Click to edit Master title style</a:t>
            </a:r>
            <a:endParaRPr lang="en-US"/>
          </a:p>
        </p:txBody>
      </p:sp>
    </p:spTree>
    <p:extLst>
      <p:ext uri="{BB962C8B-B14F-4D97-AF65-F5344CB8AC3E}">
        <p14:creationId xmlns:p14="http://schemas.microsoft.com/office/powerpoint/2010/main" val="1734808755"/>
      </p:ext>
    </p:extLst>
  </p:cSld>
  <p:clrMapOvr>
    <a:masterClrMapping/>
  </p:clrMapOvr>
  <p:transition spd="med">
    <p:push/>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Public affairs">
    <p:spTree>
      <p:nvGrpSpPr>
        <p:cNvPr id="1" name=""/>
        <p:cNvGrpSpPr/>
        <p:nvPr/>
      </p:nvGrpSpPr>
      <p:grpSpPr>
        <a:xfrm>
          <a:off x="0" y="0"/>
          <a:ext cx="0" cy="0"/>
          <a:chOff x="0" y="0"/>
          <a:chExt cx="0" cy="0"/>
        </a:xfrm>
      </p:grpSpPr>
      <p:pic>
        <p:nvPicPr>
          <p:cNvPr id="4" name="Picture 3" descr="Public-Affairs-L.jpg"/>
          <p:cNvPicPr>
            <a:picLocks noChangeAspect="1"/>
          </p:cNvPicPr>
          <p:nvPr userDrawn="1"/>
        </p:nvPicPr>
        <p:blipFill>
          <a:blip r:embed="rId2"/>
          <a:stretch>
            <a:fillRect/>
          </a:stretch>
        </p:blipFill>
        <p:spPr>
          <a:xfrm>
            <a:off x="2" y="1"/>
            <a:ext cx="9144001" cy="5143500"/>
          </a:xfrm>
          <a:prstGeom prst="rect">
            <a:avLst/>
          </a:prstGeom>
        </p:spPr>
      </p:pic>
      <p:sp>
        <p:nvSpPr>
          <p:cNvPr id="2" name="Title 1"/>
          <p:cNvSpPr>
            <a:spLocks noGrp="1"/>
          </p:cNvSpPr>
          <p:nvPr>
            <p:ph type="title"/>
          </p:nvPr>
        </p:nvSpPr>
        <p:spPr>
          <a:xfrm>
            <a:off x="457200" y="3958590"/>
            <a:ext cx="8229600" cy="857250"/>
          </a:xfrm>
          <a:effectLst>
            <a:outerShdw blurRad="50800" dist="25400" dir="5400000">
              <a:srgbClr val="000000">
                <a:alpha val="20000"/>
              </a:srgbClr>
            </a:outerShdw>
          </a:effectLst>
        </p:spPr>
        <p:txBody>
          <a:bodyPr>
            <a:noAutofit/>
          </a:bodyPr>
          <a:lstStyle>
            <a:lvl1pPr algn="ctr">
              <a:defRPr sz="4979">
                <a:solidFill>
                  <a:schemeClr val="bg1"/>
                </a:solidFill>
              </a:defRPr>
            </a:lvl1pPr>
          </a:lstStyle>
          <a:p>
            <a:r>
              <a:rPr lang="nl-NL"/>
              <a:t>Click to edit Master title style</a:t>
            </a:r>
            <a:endParaRPr lang="en-US"/>
          </a:p>
        </p:txBody>
      </p:sp>
    </p:spTree>
    <p:extLst>
      <p:ext uri="{BB962C8B-B14F-4D97-AF65-F5344CB8AC3E}">
        <p14:creationId xmlns:p14="http://schemas.microsoft.com/office/powerpoint/2010/main" val="1581606978"/>
      </p:ext>
    </p:extLst>
  </p:cSld>
  <p:clrMapOvr>
    <a:masterClrMapping/>
  </p:clrMapOvr>
  <p:transition spd="med">
    <p:push/>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Strategie">
    <p:spTree>
      <p:nvGrpSpPr>
        <p:cNvPr id="1" name=""/>
        <p:cNvGrpSpPr/>
        <p:nvPr/>
      </p:nvGrpSpPr>
      <p:grpSpPr>
        <a:xfrm>
          <a:off x="0" y="0"/>
          <a:ext cx="0" cy="0"/>
          <a:chOff x="0" y="0"/>
          <a:chExt cx="0" cy="0"/>
        </a:xfrm>
      </p:grpSpPr>
      <p:pic>
        <p:nvPicPr>
          <p:cNvPr id="4" name="Picture 3" descr="Strategie-L.jpg"/>
          <p:cNvPicPr>
            <a:picLocks noChangeAspect="1"/>
          </p:cNvPicPr>
          <p:nvPr userDrawn="1"/>
        </p:nvPicPr>
        <p:blipFill>
          <a:blip r:embed="rId2"/>
          <a:stretch>
            <a:fillRect/>
          </a:stretch>
        </p:blipFill>
        <p:spPr>
          <a:xfrm>
            <a:off x="0" y="1"/>
            <a:ext cx="9144000" cy="5143500"/>
          </a:xfrm>
          <a:prstGeom prst="rect">
            <a:avLst/>
          </a:prstGeom>
        </p:spPr>
      </p:pic>
      <p:sp>
        <p:nvSpPr>
          <p:cNvPr id="2" name="Title 1"/>
          <p:cNvSpPr>
            <a:spLocks noGrp="1"/>
          </p:cNvSpPr>
          <p:nvPr>
            <p:ph type="title"/>
          </p:nvPr>
        </p:nvSpPr>
        <p:spPr>
          <a:xfrm>
            <a:off x="457200" y="3958590"/>
            <a:ext cx="8229600" cy="857250"/>
          </a:xfrm>
          <a:effectLst>
            <a:outerShdw blurRad="50800" dist="25400" dir="5400000">
              <a:srgbClr val="000000">
                <a:alpha val="20000"/>
              </a:srgbClr>
            </a:outerShdw>
          </a:effectLst>
        </p:spPr>
        <p:txBody>
          <a:bodyPr>
            <a:noAutofit/>
          </a:bodyPr>
          <a:lstStyle>
            <a:lvl1pPr algn="ctr">
              <a:defRPr sz="4979">
                <a:solidFill>
                  <a:schemeClr val="bg1"/>
                </a:solidFill>
              </a:defRPr>
            </a:lvl1pPr>
          </a:lstStyle>
          <a:p>
            <a:r>
              <a:rPr lang="nl-NL"/>
              <a:t>Click to edit Master title style</a:t>
            </a:r>
            <a:endParaRPr lang="en-US"/>
          </a:p>
        </p:txBody>
      </p:sp>
    </p:spTree>
    <p:extLst>
      <p:ext uri="{BB962C8B-B14F-4D97-AF65-F5344CB8AC3E}">
        <p14:creationId xmlns:p14="http://schemas.microsoft.com/office/powerpoint/2010/main" val="2369594186"/>
      </p:ext>
    </p:extLst>
  </p:cSld>
  <p:clrMapOvr>
    <a:masterClrMapping/>
  </p:clrMapOvr>
  <p:transition spd="med">
    <p:push/>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Online Magazines">
    <p:spTree>
      <p:nvGrpSpPr>
        <p:cNvPr id="1" name=""/>
        <p:cNvGrpSpPr/>
        <p:nvPr/>
      </p:nvGrpSpPr>
      <p:grpSpPr>
        <a:xfrm>
          <a:off x="0" y="0"/>
          <a:ext cx="0" cy="0"/>
          <a:chOff x="0" y="0"/>
          <a:chExt cx="0" cy="0"/>
        </a:xfrm>
      </p:grpSpPr>
      <p:pic>
        <p:nvPicPr>
          <p:cNvPr id="4" name="Picture 3" descr="Online-Magazines-L.jpg"/>
          <p:cNvPicPr>
            <a:picLocks noChangeAspect="1"/>
          </p:cNvPicPr>
          <p:nvPr userDrawn="1"/>
        </p:nvPicPr>
        <p:blipFill>
          <a:blip r:embed="rId2"/>
          <a:stretch>
            <a:fillRect/>
          </a:stretch>
        </p:blipFill>
        <p:spPr>
          <a:xfrm>
            <a:off x="2" y="1"/>
            <a:ext cx="9144001" cy="5143500"/>
          </a:xfrm>
          <a:prstGeom prst="rect">
            <a:avLst/>
          </a:prstGeom>
        </p:spPr>
      </p:pic>
      <p:sp>
        <p:nvSpPr>
          <p:cNvPr id="2" name="Title 1"/>
          <p:cNvSpPr>
            <a:spLocks noGrp="1"/>
          </p:cNvSpPr>
          <p:nvPr>
            <p:ph type="title"/>
          </p:nvPr>
        </p:nvSpPr>
        <p:spPr>
          <a:xfrm>
            <a:off x="457200" y="3958590"/>
            <a:ext cx="8229600" cy="857250"/>
          </a:xfrm>
          <a:effectLst>
            <a:outerShdw blurRad="50800" dist="25400" dir="5400000">
              <a:srgbClr val="000000">
                <a:alpha val="20000"/>
              </a:srgbClr>
            </a:outerShdw>
          </a:effectLst>
        </p:spPr>
        <p:txBody>
          <a:bodyPr>
            <a:noAutofit/>
          </a:bodyPr>
          <a:lstStyle>
            <a:lvl1pPr algn="ctr">
              <a:defRPr sz="4979">
                <a:solidFill>
                  <a:schemeClr val="bg1"/>
                </a:solidFill>
              </a:defRPr>
            </a:lvl1pPr>
          </a:lstStyle>
          <a:p>
            <a:r>
              <a:rPr lang="nl-NL"/>
              <a:t>Click to edit Master title style</a:t>
            </a:r>
            <a:endParaRPr lang="en-US"/>
          </a:p>
        </p:txBody>
      </p:sp>
    </p:spTree>
    <p:extLst>
      <p:ext uri="{BB962C8B-B14F-4D97-AF65-F5344CB8AC3E}">
        <p14:creationId xmlns:p14="http://schemas.microsoft.com/office/powerpoint/2010/main" val="1367852860"/>
      </p:ext>
    </p:extLst>
  </p:cSld>
  <p:clrMapOvr>
    <a:masterClrMapping/>
  </p:clrMapOvr>
  <p:transition spd="med">
    <p:push/>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olofon">
    <p:bg>
      <p:bgRef idx="1001">
        <a:schemeClr val="bg2"/>
      </p:bgRef>
    </p:bg>
    <p:spTree>
      <p:nvGrpSpPr>
        <p:cNvPr id="1" name=""/>
        <p:cNvGrpSpPr/>
        <p:nvPr/>
      </p:nvGrpSpPr>
      <p:grpSpPr>
        <a:xfrm>
          <a:off x="0" y="0"/>
          <a:ext cx="0" cy="0"/>
          <a:chOff x="0" y="0"/>
          <a:chExt cx="0" cy="0"/>
        </a:xfrm>
      </p:grpSpPr>
      <p:sp>
        <p:nvSpPr>
          <p:cNvPr id="5" name="Text Placeholder 4"/>
          <p:cNvSpPr>
            <a:spLocks noGrp="1"/>
          </p:cNvSpPr>
          <p:nvPr>
            <p:ph type="body" sz="quarter" idx="13" hasCustomPrompt="1"/>
          </p:nvPr>
        </p:nvSpPr>
        <p:spPr>
          <a:xfrm>
            <a:off x="1700841" y="3965053"/>
            <a:ext cx="1642533" cy="878729"/>
          </a:xfrm>
        </p:spPr>
        <p:txBody>
          <a:bodyPr lIns="0" rIns="0">
            <a:normAutofit/>
          </a:bodyPr>
          <a:lstStyle>
            <a:lvl1pPr marL="0" indent="0" algn="l">
              <a:lnSpc>
                <a:spcPct val="100000"/>
              </a:lnSpc>
              <a:spcBef>
                <a:spcPts val="0"/>
              </a:spcBef>
              <a:spcAft>
                <a:spcPts val="300"/>
              </a:spcAft>
              <a:buFont typeface="Arial"/>
              <a:buNone/>
              <a:defRPr sz="1200" b="1">
                <a:solidFill>
                  <a:srgbClr val="FFFFFF"/>
                </a:solidFill>
              </a:defRPr>
            </a:lvl1pPr>
            <a:lvl2pPr marL="0" indent="0" algn="l">
              <a:lnSpc>
                <a:spcPct val="100000"/>
              </a:lnSpc>
              <a:spcBef>
                <a:spcPts val="0"/>
              </a:spcBef>
              <a:buClr>
                <a:schemeClr val="tx2"/>
              </a:buClr>
              <a:buFont typeface="Arial"/>
              <a:buNone/>
              <a:defRPr sz="1000" baseline="0">
                <a:solidFill>
                  <a:srgbClr val="FFFFFF"/>
                </a:solidFill>
              </a:defRPr>
            </a:lvl2pPr>
            <a:lvl3pPr marL="0" indent="0" algn="ctr">
              <a:buFont typeface="Arial"/>
              <a:buNone/>
              <a:defRPr sz="1400"/>
            </a:lvl3pPr>
            <a:lvl4pPr marL="0" indent="0" algn="ctr">
              <a:buFont typeface="Arial"/>
              <a:buNone/>
              <a:defRPr sz="1400"/>
            </a:lvl4pPr>
            <a:lvl5pPr marL="0" indent="0" algn="ctr">
              <a:buFont typeface="Arial"/>
              <a:buNone/>
              <a:defRPr sz="1400"/>
            </a:lvl5pPr>
          </a:lstStyle>
          <a:p>
            <a:pPr lvl="0"/>
            <a:r>
              <a:rPr lang="nl-NL"/>
              <a:t>Den Haag</a:t>
            </a:r>
          </a:p>
          <a:p>
            <a:pPr lvl="1"/>
            <a:r>
              <a:rPr lang="nl-NL"/>
              <a:t>Zeestraat 84</a:t>
            </a:r>
          </a:p>
          <a:p>
            <a:pPr lvl="1"/>
            <a:r>
              <a:rPr lang="en-US"/>
              <a:t>2518 AD Den Haag</a:t>
            </a:r>
          </a:p>
        </p:txBody>
      </p:sp>
      <p:sp>
        <p:nvSpPr>
          <p:cNvPr id="6" name="Text Placeholder 4"/>
          <p:cNvSpPr>
            <a:spLocks noGrp="1"/>
          </p:cNvSpPr>
          <p:nvPr>
            <p:ph type="body" sz="quarter" idx="14" hasCustomPrompt="1"/>
          </p:nvPr>
        </p:nvSpPr>
        <p:spPr>
          <a:xfrm>
            <a:off x="3899293" y="3965053"/>
            <a:ext cx="1642533" cy="878729"/>
          </a:xfrm>
        </p:spPr>
        <p:txBody>
          <a:bodyPr lIns="0" rIns="0">
            <a:normAutofit/>
          </a:bodyPr>
          <a:lstStyle>
            <a:lvl1pPr marL="0" indent="0" algn="l">
              <a:lnSpc>
                <a:spcPct val="100000"/>
              </a:lnSpc>
              <a:spcBef>
                <a:spcPts val="0"/>
              </a:spcBef>
              <a:spcAft>
                <a:spcPts val="300"/>
              </a:spcAft>
              <a:buFont typeface="Arial"/>
              <a:buNone/>
              <a:defRPr sz="1200" b="1">
                <a:solidFill>
                  <a:srgbClr val="FFFFFF"/>
                </a:solidFill>
              </a:defRPr>
            </a:lvl1pPr>
            <a:lvl2pPr marL="0" indent="0" algn="l">
              <a:lnSpc>
                <a:spcPct val="100000"/>
              </a:lnSpc>
              <a:spcBef>
                <a:spcPts val="0"/>
              </a:spcBef>
              <a:buClr>
                <a:schemeClr val="tx2"/>
              </a:buClr>
              <a:buFont typeface="Arial"/>
              <a:buNone/>
              <a:defRPr sz="1000">
                <a:solidFill>
                  <a:srgbClr val="FFFFFF"/>
                </a:solidFill>
              </a:defRPr>
            </a:lvl2pPr>
            <a:lvl3pPr marL="0" indent="0" algn="ctr">
              <a:buFont typeface="Arial"/>
              <a:buNone/>
              <a:defRPr sz="1400"/>
            </a:lvl3pPr>
            <a:lvl4pPr marL="0" indent="0" algn="ctr">
              <a:buFont typeface="Arial"/>
              <a:buNone/>
              <a:defRPr sz="1400"/>
            </a:lvl4pPr>
            <a:lvl5pPr marL="0" indent="0" algn="ctr">
              <a:buFont typeface="Arial"/>
              <a:buNone/>
              <a:defRPr sz="1400"/>
            </a:lvl5pPr>
          </a:lstStyle>
          <a:p>
            <a:pPr lvl="0"/>
            <a:r>
              <a:rPr lang="nl-NL"/>
              <a:t>Wageningen</a:t>
            </a:r>
          </a:p>
          <a:p>
            <a:pPr lvl="1"/>
            <a:r>
              <a:rPr lang="en-US"/>
              <a:t>Bronland 12-S</a:t>
            </a:r>
          </a:p>
          <a:p>
            <a:pPr lvl="1"/>
            <a:r>
              <a:rPr lang="en-US"/>
              <a:t>6708 WH Wageningen</a:t>
            </a:r>
          </a:p>
        </p:txBody>
      </p:sp>
      <p:sp>
        <p:nvSpPr>
          <p:cNvPr id="7" name="Text Placeholder 4"/>
          <p:cNvSpPr>
            <a:spLocks noGrp="1"/>
          </p:cNvSpPr>
          <p:nvPr>
            <p:ph type="body" sz="quarter" idx="15" hasCustomPrompt="1"/>
          </p:nvPr>
        </p:nvSpPr>
        <p:spPr>
          <a:xfrm>
            <a:off x="6231472" y="3965053"/>
            <a:ext cx="1642533" cy="878729"/>
          </a:xfrm>
        </p:spPr>
        <p:txBody>
          <a:bodyPr lIns="0" rIns="0">
            <a:normAutofit/>
          </a:bodyPr>
          <a:lstStyle>
            <a:lvl1pPr marL="0" indent="0" algn="l">
              <a:lnSpc>
                <a:spcPct val="100000"/>
              </a:lnSpc>
              <a:spcBef>
                <a:spcPts val="0"/>
              </a:spcBef>
              <a:spcAft>
                <a:spcPts val="300"/>
              </a:spcAft>
              <a:buFont typeface="Arial"/>
              <a:buNone/>
              <a:defRPr sz="1200" b="1">
                <a:solidFill>
                  <a:schemeClr val="tx1"/>
                </a:solidFill>
              </a:defRPr>
            </a:lvl1pPr>
            <a:lvl2pPr marL="0" indent="0" algn="l">
              <a:lnSpc>
                <a:spcPct val="100000"/>
              </a:lnSpc>
              <a:spcBef>
                <a:spcPts val="0"/>
              </a:spcBef>
              <a:buClr>
                <a:schemeClr val="tx2"/>
              </a:buClr>
              <a:buFont typeface="Arial"/>
              <a:buNone/>
              <a:defRPr sz="1000">
                <a:solidFill>
                  <a:schemeClr val="tx1"/>
                </a:solidFill>
              </a:defRPr>
            </a:lvl2pPr>
            <a:lvl3pPr marL="0" indent="0" algn="ctr">
              <a:buFont typeface="Arial"/>
              <a:buNone/>
              <a:defRPr sz="1400"/>
            </a:lvl3pPr>
            <a:lvl4pPr marL="0" indent="0" algn="ctr">
              <a:buFont typeface="Arial"/>
              <a:buNone/>
              <a:defRPr sz="1400"/>
            </a:lvl4pPr>
            <a:lvl5pPr marL="0" indent="0" algn="ctr">
              <a:buFont typeface="Arial"/>
              <a:buNone/>
              <a:defRPr sz="1400"/>
            </a:lvl5pPr>
          </a:lstStyle>
          <a:p>
            <a:pPr lvl="0"/>
            <a:r>
              <a:rPr lang="nl-NL"/>
              <a:t>Brussel</a:t>
            </a:r>
          </a:p>
          <a:p>
            <a:pPr lvl="1"/>
            <a:r>
              <a:rPr lang="en-US"/>
              <a:t>Rue Belliard 199, bte 22</a:t>
            </a:r>
          </a:p>
          <a:p>
            <a:pPr lvl="1"/>
            <a:r>
              <a:rPr lang="en-US"/>
              <a:t>B-1040 Brussel, België</a:t>
            </a:r>
          </a:p>
        </p:txBody>
      </p:sp>
      <p:pic>
        <p:nvPicPr>
          <p:cNvPr id="9" name="Picture 8" descr="contact-brussel.png"/>
          <p:cNvPicPr>
            <a:picLocks noChangeAspect="1"/>
          </p:cNvPicPr>
          <p:nvPr userDrawn="1"/>
        </p:nvPicPr>
        <p:blipFill>
          <a:blip r:embed="rId2" cstate="print"/>
          <a:stretch>
            <a:fillRect/>
          </a:stretch>
        </p:blipFill>
        <p:spPr>
          <a:xfrm>
            <a:off x="6224449" y="3197927"/>
            <a:ext cx="1225734" cy="756830"/>
          </a:xfrm>
          <a:prstGeom prst="rect">
            <a:avLst/>
          </a:prstGeom>
        </p:spPr>
      </p:pic>
      <p:pic>
        <p:nvPicPr>
          <p:cNvPr id="11" name="Picture 10" descr="contact-denhaag.png"/>
          <p:cNvPicPr>
            <a:picLocks noChangeAspect="1"/>
          </p:cNvPicPr>
          <p:nvPr userDrawn="1"/>
        </p:nvPicPr>
        <p:blipFill>
          <a:blip r:embed="rId3" cstate="print"/>
          <a:stretch>
            <a:fillRect/>
          </a:stretch>
        </p:blipFill>
        <p:spPr>
          <a:xfrm>
            <a:off x="1693821" y="3197928"/>
            <a:ext cx="1225733" cy="756829"/>
          </a:xfrm>
          <a:prstGeom prst="rect">
            <a:avLst/>
          </a:prstGeom>
        </p:spPr>
      </p:pic>
      <p:pic>
        <p:nvPicPr>
          <p:cNvPr id="12" name="Picture 11" descr="contact-wageningen.png"/>
          <p:cNvPicPr>
            <a:picLocks noChangeAspect="1"/>
          </p:cNvPicPr>
          <p:nvPr userDrawn="1"/>
        </p:nvPicPr>
        <p:blipFill>
          <a:blip r:embed="rId4" cstate="print"/>
          <a:stretch>
            <a:fillRect/>
          </a:stretch>
        </p:blipFill>
        <p:spPr>
          <a:xfrm>
            <a:off x="3899288" y="3376858"/>
            <a:ext cx="1345422" cy="577900"/>
          </a:xfrm>
          <a:prstGeom prst="rect">
            <a:avLst/>
          </a:prstGeom>
        </p:spPr>
      </p:pic>
      <p:sp>
        <p:nvSpPr>
          <p:cNvPr id="16" name="Rectangle 15"/>
          <p:cNvSpPr/>
          <p:nvPr userDrawn="1"/>
        </p:nvSpPr>
        <p:spPr>
          <a:xfrm>
            <a:off x="8136473" y="4843781"/>
            <a:ext cx="1007531" cy="2997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8" name="Picture 17" descr="logo_schuttelaar_WIT.png"/>
          <p:cNvPicPr>
            <a:picLocks noChangeAspect="1"/>
          </p:cNvPicPr>
          <p:nvPr userDrawn="1"/>
        </p:nvPicPr>
        <p:blipFill>
          <a:blip r:embed="rId5" cstate="print"/>
          <a:stretch>
            <a:fillRect/>
          </a:stretch>
        </p:blipFill>
        <p:spPr>
          <a:xfrm>
            <a:off x="2919551" y="1320801"/>
            <a:ext cx="3304898" cy="746014"/>
          </a:xfrm>
          <a:prstGeom prst="rect">
            <a:avLst/>
          </a:prstGeom>
          <a:effectLst/>
        </p:spPr>
      </p:pic>
      <p:sp>
        <p:nvSpPr>
          <p:cNvPr id="21" name="TextBox 20"/>
          <p:cNvSpPr txBox="1"/>
          <p:nvPr userDrawn="1"/>
        </p:nvSpPr>
        <p:spPr>
          <a:xfrm>
            <a:off x="5503334" y="1947333"/>
            <a:ext cx="184731" cy="370935"/>
          </a:xfrm>
          <a:prstGeom prst="rect">
            <a:avLst/>
          </a:prstGeom>
          <a:noFill/>
        </p:spPr>
        <p:txBody>
          <a:bodyPr wrap="none" rtlCol="0">
            <a:spAutoFit/>
          </a:bodyPr>
          <a:lstStyle/>
          <a:p>
            <a:endParaRPr lang="en-US" sz="1800"/>
          </a:p>
        </p:txBody>
      </p:sp>
      <p:sp>
        <p:nvSpPr>
          <p:cNvPr id="22" name="TextBox 21"/>
          <p:cNvSpPr txBox="1"/>
          <p:nvPr userDrawn="1"/>
        </p:nvSpPr>
        <p:spPr>
          <a:xfrm>
            <a:off x="1" y="4892645"/>
            <a:ext cx="9144000" cy="200923"/>
          </a:xfrm>
          <a:prstGeom prst="rect">
            <a:avLst/>
          </a:prstGeom>
          <a:noFill/>
        </p:spPr>
        <p:txBody>
          <a:bodyPr wrap="square" lIns="0" rIns="0" rtlCol="0">
            <a:spAutoFit/>
          </a:bodyPr>
          <a:lstStyle/>
          <a:p>
            <a:pPr marL="0" indent="0" algn="ctr"/>
            <a:r>
              <a:rPr lang="en-US" sz="700" b="0" i="0" spc="0">
                <a:latin typeface="Arial Black"/>
                <a:cs typeface="Arial Black"/>
              </a:rPr>
              <a:t>©</a:t>
            </a:r>
            <a:r>
              <a:rPr lang="en-US" sz="600" b="1" spc="0">
                <a:latin typeface="Trebuchet MS" pitchFamily="-108" charset="0"/>
              </a:rPr>
              <a:t> </a:t>
            </a:r>
            <a:r>
              <a:rPr lang="nl-NL" sz="600" b="1" spc="0">
                <a:latin typeface="Trebuchet MS" pitchFamily="-108" charset="0"/>
              </a:rPr>
              <a:t>Schuttelaar &amp;</a:t>
            </a:r>
            <a:r>
              <a:rPr lang="nl-NL" sz="600" b="1" spc="0" baseline="0">
                <a:latin typeface="Trebuchet MS" pitchFamily="-108" charset="0"/>
              </a:rPr>
              <a:t> Partners. A</a:t>
            </a:r>
            <a:r>
              <a:rPr lang="nl-NL" sz="600" b="1" spc="0">
                <a:latin typeface="Trebuchet MS" pitchFamily="-108" charset="0"/>
              </a:rPr>
              <a:t>lle teksten</a:t>
            </a:r>
            <a:r>
              <a:rPr lang="nl-NL" sz="600" b="1" spc="0" baseline="0">
                <a:latin typeface="Trebuchet MS" pitchFamily="-108" charset="0"/>
              </a:rPr>
              <a:t>, </a:t>
            </a:r>
            <a:r>
              <a:rPr lang="nl-NL" sz="600" b="1" spc="0">
                <a:latin typeface="Trebuchet MS" pitchFamily="-108" charset="0"/>
              </a:rPr>
              <a:t>beelden</a:t>
            </a:r>
            <a:r>
              <a:rPr lang="nl-NL" sz="600" b="1" spc="0" baseline="0">
                <a:latin typeface="Trebuchet MS" pitchFamily="-108" charset="0"/>
              </a:rPr>
              <a:t>,</a:t>
            </a:r>
            <a:r>
              <a:rPr lang="nl-NL" sz="600" b="1" spc="0">
                <a:latin typeface="Trebuchet MS" pitchFamily="-108" charset="0"/>
              </a:rPr>
              <a:t> logo’s en andere content in deze presentatie worden beschermd door het auteursrecht, tenzij anders vermeld. Reproductie en/of gebruik is slechts toegestaan na schriftelijke toestemming.</a:t>
            </a:r>
          </a:p>
        </p:txBody>
      </p:sp>
      <p:sp>
        <p:nvSpPr>
          <p:cNvPr id="36" name="Text Placeholder 4"/>
          <p:cNvSpPr>
            <a:spLocks noGrp="1"/>
          </p:cNvSpPr>
          <p:nvPr userDrawn="1">
            <p:ph type="body" sz="quarter" idx="11" hasCustomPrompt="1"/>
          </p:nvPr>
        </p:nvSpPr>
        <p:spPr>
          <a:xfrm>
            <a:off x="4" y="2547383"/>
            <a:ext cx="9143999" cy="461433"/>
          </a:xfrm>
          <a:noFill/>
          <a:ln>
            <a:noFill/>
          </a:ln>
        </p:spPr>
        <p:txBody>
          <a:bodyPr tIns="0" bIns="93600" anchor="ctr">
            <a:normAutofit/>
          </a:bodyPr>
          <a:lstStyle>
            <a:lvl1pPr marL="0" indent="0" algn="ctr">
              <a:lnSpc>
                <a:spcPct val="150000"/>
              </a:lnSpc>
              <a:buNone/>
              <a:defRPr sz="1200" b="1" i="0">
                <a:solidFill>
                  <a:srgbClr val="FFFFFF"/>
                </a:solidFill>
              </a:defRPr>
            </a:lvl1pPr>
            <a:lvl2pPr marL="0" indent="360000">
              <a:buClr>
                <a:schemeClr val="tx2"/>
              </a:buClr>
              <a:buFont typeface="Arial"/>
              <a:buChar char="•"/>
              <a:defRPr/>
            </a:lvl2pPr>
            <a:lvl3pPr marL="0" indent="0">
              <a:defRPr/>
            </a:lvl3pPr>
            <a:lvl4pPr marL="0" indent="0">
              <a:defRPr/>
            </a:lvl4pPr>
            <a:lvl5pPr marL="0" indent="0">
              <a:defRPr/>
            </a:lvl5pPr>
          </a:lstStyle>
          <a:p>
            <a:pPr lvl="0"/>
            <a:r>
              <a:rPr lang="nl-NL"/>
              <a:t>www.schuttelaar.nl  |  info@schuttelaar.nl | 070 – 318 44 44</a:t>
            </a:r>
          </a:p>
        </p:txBody>
      </p:sp>
    </p:spTree>
    <p:extLst>
      <p:ext uri="{BB962C8B-B14F-4D97-AF65-F5344CB8AC3E}">
        <p14:creationId xmlns:p14="http://schemas.microsoft.com/office/powerpoint/2010/main" val="2872388290"/>
      </p:ext>
    </p:extLst>
  </p:cSld>
  <p:clrMapOvr>
    <a:overrideClrMapping bg1="dk1" tx1="lt1" bg2="dk2" tx2="lt2" accent1="accent1" accent2="accent2" accent3="accent3" accent4="accent4" accent5="accent5" accent6="accent6" hlink="hlink" folHlink="folHlink"/>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Bottom)">
                                      <p:cBhvr>
                                        <p:cTn id="7" dur="500"/>
                                        <p:tgtEl>
                                          <p:spTgt spid="11"/>
                                        </p:tgtEl>
                                      </p:cBhvr>
                                    </p:animEffect>
                                  </p:childTnLst>
                                </p:cTn>
                              </p:par>
                              <p:par>
                                <p:cTn id="8" presetID="12" presetClass="entr" presetSubtype="4" fill="hold" nodeType="withEffect">
                                  <p:stCondLst>
                                    <p:cond delay="200"/>
                                  </p:stCondLst>
                                  <p:childTnLst>
                                    <p:set>
                                      <p:cBhvr>
                                        <p:cTn id="9" dur="1" fill="hold">
                                          <p:stCondLst>
                                            <p:cond delay="0"/>
                                          </p:stCondLst>
                                        </p:cTn>
                                        <p:tgtEl>
                                          <p:spTgt spid="12"/>
                                        </p:tgtEl>
                                        <p:attrNameLst>
                                          <p:attrName>style.visibility</p:attrName>
                                        </p:attrNameLst>
                                      </p:cBhvr>
                                      <p:to>
                                        <p:strVal val="visible"/>
                                      </p:to>
                                    </p:set>
                                    <p:animEffect transition="in" filter="slide(fromBottom)">
                                      <p:cBhvr>
                                        <p:cTn id="10" dur="500"/>
                                        <p:tgtEl>
                                          <p:spTgt spid="12"/>
                                        </p:tgtEl>
                                      </p:cBhvr>
                                    </p:animEffect>
                                  </p:childTnLst>
                                </p:cTn>
                              </p:par>
                              <p:par>
                                <p:cTn id="11" presetID="12" presetClass="entr" presetSubtype="4" fill="hold" nodeType="withEffect">
                                  <p:stCondLst>
                                    <p:cond delay="400"/>
                                  </p:stCondLst>
                                  <p:childTnLst>
                                    <p:set>
                                      <p:cBhvr>
                                        <p:cTn id="12" dur="1" fill="hold">
                                          <p:stCondLst>
                                            <p:cond delay="0"/>
                                          </p:stCondLst>
                                        </p:cTn>
                                        <p:tgtEl>
                                          <p:spTgt spid="9"/>
                                        </p:tgtEl>
                                        <p:attrNameLst>
                                          <p:attrName>style.visibility</p:attrName>
                                        </p:attrNameLst>
                                      </p:cBhvr>
                                      <p:to>
                                        <p:strVal val="visible"/>
                                      </p:to>
                                    </p:set>
                                    <p:animEffect transition="in" filter="slide(fromBottom)">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 Vegetable">
    <p:bg>
      <p:bgRef idx="1001">
        <a:schemeClr val="bg1"/>
      </p:bgRef>
    </p:bg>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4473" y="2825453"/>
            <a:ext cx="1083600" cy="1081766"/>
          </a:xfrm>
          <a:prstGeom prst="rect">
            <a:avLst/>
          </a:prstGeom>
        </p:spPr>
      </p:pic>
      <p:sp>
        <p:nvSpPr>
          <p:cNvPr id="10" name="Text Placeholder 2"/>
          <p:cNvSpPr>
            <a:spLocks noGrp="1"/>
          </p:cNvSpPr>
          <p:nvPr>
            <p:ph type="body" idx="10"/>
          </p:nvPr>
        </p:nvSpPr>
        <p:spPr>
          <a:xfrm>
            <a:off x="1799228" y="3907219"/>
            <a:ext cx="6392890" cy="560183"/>
          </a:xfrm>
        </p:spPr>
        <p:txBody>
          <a:bodyPr lIns="0" tIns="0" rIns="0" bIns="0" anchor="t">
            <a:normAutofit/>
          </a:bodyPr>
          <a:lstStyle>
            <a:lvl1pPr marL="0" indent="0">
              <a:buNone/>
              <a:defRPr sz="1400">
                <a:solidFill>
                  <a:srgbClr val="46464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tekststijl van het model te bewerken</a:t>
            </a:r>
          </a:p>
        </p:txBody>
      </p:sp>
      <p:sp>
        <p:nvSpPr>
          <p:cNvPr id="11" name="Title 1"/>
          <p:cNvSpPr>
            <a:spLocks noGrp="1"/>
          </p:cNvSpPr>
          <p:nvPr>
            <p:ph type="title"/>
          </p:nvPr>
        </p:nvSpPr>
        <p:spPr>
          <a:xfrm>
            <a:off x="1799228" y="2796196"/>
            <a:ext cx="6392890" cy="1111023"/>
          </a:xfrm>
        </p:spPr>
        <p:txBody>
          <a:bodyPr lIns="0" tIns="0" rIns="0" bIns="0" anchor="ctr">
            <a:noAutofit/>
          </a:bodyPr>
          <a:lstStyle>
            <a:lvl1pPr algn="l">
              <a:defRPr sz="3200" b="1" i="0" cap="all">
                <a:solidFill>
                  <a:srgbClr val="464646"/>
                </a:solidFill>
                <a:latin typeface="Arial" charset="0"/>
                <a:ea typeface="Arial" charset="0"/>
                <a:cs typeface="Arial" charset="0"/>
              </a:defRPr>
            </a:lvl1pPr>
          </a:lstStyle>
          <a:p>
            <a:r>
              <a:rPr lang="nl-NL"/>
              <a:t>Titelstijl van model bewerken</a:t>
            </a:r>
            <a:endParaRPr lang="en-US" dirty="0"/>
          </a:p>
        </p:txBody>
      </p:sp>
      <p:sp>
        <p:nvSpPr>
          <p:cNvPr id="12" name="Text Placeholder 2"/>
          <p:cNvSpPr>
            <a:spLocks noGrp="1"/>
          </p:cNvSpPr>
          <p:nvPr>
            <p:ph type="body" idx="11" hasCustomPrompt="1"/>
          </p:nvPr>
        </p:nvSpPr>
        <p:spPr>
          <a:xfrm>
            <a:off x="1799228" y="4619768"/>
            <a:ext cx="5165423" cy="281591"/>
          </a:xfrm>
        </p:spPr>
        <p:txBody>
          <a:bodyPr lIns="0" tIns="0" rIns="0" bIns="0" anchor="ctr">
            <a:normAutofit/>
          </a:bodyPr>
          <a:lstStyle>
            <a:lvl1pPr marL="0" indent="0">
              <a:buNone/>
              <a:defRPr sz="1000" cap="all" baseline="0">
                <a:solidFill>
                  <a:srgbClr val="46464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Presenter</a:t>
            </a:r>
          </a:p>
        </p:txBody>
      </p:sp>
      <p:pic>
        <p:nvPicPr>
          <p:cNvPr id="7" name="Tijdelijke aanduiding voor afbeelding 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2586087"/>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 Fruit">
    <p:bg>
      <p:bgRef idx="1001">
        <a:schemeClr val="bg1"/>
      </p:bgRef>
    </p:bg>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1673" y="2828994"/>
            <a:ext cx="1076400" cy="1078225"/>
          </a:xfrm>
          <a:prstGeom prst="rect">
            <a:avLst/>
          </a:prstGeom>
        </p:spPr>
      </p:pic>
      <p:sp>
        <p:nvSpPr>
          <p:cNvPr id="10" name="Text Placeholder 2"/>
          <p:cNvSpPr>
            <a:spLocks noGrp="1"/>
          </p:cNvSpPr>
          <p:nvPr>
            <p:ph type="body" idx="10"/>
          </p:nvPr>
        </p:nvSpPr>
        <p:spPr>
          <a:xfrm>
            <a:off x="1799228" y="3907219"/>
            <a:ext cx="6392890" cy="560183"/>
          </a:xfrm>
        </p:spPr>
        <p:txBody>
          <a:bodyPr lIns="0" tIns="0" rIns="0" bIns="0" anchor="t">
            <a:normAutofit/>
          </a:bodyPr>
          <a:lstStyle>
            <a:lvl1pPr marL="0" indent="0">
              <a:buNone/>
              <a:defRPr sz="1400">
                <a:solidFill>
                  <a:srgbClr val="46464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tekststijl van het model te bewerken</a:t>
            </a:r>
          </a:p>
        </p:txBody>
      </p:sp>
      <p:sp>
        <p:nvSpPr>
          <p:cNvPr id="11" name="Title 1"/>
          <p:cNvSpPr>
            <a:spLocks noGrp="1"/>
          </p:cNvSpPr>
          <p:nvPr>
            <p:ph type="title"/>
          </p:nvPr>
        </p:nvSpPr>
        <p:spPr>
          <a:xfrm>
            <a:off x="1799228" y="2796196"/>
            <a:ext cx="6392890" cy="1111023"/>
          </a:xfrm>
        </p:spPr>
        <p:txBody>
          <a:bodyPr lIns="0" tIns="0" rIns="0" bIns="0" anchor="ctr">
            <a:noAutofit/>
          </a:bodyPr>
          <a:lstStyle>
            <a:lvl1pPr algn="l">
              <a:defRPr sz="3200" b="1" i="0" cap="all">
                <a:solidFill>
                  <a:srgbClr val="464646"/>
                </a:solidFill>
                <a:latin typeface="Arial" charset="0"/>
                <a:ea typeface="Arial" charset="0"/>
                <a:cs typeface="Arial" charset="0"/>
              </a:defRPr>
            </a:lvl1pPr>
          </a:lstStyle>
          <a:p>
            <a:r>
              <a:rPr lang="nl-NL"/>
              <a:t>Titelstijl van model bewerken</a:t>
            </a:r>
            <a:endParaRPr lang="en-US" dirty="0"/>
          </a:p>
        </p:txBody>
      </p:sp>
      <p:sp>
        <p:nvSpPr>
          <p:cNvPr id="12" name="Text Placeholder 2"/>
          <p:cNvSpPr>
            <a:spLocks noGrp="1"/>
          </p:cNvSpPr>
          <p:nvPr>
            <p:ph type="body" idx="11" hasCustomPrompt="1"/>
          </p:nvPr>
        </p:nvSpPr>
        <p:spPr>
          <a:xfrm>
            <a:off x="1799228" y="4619768"/>
            <a:ext cx="5165423" cy="281591"/>
          </a:xfrm>
        </p:spPr>
        <p:txBody>
          <a:bodyPr lIns="0" tIns="0" rIns="0" bIns="0" anchor="ctr">
            <a:normAutofit/>
          </a:bodyPr>
          <a:lstStyle>
            <a:lvl1pPr marL="0" indent="0">
              <a:buNone/>
              <a:defRPr sz="1000" cap="all" baseline="0">
                <a:solidFill>
                  <a:srgbClr val="46464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Presenter</a:t>
            </a:r>
          </a:p>
        </p:txBody>
      </p:sp>
      <p:pic>
        <p:nvPicPr>
          <p:cNvPr id="7" name="Tijdelijke aanduiding voor afbeelding 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2586087"/>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 Meat">
    <p:bg>
      <p:bgRef idx="1001">
        <a:schemeClr val="bg1"/>
      </p:bgRef>
    </p:bg>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8073" y="2811707"/>
            <a:ext cx="1080000" cy="1080000"/>
          </a:xfrm>
          <a:prstGeom prst="rect">
            <a:avLst/>
          </a:prstGeom>
        </p:spPr>
      </p:pic>
      <p:sp>
        <p:nvSpPr>
          <p:cNvPr id="7" name="Text Placeholder 2"/>
          <p:cNvSpPr>
            <a:spLocks noGrp="1"/>
          </p:cNvSpPr>
          <p:nvPr>
            <p:ph type="body" idx="10"/>
          </p:nvPr>
        </p:nvSpPr>
        <p:spPr>
          <a:xfrm>
            <a:off x="1799228" y="3907219"/>
            <a:ext cx="6392890" cy="560183"/>
          </a:xfrm>
        </p:spPr>
        <p:txBody>
          <a:bodyPr lIns="0" tIns="0" rIns="0" bIns="0" anchor="t">
            <a:normAutofit/>
          </a:bodyPr>
          <a:lstStyle>
            <a:lvl1pPr marL="0" indent="0">
              <a:buNone/>
              <a:defRPr sz="1400">
                <a:solidFill>
                  <a:srgbClr val="46464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tekststijl van het model te bewerken</a:t>
            </a:r>
          </a:p>
        </p:txBody>
      </p:sp>
      <p:sp>
        <p:nvSpPr>
          <p:cNvPr id="8" name="Title 1"/>
          <p:cNvSpPr>
            <a:spLocks noGrp="1"/>
          </p:cNvSpPr>
          <p:nvPr>
            <p:ph type="title"/>
          </p:nvPr>
        </p:nvSpPr>
        <p:spPr>
          <a:xfrm>
            <a:off x="1799228" y="2796196"/>
            <a:ext cx="6392890" cy="1111023"/>
          </a:xfrm>
        </p:spPr>
        <p:txBody>
          <a:bodyPr lIns="0" tIns="0" rIns="0" bIns="0" anchor="ctr">
            <a:noAutofit/>
          </a:bodyPr>
          <a:lstStyle>
            <a:lvl1pPr algn="l">
              <a:defRPr sz="3200" b="1" i="0" cap="all">
                <a:solidFill>
                  <a:srgbClr val="464646"/>
                </a:solidFill>
                <a:latin typeface="Arial" charset="0"/>
                <a:ea typeface="Arial" charset="0"/>
                <a:cs typeface="Arial" charset="0"/>
              </a:defRPr>
            </a:lvl1pPr>
          </a:lstStyle>
          <a:p>
            <a:r>
              <a:rPr lang="nl-NL"/>
              <a:t>Titelstijl van model bewerken</a:t>
            </a:r>
            <a:endParaRPr lang="en-US" dirty="0"/>
          </a:p>
        </p:txBody>
      </p:sp>
      <p:sp>
        <p:nvSpPr>
          <p:cNvPr id="9" name="Text Placeholder 2"/>
          <p:cNvSpPr>
            <a:spLocks noGrp="1"/>
          </p:cNvSpPr>
          <p:nvPr>
            <p:ph type="body" idx="11" hasCustomPrompt="1"/>
          </p:nvPr>
        </p:nvSpPr>
        <p:spPr>
          <a:xfrm>
            <a:off x="1799228" y="4619768"/>
            <a:ext cx="5165423" cy="281591"/>
          </a:xfrm>
        </p:spPr>
        <p:txBody>
          <a:bodyPr lIns="0" tIns="0" rIns="0" bIns="0" anchor="ctr">
            <a:normAutofit/>
          </a:bodyPr>
          <a:lstStyle>
            <a:lvl1pPr marL="0" indent="0">
              <a:buNone/>
              <a:defRPr sz="1000" cap="all" baseline="0">
                <a:solidFill>
                  <a:srgbClr val="46464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Presenter</a:t>
            </a:r>
          </a:p>
        </p:txBody>
      </p:sp>
      <p:pic>
        <p:nvPicPr>
          <p:cNvPr id="10" name="Tijdelijke aanduiding voor afbeelding 1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2586087"/>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 Dairy">
    <p:bg>
      <p:bgRef idx="1001">
        <a:schemeClr val="bg1"/>
      </p:bgRef>
    </p:bg>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8073" y="2796196"/>
            <a:ext cx="1080000" cy="1080000"/>
          </a:xfrm>
          <a:prstGeom prst="rect">
            <a:avLst/>
          </a:prstGeom>
        </p:spPr>
      </p:pic>
      <p:sp>
        <p:nvSpPr>
          <p:cNvPr id="7" name="Text Placeholder 2"/>
          <p:cNvSpPr>
            <a:spLocks noGrp="1"/>
          </p:cNvSpPr>
          <p:nvPr>
            <p:ph type="body" idx="10"/>
          </p:nvPr>
        </p:nvSpPr>
        <p:spPr>
          <a:xfrm>
            <a:off x="1799228" y="3907219"/>
            <a:ext cx="6392890" cy="560183"/>
          </a:xfrm>
        </p:spPr>
        <p:txBody>
          <a:bodyPr lIns="0" tIns="0" rIns="0" bIns="0" anchor="t">
            <a:normAutofit/>
          </a:bodyPr>
          <a:lstStyle>
            <a:lvl1pPr marL="0" indent="0">
              <a:buNone/>
              <a:defRPr sz="1400">
                <a:solidFill>
                  <a:srgbClr val="46464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tekststijl van het model te bewerken</a:t>
            </a:r>
          </a:p>
        </p:txBody>
      </p:sp>
      <p:sp>
        <p:nvSpPr>
          <p:cNvPr id="8" name="Title 1"/>
          <p:cNvSpPr>
            <a:spLocks noGrp="1"/>
          </p:cNvSpPr>
          <p:nvPr>
            <p:ph type="title"/>
          </p:nvPr>
        </p:nvSpPr>
        <p:spPr>
          <a:xfrm>
            <a:off x="1799228" y="2796196"/>
            <a:ext cx="6392890" cy="1111023"/>
          </a:xfrm>
        </p:spPr>
        <p:txBody>
          <a:bodyPr lIns="0" tIns="0" rIns="0" bIns="0" anchor="ctr">
            <a:noAutofit/>
          </a:bodyPr>
          <a:lstStyle>
            <a:lvl1pPr algn="l">
              <a:defRPr sz="3200" b="1" i="0" cap="all">
                <a:solidFill>
                  <a:srgbClr val="464646"/>
                </a:solidFill>
                <a:latin typeface="Arial" charset="0"/>
                <a:ea typeface="Arial" charset="0"/>
                <a:cs typeface="Arial" charset="0"/>
              </a:defRPr>
            </a:lvl1pPr>
          </a:lstStyle>
          <a:p>
            <a:r>
              <a:rPr lang="nl-NL"/>
              <a:t>Titelstijl van model bewerken</a:t>
            </a:r>
            <a:endParaRPr lang="en-US" dirty="0"/>
          </a:p>
        </p:txBody>
      </p:sp>
      <p:sp>
        <p:nvSpPr>
          <p:cNvPr id="9" name="Text Placeholder 2"/>
          <p:cNvSpPr>
            <a:spLocks noGrp="1"/>
          </p:cNvSpPr>
          <p:nvPr>
            <p:ph type="body" idx="11" hasCustomPrompt="1"/>
          </p:nvPr>
        </p:nvSpPr>
        <p:spPr>
          <a:xfrm>
            <a:off x="1799228" y="4619768"/>
            <a:ext cx="5165423" cy="281591"/>
          </a:xfrm>
        </p:spPr>
        <p:txBody>
          <a:bodyPr lIns="0" tIns="0" rIns="0" bIns="0" anchor="ctr">
            <a:normAutofit/>
          </a:bodyPr>
          <a:lstStyle>
            <a:lvl1pPr marL="0" indent="0">
              <a:buNone/>
              <a:defRPr sz="1000" cap="all" baseline="0">
                <a:solidFill>
                  <a:srgbClr val="46464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Presenter</a:t>
            </a:r>
          </a:p>
        </p:txBody>
      </p:sp>
      <p:pic>
        <p:nvPicPr>
          <p:cNvPr id="10" name="Tijdelijke aanduiding voor afbeelding 8"/>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0" y="0"/>
            <a:ext cx="9144000" cy="2586087"/>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lvl1pPr algn="l">
              <a:defRPr sz="3200" cap="all" baseline="0"/>
            </a:lvl1pPr>
          </a:lstStyle>
          <a:p>
            <a:r>
              <a:rPr lang="nl-NL"/>
              <a:t>Titelstijl van model bewerken</a:t>
            </a:r>
            <a:endParaRPr lang="en-US" dirty="0"/>
          </a:p>
        </p:txBody>
      </p:sp>
      <p:sp>
        <p:nvSpPr>
          <p:cNvPr id="8" name="Text Placeholder 2"/>
          <p:cNvSpPr>
            <a:spLocks noGrp="1"/>
          </p:cNvSpPr>
          <p:nvPr>
            <p:ph idx="1"/>
          </p:nvPr>
        </p:nvSpPr>
        <p:spPr>
          <a:xfrm>
            <a:off x="457200" y="1200151"/>
            <a:ext cx="8229600" cy="3394472"/>
          </a:xfrm>
          <a:prstGeom prst="rect">
            <a:avLst/>
          </a:prstGeom>
        </p:spPr>
        <p:txBody>
          <a:bodyPr vert="horz" lIns="91440" tIns="45720" rIns="91440" bIns="45720" rtlCol="0">
            <a:normAutofit/>
          </a:bodyPr>
          <a:lstStyle>
            <a:lvl1pPr marL="457200" indent="-457200">
              <a:buClr>
                <a:schemeClr val="accent1"/>
              </a:buClr>
              <a:buFont typeface="Arial" charset="0"/>
              <a:buChar char="•"/>
              <a:defRPr sz="2400"/>
            </a:lvl1pPr>
            <a:lvl2pPr>
              <a:buClr>
                <a:schemeClr val="accent1"/>
              </a:buClr>
              <a:defRPr sz="2000"/>
            </a:lvl2pPr>
            <a:lvl3pPr>
              <a:buClr>
                <a:schemeClr val="accent1"/>
              </a:buClr>
              <a:defRPr sz="1800"/>
            </a:lvl3pPr>
            <a:lvl4pPr>
              <a:buClr>
                <a:schemeClr val="accent1"/>
              </a:buClr>
              <a:defRPr sz="1800"/>
            </a:lvl4pPr>
            <a:lvl5pPr>
              <a:buClr>
                <a:schemeClr val="accent1"/>
              </a:buClr>
              <a:defRPr sz="1800"/>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2" name="Date Placeholder 3"/>
          <p:cNvSpPr>
            <a:spLocks noGrp="1"/>
          </p:cNvSpPr>
          <p:nvPr>
            <p:ph type="dt" sz="half" idx="2"/>
          </p:nvPr>
        </p:nvSpPr>
        <p:spPr>
          <a:xfrm>
            <a:off x="7386084" y="4776735"/>
            <a:ext cx="1146502" cy="273844"/>
          </a:xfrm>
          <a:prstGeom prst="rect">
            <a:avLst/>
          </a:prstGeom>
        </p:spPr>
        <p:txBody>
          <a:bodyPr lIns="0" tIns="0" rIns="0" bIns="0" anchor="b"/>
          <a:lstStyle>
            <a:lvl1pPr algn="r">
              <a:defRPr sz="800" b="0" i="0" cap="all" spc="0">
                <a:solidFill>
                  <a:schemeClr val="tx1"/>
                </a:solidFill>
              </a:defRPr>
            </a:lvl1pPr>
          </a:lstStyle>
          <a:p>
            <a:r>
              <a:rPr lang="nl-NL"/>
              <a:t>January 1 2017</a:t>
            </a:r>
            <a:endParaRPr lang="en-US" dirty="0"/>
          </a:p>
        </p:txBody>
      </p:sp>
      <p:sp>
        <p:nvSpPr>
          <p:cNvPr id="15" name="Footer Placeholder 4"/>
          <p:cNvSpPr>
            <a:spLocks noGrp="1"/>
          </p:cNvSpPr>
          <p:nvPr>
            <p:ph type="ftr" sz="quarter" idx="3"/>
          </p:nvPr>
        </p:nvSpPr>
        <p:spPr>
          <a:xfrm>
            <a:off x="815164" y="4776735"/>
            <a:ext cx="6570920" cy="273844"/>
          </a:xfrm>
          <a:prstGeom prst="rect">
            <a:avLst/>
          </a:prstGeom>
        </p:spPr>
        <p:txBody>
          <a:bodyPr lIns="0" tIns="0" rIns="0" bIns="0" anchor="b"/>
          <a:lstStyle>
            <a:lvl1pPr algn="l">
              <a:defRPr sz="800" b="0" i="0" cap="all" spc="0">
                <a:solidFill>
                  <a:schemeClr val="tx1"/>
                </a:solidFill>
              </a:defRPr>
            </a:lvl1pPr>
          </a:lstStyle>
          <a:p>
            <a:endParaRPr lang="en-US"/>
          </a:p>
        </p:txBody>
      </p:sp>
      <p:sp>
        <p:nvSpPr>
          <p:cNvPr id="17" name="Slide Number Placeholder 5"/>
          <p:cNvSpPr>
            <a:spLocks noGrp="1"/>
          </p:cNvSpPr>
          <p:nvPr>
            <p:ph type="sldNum" sz="quarter" idx="4"/>
          </p:nvPr>
        </p:nvSpPr>
        <p:spPr>
          <a:xfrm>
            <a:off x="8532586" y="4776735"/>
            <a:ext cx="459014" cy="273844"/>
          </a:xfrm>
          <a:prstGeom prst="rect">
            <a:avLst/>
          </a:prstGeom>
        </p:spPr>
        <p:txBody>
          <a:bodyPr lIns="0" tIns="0" rIns="0" bIns="0" anchor="b" anchorCtr="0"/>
          <a:lstStyle>
            <a:lvl1pPr algn="r">
              <a:defRPr sz="800" b="1" i="0" cap="all" spc="0">
                <a:solidFill>
                  <a:schemeClr val="tx1"/>
                </a:solidFill>
              </a:defRPr>
            </a:lvl1pPr>
          </a:lstStyle>
          <a:p>
            <a:fld id="{4AD61A38-C261-AC48-8D0A-4B25F9C1AF2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lvl1pPr algn="l">
              <a:defRPr sz="3200" cap="all" baseline="0"/>
            </a:lvl1pPr>
          </a:lstStyle>
          <a:p>
            <a:r>
              <a:rPr lang="nl-NL" dirty="0"/>
              <a:t>Titelstijl van model bewerken</a:t>
            </a:r>
            <a:endParaRPr lang="en-US" dirty="0"/>
          </a:p>
        </p:txBody>
      </p:sp>
      <p:sp>
        <p:nvSpPr>
          <p:cNvPr id="3" name="Tijdelijke aanduiding voor grafiek 2"/>
          <p:cNvSpPr>
            <a:spLocks noGrp="1"/>
          </p:cNvSpPr>
          <p:nvPr>
            <p:ph type="chart" sz="quarter" idx="10"/>
          </p:nvPr>
        </p:nvSpPr>
        <p:spPr>
          <a:xfrm>
            <a:off x="457200" y="1200151"/>
            <a:ext cx="8229600" cy="3394472"/>
          </a:xfrm>
        </p:spPr>
        <p:txBody>
          <a:bodyPr anchor="ctr">
            <a:normAutofit/>
          </a:bodyPr>
          <a:lstStyle>
            <a:lvl1pPr marL="0" indent="0" algn="ctr">
              <a:buNone/>
              <a:defRPr sz="1000"/>
            </a:lvl1pPr>
          </a:lstStyle>
          <a:p>
            <a:r>
              <a:rPr lang="nl-NL"/>
              <a:t>Klik op het pictogram als u een grafiek wilt toevoegen</a:t>
            </a:r>
          </a:p>
        </p:txBody>
      </p:sp>
      <p:sp>
        <p:nvSpPr>
          <p:cNvPr id="11" name="Date Placeholder 3"/>
          <p:cNvSpPr>
            <a:spLocks noGrp="1"/>
          </p:cNvSpPr>
          <p:nvPr>
            <p:ph type="dt" sz="half" idx="2"/>
          </p:nvPr>
        </p:nvSpPr>
        <p:spPr>
          <a:xfrm>
            <a:off x="7386084" y="4776735"/>
            <a:ext cx="1146502" cy="273844"/>
          </a:xfrm>
          <a:prstGeom prst="rect">
            <a:avLst/>
          </a:prstGeom>
        </p:spPr>
        <p:txBody>
          <a:bodyPr lIns="0" tIns="0" rIns="0" bIns="0" anchor="b"/>
          <a:lstStyle>
            <a:lvl1pPr algn="r">
              <a:defRPr sz="800" b="0" i="0" cap="all" spc="0">
                <a:solidFill>
                  <a:schemeClr val="tx1"/>
                </a:solidFill>
              </a:defRPr>
            </a:lvl1pPr>
          </a:lstStyle>
          <a:p>
            <a:r>
              <a:rPr lang="nl-NL"/>
              <a:t>January 1 2017</a:t>
            </a:r>
            <a:endParaRPr lang="en-US" dirty="0"/>
          </a:p>
        </p:txBody>
      </p:sp>
      <p:sp>
        <p:nvSpPr>
          <p:cNvPr id="12" name="Footer Placeholder 4"/>
          <p:cNvSpPr>
            <a:spLocks noGrp="1"/>
          </p:cNvSpPr>
          <p:nvPr>
            <p:ph type="ftr" sz="quarter" idx="3"/>
          </p:nvPr>
        </p:nvSpPr>
        <p:spPr>
          <a:xfrm>
            <a:off x="815164" y="4776735"/>
            <a:ext cx="6570920" cy="273844"/>
          </a:xfrm>
          <a:prstGeom prst="rect">
            <a:avLst/>
          </a:prstGeom>
        </p:spPr>
        <p:txBody>
          <a:bodyPr lIns="0" tIns="0" rIns="0" bIns="0" anchor="b"/>
          <a:lstStyle>
            <a:lvl1pPr algn="l">
              <a:defRPr sz="800" b="0" i="0" cap="all" spc="0">
                <a:solidFill>
                  <a:schemeClr val="tx1"/>
                </a:solidFill>
              </a:defRPr>
            </a:lvl1pPr>
          </a:lstStyle>
          <a:p>
            <a:endParaRPr lang="en-US"/>
          </a:p>
        </p:txBody>
      </p:sp>
      <p:sp>
        <p:nvSpPr>
          <p:cNvPr id="15" name="Slide Number Placeholder 5"/>
          <p:cNvSpPr>
            <a:spLocks noGrp="1"/>
          </p:cNvSpPr>
          <p:nvPr>
            <p:ph type="sldNum" sz="quarter" idx="4"/>
          </p:nvPr>
        </p:nvSpPr>
        <p:spPr>
          <a:xfrm>
            <a:off x="8532586" y="4776735"/>
            <a:ext cx="459014" cy="273844"/>
          </a:xfrm>
          <a:prstGeom prst="rect">
            <a:avLst/>
          </a:prstGeom>
        </p:spPr>
        <p:txBody>
          <a:bodyPr lIns="0" tIns="0" rIns="0" bIns="0" anchor="b" anchorCtr="0"/>
          <a:lstStyle>
            <a:lvl1pPr algn="r">
              <a:defRPr sz="800" b="1" i="0" cap="all" spc="0">
                <a:solidFill>
                  <a:schemeClr val="tx1"/>
                </a:solidFill>
              </a:defRPr>
            </a:lvl1pPr>
          </a:lstStyle>
          <a:p>
            <a:fld id="{4AD61A38-C261-AC48-8D0A-4B25F9C1AF2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image" Target="../media/image18.png"/><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l-NL"/>
              <a:t>Titelstijl van model bewerken</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2" name="Date Placeholder 3"/>
          <p:cNvSpPr>
            <a:spLocks noGrp="1"/>
          </p:cNvSpPr>
          <p:nvPr>
            <p:ph type="dt" sz="half" idx="2"/>
          </p:nvPr>
        </p:nvSpPr>
        <p:spPr>
          <a:xfrm>
            <a:off x="7386084" y="4776735"/>
            <a:ext cx="1146502" cy="273844"/>
          </a:xfrm>
          <a:prstGeom prst="rect">
            <a:avLst/>
          </a:prstGeom>
        </p:spPr>
        <p:txBody>
          <a:bodyPr lIns="0" tIns="0" rIns="0" bIns="0" anchor="b"/>
          <a:lstStyle>
            <a:lvl1pPr algn="r">
              <a:defRPr sz="800" b="0" i="0" cap="all" spc="0">
                <a:solidFill>
                  <a:schemeClr val="tx1"/>
                </a:solidFill>
              </a:defRPr>
            </a:lvl1pPr>
          </a:lstStyle>
          <a:p>
            <a:r>
              <a:rPr lang="nl-NL"/>
              <a:t>January 1 2017</a:t>
            </a:r>
            <a:endParaRPr lang="en-US" dirty="0"/>
          </a:p>
        </p:txBody>
      </p:sp>
      <p:sp>
        <p:nvSpPr>
          <p:cNvPr id="13" name="Footer Placeholder 4"/>
          <p:cNvSpPr>
            <a:spLocks noGrp="1"/>
          </p:cNvSpPr>
          <p:nvPr>
            <p:ph type="ftr" sz="quarter" idx="3"/>
          </p:nvPr>
        </p:nvSpPr>
        <p:spPr>
          <a:xfrm>
            <a:off x="815164" y="4776735"/>
            <a:ext cx="6570920" cy="273844"/>
          </a:xfrm>
          <a:prstGeom prst="rect">
            <a:avLst/>
          </a:prstGeom>
        </p:spPr>
        <p:txBody>
          <a:bodyPr lIns="0" tIns="0" rIns="0" bIns="0" anchor="b"/>
          <a:lstStyle>
            <a:lvl1pPr algn="l">
              <a:defRPr sz="800" b="0" i="0" cap="all" spc="0">
                <a:solidFill>
                  <a:schemeClr val="tx1"/>
                </a:solidFill>
              </a:defRPr>
            </a:lvl1pPr>
          </a:lstStyle>
          <a:p>
            <a:endParaRPr lang="en-US" dirty="0"/>
          </a:p>
        </p:txBody>
      </p:sp>
      <p:sp>
        <p:nvSpPr>
          <p:cNvPr id="14" name="Slide Number Placeholder 5"/>
          <p:cNvSpPr>
            <a:spLocks noGrp="1"/>
          </p:cNvSpPr>
          <p:nvPr>
            <p:ph type="sldNum" sz="quarter" idx="4"/>
          </p:nvPr>
        </p:nvSpPr>
        <p:spPr>
          <a:xfrm>
            <a:off x="8532586" y="4776735"/>
            <a:ext cx="459014" cy="273844"/>
          </a:xfrm>
          <a:prstGeom prst="rect">
            <a:avLst/>
          </a:prstGeom>
        </p:spPr>
        <p:txBody>
          <a:bodyPr lIns="0" tIns="0" rIns="0" bIns="0" anchor="b" anchorCtr="0"/>
          <a:lstStyle>
            <a:lvl1pPr algn="r">
              <a:defRPr sz="800" b="1" i="0" cap="all" spc="0">
                <a:solidFill>
                  <a:schemeClr val="tx1"/>
                </a:solidFill>
              </a:defRPr>
            </a:lvl1pPr>
          </a:lstStyle>
          <a:p>
            <a:fld id="{4AD61A38-C261-AC48-8D0A-4B25F9C1AF2A}" type="slidenum">
              <a:rPr lang="en-US" smtClean="0"/>
              <a:pPr/>
              <a:t>‹#›</a:t>
            </a:fld>
            <a:endParaRPr lang="en-US" dirty="0"/>
          </a:p>
        </p:txBody>
      </p:sp>
      <p:pic>
        <p:nvPicPr>
          <p:cNvPr id="4" name="Afbeelding 3"/>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182996" y="4762991"/>
            <a:ext cx="548407" cy="300828"/>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62" r:id="rId2"/>
    <p:sldLayoutId id="2147483656" r:id="rId3"/>
    <p:sldLayoutId id="2147483661" r:id="rId4"/>
    <p:sldLayoutId id="2147483659" r:id="rId5"/>
    <p:sldLayoutId id="2147483660" r:id="rId6"/>
    <p:sldLayoutId id="2147483658" r:id="rId7"/>
    <p:sldLayoutId id="2147483652" r:id="rId8"/>
    <p:sldLayoutId id="2147483657" r:id="rId9"/>
    <p:sldLayoutId id="2147483653" r:id="rId10"/>
    <p:sldLayoutId id="2147483654" r:id="rId11"/>
    <p:sldLayoutId id="2147483663" r:id="rId12"/>
    <p:sldLayoutId id="2147483649" r:id="rId13"/>
    <p:sldLayoutId id="2147483655" r:id="rId14"/>
    <p:sldLayoutId id="2147483665" r:id="rId15"/>
  </p:sldLayoutIdLst>
  <p:hf sldNum="0" hdr="0" ftr="0"/>
  <p:txStyles>
    <p:titleStyle>
      <a:lvl1pPr algn="ctr" defTabSz="457200" rtl="0" eaLnBrk="1" latinLnBrk="0" hangingPunct="1">
        <a:spcBef>
          <a:spcPct val="0"/>
        </a:spcBef>
        <a:buNone/>
        <a:defRPr sz="2400" b="1" i="0" kern="1200">
          <a:solidFill>
            <a:schemeClr val="tx1"/>
          </a:solidFill>
          <a:latin typeface="Arial" charset="0"/>
          <a:ea typeface="Arial" charset="0"/>
          <a:cs typeface="Arial"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3" tIns="45716" rIns="91433" bIns="45716" rtlCol="0" anchor="ctr">
            <a:normAutofit/>
          </a:bodyPr>
          <a:lstStyle/>
          <a:p>
            <a:r>
              <a:rPr lang="nl-NL"/>
              <a:t>Click to edit Master title style</a:t>
            </a:r>
            <a:endParaRPr lang="en-US"/>
          </a:p>
        </p:txBody>
      </p:sp>
      <p:sp>
        <p:nvSpPr>
          <p:cNvPr id="3" name="Text Placeholder 2"/>
          <p:cNvSpPr>
            <a:spLocks noGrp="1"/>
          </p:cNvSpPr>
          <p:nvPr>
            <p:ph type="body" idx="1"/>
          </p:nvPr>
        </p:nvSpPr>
        <p:spPr>
          <a:xfrm>
            <a:off x="457200" y="1200151"/>
            <a:ext cx="8229600" cy="2983231"/>
          </a:xfrm>
          <a:prstGeom prst="rect">
            <a:avLst/>
          </a:prstGeom>
        </p:spPr>
        <p:txBody>
          <a:bodyPr vert="horz" lIns="91433" tIns="45716" rIns="91433" bIns="45716" rtlCol="0">
            <a:normAutofit/>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pic>
        <p:nvPicPr>
          <p:cNvPr id="6" name="Picture 5" descr="logo_schuttelaar_RGB.png"/>
          <p:cNvPicPr>
            <a:picLocks noChangeAspect="1"/>
          </p:cNvPicPr>
          <p:nvPr userDrawn="1"/>
        </p:nvPicPr>
        <p:blipFill>
          <a:blip r:embed="rId23" cstate="print"/>
          <a:stretch>
            <a:fillRect/>
          </a:stretch>
        </p:blipFill>
        <p:spPr>
          <a:xfrm>
            <a:off x="8244009" y="4860000"/>
            <a:ext cx="796827" cy="180000"/>
          </a:xfrm>
          <a:prstGeom prst="rect">
            <a:avLst/>
          </a:prstGeom>
        </p:spPr>
      </p:pic>
    </p:spTree>
    <p:extLst>
      <p:ext uri="{BB962C8B-B14F-4D97-AF65-F5344CB8AC3E}">
        <p14:creationId xmlns:p14="http://schemas.microsoft.com/office/powerpoint/2010/main" val="424869795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4" r:id="rId17"/>
    <p:sldLayoutId id="2147483685" r:id="rId18"/>
    <p:sldLayoutId id="2147483686" r:id="rId19"/>
    <p:sldLayoutId id="2147483687" r:id="rId20"/>
    <p:sldLayoutId id="2147483688" r:id="rId21"/>
  </p:sldLayoutIdLst>
  <p:transition spd="slow"/>
  <p:hf sldNum="0" hdr="0" ftr="0"/>
  <p:txStyles>
    <p:titleStyle>
      <a:lvl1pPr algn="l" defTabSz="457165" rtl="0" eaLnBrk="1" latinLnBrk="0" hangingPunct="1">
        <a:spcBef>
          <a:spcPct val="0"/>
        </a:spcBef>
        <a:buNone/>
        <a:defRPr sz="3200" b="1" i="0" kern="1200">
          <a:solidFill>
            <a:schemeClr val="tx1"/>
          </a:solidFill>
          <a:latin typeface="Trebuchet MS"/>
          <a:ea typeface="헤드라인A"/>
          <a:cs typeface="Trebuchet MS"/>
        </a:defRPr>
      </a:lvl1pPr>
    </p:titleStyle>
    <p:bodyStyle>
      <a:lvl1pPr marL="0" indent="0" algn="l" defTabSz="457165" rtl="0" eaLnBrk="1" latinLnBrk="0" hangingPunct="1">
        <a:lnSpc>
          <a:spcPct val="150000"/>
        </a:lnSpc>
        <a:spcBef>
          <a:spcPts val="0"/>
        </a:spcBef>
        <a:buFont typeface="Arial"/>
        <a:buNone/>
        <a:defRPr sz="2400" kern="1200">
          <a:solidFill>
            <a:schemeClr val="tx1"/>
          </a:solidFill>
          <a:latin typeface="+mn-lt"/>
          <a:ea typeface="+mn-ea"/>
          <a:cs typeface="+mn-cs"/>
        </a:defRPr>
      </a:lvl1pPr>
      <a:lvl2pPr marL="0" indent="0" algn="l" defTabSz="457165" rtl="0" eaLnBrk="1" latinLnBrk="0" hangingPunct="1">
        <a:lnSpc>
          <a:spcPct val="150000"/>
        </a:lnSpc>
        <a:spcBef>
          <a:spcPts val="0"/>
        </a:spcBef>
        <a:buFont typeface="Arial"/>
        <a:buNone/>
        <a:defRPr sz="2400" kern="1200">
          <a:solidFill>
            <a:schemeClr val="tx1"/>
          </a:solidFill>
          <a:latin typeface="+mn-lt"/>
          <a:ea typeface="+mn-ea"/>
          <a:cs typeface="+mn-cs"/>
        </a:defRPr>
      </a:lvl2pPr>
      <a:lvl3pPr marL="0" indent="0" algn="l" defTabSz="457165" rtl="0" eaLnBrk="1" latinLnBrk="0" hangingPunct="1">
        <a:lnSpc>
          <a:spcPct val="150000"/>
        </a:lnSpc>
        <a:spcBef>
          <a:spcPts val="0"/>
        </a:spcBef>
        <a:buFont typeface="Arial"/>
        <a:buNone/>
        <a:defRPr sz="1600" kern="1200">
          <a:solidFill>
            <a:schemeClr val="tx1"/>
          </a:solidFill>
          <a:latin typeface="+mn-lt"/>
          <a:ea typeface="+mn-ea"/>
          <a:cs typeface="+mn-cs"/>
        </a:defRPr>
      </a:lvl3pPr>
      <a:lvl4pPr marL="0" indent="0" algn="l" defTabSz="457165" rtl="0" eaLnBrk="1" latinLnBrk="0" hangingPunct="1">
        <a:lnSpc>
          <a:spcPct val="150000"/>
        </a:lnSpc>
        <a:spcBef>
          <a:spcPts val="0"/>
        </a:spcBef>
        <a:buFont typeface="Arial"/>
        <a:buNone/>
        <a:defRPr sz="1600" kern="1200">
          <a:solidFill>
            <a:schemeClr val="tx1"/>
          </a:solidFill>
          <a:latin typeface="+mn-lt"/>
          <a:ea typeface="+mn-ea"/>
          <a:cs typeface="+mn-cs"/>
        </a:defRPr>
      </a:lvl4pPr>
      <a:lvl5pPr marL="0" indent="0" algn="l" defTabSz="457165" rtl="0" eaLnBrk="1" latinLnBrk="0" hangingPunct="1">
        <a:lnSpc>
          <a:spcPct val="150000"/>
        </a:lnSpc>
        <a:spcBef>
          <a:spcPts val="0"/>
        </a:spcBef>
        <a:buFont typeface="Arial"/>
        <a:buNone/>
        <a:defRPr sz="1600" kern="1200">
          <a:solidFill>
            <a:schemeClr val="tx1"/>
          </a:solidFill>
          <a:latin typeface="+mn-lt"/>
          <a:ea typeface="+mn-ea"/>
          <a:cs typeface="+mn-cs"/>
        </a:defRPr>
      </a:lvl5pPr>
      <a:lvl6pPr marL="2514408" indent="-228583" algn="l" defTabSz="457165" rtl="0" eaLnBrk="1" latinLnBrk="0" hangingPunct="1">
        <a:spcBef>
          <a:spcPct val="20000"/>
        </a:spcBef>
        <a:buFont typeface="Arial"/>
        <a:buChar char="•"/>
        <a:defRPr sz="2000" kern="1200">
          <a:solidFill>
            <a:schemeClr val="tx1"/>
          </a:solidFill>
          <a:latin typeface="+mn-lt"/>
          <a:ea typeface="+mn-ea"/>
          <a:cs typeface="+mn-cs"/>
        </a:defRPr>
      </a:lvl6pPr>
      <a:lvl7pPr marL="2971573" indent="-228583" algn="l" defTabSz="457165" rtl="0" eaLnBrk="1" latinLnBrk="0" hangingPunct="1">
        <a:spcBef>
          <a:spcPct val="20000"/>
        </a:spcBef>
        <a:buFont typeface="Arial"/>
        <a:buChar char="•"/>
        <a:defRPr sz="2000" kern="1200">
          <a:solidFill>
            <a:schemeClr val="tx1"/>
          </a:solidFill>
          <a:latin typeface="+mn-lt"/>
          <a:ea typeface="+mn-ea"/>
          <a:cs typeface="+mn-cs"/>
        </a:defRPr>
      </a:lvl7pPr>
      <a:lvl8pPr marL="3428738" indent="-228583" algn="l" defTabSz="457165" rtl="0" eaLnBrk="1" latinLnBrk="0" hangingPunct="1">
        <a:spcBef>
          <a:spcPct val="20000"/>
        </a:spcBef>
        <a:buFont typeface="Arial"/>
        <a:buChar char="•"/>
        <a:defRPr sz="2000" kern="1200">
          <a:solidFill>
            <a:schemeClr val="tx1"/>
          </a:solidFill>
          <a:latin typeface="+mn-lt"/>
          <a:ea typeface="+mn-ea"/>
          <a:cs typeface="+mn-cs"/>
        </a:defRPr>
      </a:lvl8pPr>
      <a:lvl9pPr marL="3885903" indent="-228583" algn="l" defTabSz="45716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65" rtl="0" eaLnBrk="1" latinLnBrk="0" hangingPunct="1">
        <a:defRPr sz="1800" kern="1200">
          <a:solidFill>
            <a:schemeClr val="tx1"/>
          </a:solidFill>
          <a:latin typeface="+mn-lt"/>
          <a:ea typeface="+mn-ea"/>
          <a:cs typeface="+mn-cs"/>
        </a:defRPr>
      </a:lvl1pPr>
      <a:lvl2pPr marL="457165" algn="l" defTabSz="457165" rtl="0" eaLnBrk="1" latinLnBrk="0" hangingPunct="1">
        <a:defRPr sz="1800" kern="1200">
          <a:solidFill>
            <a:schemeClr val="tx1"/>
          </a:solidFill>
          <a:latin typeface="+mn-lt"/>
          <a:ea typeface="+mn-ea"/>
          <a:cs typeface="+mn-cs"/>
        </a:defRPr>
      </a:lvl2pPr>
      <a:lvl3pPr marL="914330" algn="l" defTabSz="457165" rtl="0" eaLnBrk="1" latinLnBrk="0" hangingPunct="1">
        <a:defRPr sz="1800" kern="1200">
          <a:solidFill>
            <a:schemeClr val="tx1"/>
          </a:solidFill>
          <a:latin typeface="+mn-lt"/>
          <a:ea typeface="+mn-ea"/>
          <a:cs typeface="+mn-cs"/>
        </a:defRPr>
      </a:lvl3pPr>
      <a:lvl4pPr marL="1371495" algn="l" defTabSz="457165" rtl="0" eaLnBrk="1" latinLnBrk="0" hangingPunct="1">
        <a:defRPr sz="1800" kern="1200">
          <a:solidFill>
            <a:schemeClr val="tx1"/>
          </a:solidFill>
          <a:latin typeface="+mn-lt"/>
          <a:ea typeface="+mn-ea"/>
          <a:cs typeface="+mn-cs"/>
        </a:defRPr>
      </a:lvl4pPr>
      <a:lvl5pPr marL="1828660" algn="l" defTabSz="457165" rtl="0" eaLnBrk="1" latinLnBrk="0" hangingPunct="1">
        <a:defRPr sz="1800" kern="1200">
          <a:solidFill>
            <a:schemeClr val="tx1"/>
          </a:solidFill>
          <a:latin typeface="+mn-lt"/>
          <a:ea typeface="+mn-ea"/>
          <a:cs typeface="+mn-cs"/>
        </a:defRPr>
      </a:lvl5pPr>
      <a:lvl6pPr marL="2285825" algn="l" defTabSz="457165" rtl="0" eaLnBrk="1" latinLnBrk="0" hangingPunct="1">
        <a:defRPr sz="1800" kern="1200">
          <a:solidFill>
            <a:schemeClr val="tx1"/>
          </a:solidFill>
          <a:latin typeface="+mn-lt"/>
          <a:ea typeface="+mn-ea"/>
          <a:cs typeface="+mn-cs"/>
        </a:defRPr>
      </a:lvl6pPr>
      <a:lvl7pPr marL="2742990" algn="l" defTabSz="457165" rtl="0" eaLnBrk="1" latinLnBrk="0" hangingPunct="1">
        <a:defRPr sz="1800" kern="1200">
          <a:solidFill>
            <a:schemeClr val="tx1"/>
          </a:solidFill>
          <a:latin typeface="+mn-lt"/>
          <a:ea typeface="+mn-ea"/>
          <a:cs typeface="+mn-cs"/>
        </a:defRPr>
      </a:lvl7pPr>
      <a:lvl8pPr marL="3200155" algn="l" defTabSz="457165" rtl="0" eaLnBrk="1" latinLnBrk="0" hangingPunct="1">
        <a:defRPr sz="1800" kern="1200">
          <a:solidFill>
            <a:schemeClr val="tx1"/>
          </a:solidFill>
          <a:latin typeface="+mn-lt"/>
          <a:ea typeface="+mn-ea"/>
          <a:cs typeface="+mn-cs"/>
        </a:defRPr>
      </a:lvl8pPr>
      <a:lvl9pPr marL="3657320" algn="l" defTabSz="4571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tiff"/><Relationship Id="rId7" Type="http://schemas.openxmlformats.org/officeDocument/2006/relationships/image" Target="../media/image62.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1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1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67.png"/><Relationship Id="rId4" Type="http://schemas.openxmlformats.org/officeDocument/2006/relationships/image" Target="../media/image6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8" Type="http://schemas.openxmlformats.org/officeDocument/2006/relationships/image" Target="../media/image75.jpeg"/><Relationship Id="rId3" Type="http://schemas.openxmlformats.org/officeDocument/2006/relationships/image" Target="../media/image70.jpeg"/><Relationship Id="rId7" Type="http://schemas.openxmlformats.org/officeDocument/2006/relationships/image" Target="../media/image74.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73.jpeg"/><Relationship Id="rId5" Type="http://schemas.openxmlformats.org/officeDocument/2006/relationships/image" Target="../media/image72.png"/><Relationship Id="rId4" Type="http://schemas.openxmlformats.org/officeDocument/2006/relationships/image" Target="../media/image71.jpeg"/><Relationship Id="rId9" Type="http://schemas.openxmlformats.org/officeDocument/2006/relationships/image" Target="../media/image76.jpe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www.iof2020.eu/" TargetMode="External"/><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image" Target="../media/image77.png"/><Relationship Id="rId5" Type="http://schemas.openxmlformats.org/officeDocument/2006/relationships/hyperlink" Target="mailto:communications@iof2020.eu" TargetMode="External"/><Relationship Id="rId4" Type="http://schemas.openxmlformats.org/officeDocument/2006/relationships/hyperlink" Target="https://twitter.com/IoF2020"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iof2020.eu/" TargetMode="External"/><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78.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3.xml"/><Relationship Id="rId1" Type="http://schemas.openxmlformats.org/officeDocument/2006/relationships/slideLayout" Target="../slideLayouts/slideLayout32.xml"/><Relationship Id="rId4" Type="http://schemas.openxmlformats.org/officeDocument/2006/relationships/image" Target="../media/image51.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80.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hyperlink" Target="mailto:Ehecker@schuttelaar.nl"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8.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777" y="660400"/>
            <a:ext cx="5786113" cy="1111023"/>
          </a:xfrm>
        </p:spPr>
        <p:txBody>
          <a:bodyPr/>
          <a:lstStyle/>
          <a:p>
            <a:r>
              <a:rPr lang="en-US" dirty="0" err="1"/>
              <a:t>IoT</a:t>
            </a:r>
            <a:r>
              <a:rPr lang="en-US" dirty="0"/>
              <a:t> for environment </a:t>
            </a:r>
          </a:p>
        </p:txBody>
      </p:sp>
      <p:sp>
        <p:nvSpPr>
          <p:cNvPr id="3" name="Text Placeholder 2"/>
          <p:cNvSpPr>
            <a:spLocks noGrp="1"/>
          </p:cNvSpPr>
          <p:nvPr>
            <p:ph type="body" idx="1"/>
          </p:nvPr>
        </p:nvSpPr>
        <p:spPr>
          <a:xfrm>
            <a:off x="498778" y="1917220"/>
            <a:ext cx="5165422" cy="569288"/>
          </a:xfrm>
        </p:spPr>
        <p:txBody>
          <a:bodyPr/>
          <a:lstStyle/>
          <a:p>
            <a:r>
              <a:rPr lang="en-US" dirty="0"/>
              <a:t>How can the Internet of Food and Farm 2020 project contribute to sustainable development goals 13 &amp; 15?</a:t>
            </a:r>
          </a:p>
        </p:txBody>
      </p:sp>
      <p:sp>
        <p:nvSpPr>
          <p:cNvPr id="4" name="Tijdelijke aanduiding voor tekst 3"/>
          <p:cNvSpPr>
            <a:spLocks noGrp="1"/>
          </p:cNvSpPr>
          <p:nvPr>
            <p:ph type="body" idx="11"/>
          </p:nvPr>
        </p:nvSpPr>
        <p:spPr/>
        <p:txBody>
          <a:bodyPr>
            <a:normAutofit/>
          </a:bodyPr>
          <a:lstStyle/>
          <a:p>
            <a:r>
              <a:rPr lang="nl-NL" dirty="0"/>
              <a:t>Edwin hecker, Managing Partner, Schuttelaar &amp; Partners</a:t>
            </a:r>
          </a:p>
        </p:txBody>
      </p:sp>
      <p:sp>
        <p:nvSpPr>
          <p:cNvPr id="5" name="Tijdelijke aanduiding voor datum 4"/>
          <p:cNvSpPr>
            <a:spLocks noGrp="1"/>
          </p:cNvSpPr>
          <p:nvPr>
            <p:ph type="dt" sz="half" idx="10"/>
          </p:nvPr>
        </p:nvSpPr>
        <p:spPr/>
        <p:txBody>
          <a:bodyPr/>
          <a:lstStyle/>
          <a:p>
            <a:r>
              <a:rPr lang="nl-NL" dirty="0"/>
              <a:t>June, 6 2017</a:t>
            </a:r>
            <a:endParaRPr lang="en-US" dirty="0"/>
          </a:p>
        </p:txBody>
      </p:sp>
    </p:spTree>
    <p:extLst>
      <p:ext uri="{BB962C8B-B14F-4D97-AF65-F5344CB8AC3E}">
        <p14:creationId xmlns:p14="http://schemas.microsoft.com/office/powerpoint/2010/main" val="1289148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19717" y="-1011484"/>
            <a:ext cx="5124283" cy="6853868"/>
          </a:xfrm>
          <a:prstGeom prst="rect">
            <a:avLst/>
          </a:prstGeom>
        </p:spPr>
      </p:pic>
      <p:sp>
        <p:nvSpPr>
          <p:cNvPr id="2" name="Title 1"/>
          <p:cNvSpPr>
            <a:spLocks noGrp="1"/>
          </p:cNvSpPr>
          <p:nvPr>
            <p:ph type="title"/>
          </p:nvPr>
        </p:nvSpPr>
        <p:spPr/>
        <p:txBody>
          <a:bodyPr>
            <a:normAutofit/>
          </a:bodyPr>
          <a:lstStyle/>
          <a:p>
            <a:r>
              <a:rPr lang="en-GB" dirty="0"/>
              <a:t>5 Trials, 19 use cases</a:t>
            </a:r>
          </a:p>
        </p:txBody>
      </p:sp>
      <p:sp>
        <p:nvSpPr>
          <p:cNvPr id="4" name="Slide Number Placeholder 3"/>
          <p:cNvSpPr>
            <a:spLocks noGrp="1"/>
          </p:cNvSpPr>
          <p:nvPr>
            <p:ph type="sldNum" sz="quarter" idx="4"/>
          </p:nvPr>
        </p:nvSpPr>
        <p:spPr/>
        <p:txBody>
          <a:bodyPr/>
          <a:lstStyle/>
          <a:p>
            <a:pPr algn="r">
              <a:lnSpc>
                <a:spcPts val="1200"/>
              </a:lnSpc>
            </a:pPr>
            <a:fld id="{F25965E0-7062-474C-8671-DB3A3CE669B0}" type="slidenum">
              <a:rPr lang="en-GB" smtClean="0"/>
              <a:pPr algn="r">
                <a:lnSpc>
                  <a:spcPts val="1200"/>
                </a:lnSpc>
              </a:pPr>
              <a:t>10</a:t>
            </a:fld>
            <a:endParaRPr lang="en-GB" dirty="0"/>
          </a:p>
        </p:txBody>
      </p:sp>
      <p:grpSp>
        <p:nvGrpSpPr>
          <p:cNvPr id="10" name="Groeperen 9"/>
          <p:cNvGrpSpPr/>
          <p:nvPr/>
        </p:nvGrpSpPr>
        <p:grpSpPr>
          <a:xfrm>
            <a:off x="1196282" y="3927135"/>
            <a:ext cx="1225239" cy="501188"/>
            <a:chOff x="981499" y="4187789"/>
            <a:chExt cx="1225239" cy="501188"/>
          </a:xfrm>
        </p:grpSpPr>
        <p:pic>
          <p:nvPicPr>
            <p:cNvPr id="1031" name="Picture 7" descr="C:\Google Drive\PMC Datasystems &amp; ICT\Projecten\2282300206 IoF2020\WP5 Ecosystem development\Communication\IOF2020 Communication\•Icons\PNG\IOF2020 Icon_Meat.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81499" y="4187789"/>
              <a:ext cx="501188" cy="50118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27193" y="4284495"/>
              <a:ext cx="679545" cy="307777"/>
            </a:xfrm>
            <a:prstGeom prst="rect">
              <a:avLst/>
            </a:prstGeom>
            <a:noFill/>
          </p:spPr>
          <p:txBody>
            <a:bodyPr wrap="none" rtlCol="0">
              <a:spAutoFit/>
            </a:bodyPr>
            <a:lstStyle/>
            <a:p>
              <a:r>
                <a:rPr lang="en-GB" sz="1400" b="1" dirty="0">
                  <a:solidFill>
                    <a:schemeClr val="accent5"/>
                  </a:solidFill>
                </a:rPr>
                <a:t>MEAT</a:t>
              </a:r>
            </a:p>
          </p:txBody>
        </p:sp>
      </p:grpSp>
      <p:grpSp>
        <p:nvGrpSpPr>
          <p:cNvPr id="5" name="Groeperen 4"/>
          <p:cNvGrpSpPr/>
          <p:nvPr/>
        </p:nvGrpSpPr>
        <p:grpSpPr>
          <a:xfrm>
            <a:off x="1200765" y="1411641"/>
            <a:ext cx="1474480" cy="553835"/>
            <a:chOff x="985982" y="1117476"/>
            <a:chExt cx="1474480" cy="553835"/>
          </a:xfrm>
        </p:grpSpPr>
        <p:pic>
          <p:nvPicPr>
            <p:cNvPr id="1028" name="Picture 4" descr="C:\Google Drive\PMC Datasystems &amp; ICT\Projecten\2282300206 IoF2020\WP5 Ecosystem development\Communication\IOF2020 Communication\•Icons\PNG\IOF2020 Icon_Arable.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85982" y="1117476"/>
              <a:ext cx="553835" cy="553835"/>
            </a:xfrm>
            <a:prstGeom prst="rect">
              <a:avLst/>
            </a:prstGeom>
            <a:noFill/>
            <a:extLst>
              <a:ext uri="{909E8E84-426E-40DD-AFC4-6F175D3DCCD1}">
                <a14:hiddenFill xmlns:a14="http://schemas.microsoft.com/office/drawing/2010/main">
                  <a:solidFill>
                    <a:srgbClr val="FFFFFF"/>
                  </a:solidFill>
                </a14:hiddenFill>
              </a:ext>
            </a:extLst>
          </p:spPr>
        </p:pic>
        <p:sp>
          <p:nvSpPr>
            <p:cNvPr id="283" name="TextBox 282"/>
            <p:cNvSpPr txBox="1"/>
            <p:nvPr/>
          </p:nvSpPr>
          <p:spPr>
            <a:xfrm>
              <a:off x="1527193" y="1240505"/>
              <a:ext cx="933269" cy="307777"/>
            </a:xfrm>
            <a:prstGeom prst="rect">
              <a:avLst/>
            </a:prstGeom>
            <a:noFill/>
          </p:spPr>
          <p:txBody>
            <a:bodyPr wrap="none" rtlCol="0">
              <a:spAutoFit/>
            </a:bodyPr>
            <a:lstStyle/>
            <a:p>
              <a:r>
                <a:rPr lang="en-GB" sz="1400" b="1" dirty="0">
                  <a:solidFill>
                    <a:schemeClr val="accent4"/>
                  </a:solidFill>
                </a:rPr>
                <a:t>ARABLE</a:t>
              </a:r>
            </a:p>
          </p:txBody>
        </p:sp>
      </p:grpSp>
      <p:grpSp>
        <p:nvGrpSpPr>
          <p:cNvPr id="9" name="Groeperen 8"/>
          <p:cNvGrpSpPr/>
          <p:nvPr/>
        </p:nvGrpSpPr>
        <p:grpSpPr>
          <a:xfrm>
            <a:off x="2030912" y="3302691"/>
            <a:ext cx="1930647" cy="515598"/>
            <a:chOff x="966179" y="3448357"/>
            <a:chExt cx="1930647" cy="515598"/>
          </a:xfrm>
        </p:grpSpPr>
        <p:pic>
          <p:nvPicPr>
            <p:cNvPr id="1027" name="Picture 3" descr="C:\Google Drive\PMC Datasystems &amp; ICT\Projecten\2282300206 IoF2020\WP5 Ecosystem development\Communication\IOF2020 Communication\•Icons\PNG\IOF2020 Icon_Vegetable.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66179" y="3448357"/>
              <a:ext cx="516508" cy="515598"/>
            </a:xfrm>
            <a:prstGeom prst="rect">
              <a:avLst/>
            </a:prstGeom>
            <a:noFill/>
            <a:extLst>
              <a:ext uri="{909E8E84-426E-40DD-AFC4-6F175D3DCCD1}">
                <a14:hiddenFill xmlns:a14="http://schemas.microsoft.com/office/drawing/2010/main">
                  <a:solidFill>
                    <a:srgbClr val="FFFFFF"/>
                  </a:solidFill>
                </a14:hiddenFill>
              </a:ext>
            </a:extLst>
          </p:spPr>
        </p:pic>
        <p:sp>
          <p:nvSpPr>
            <p:cNvPr id="284" name="TextBox 283"/>
            <p:cNvSpPr txBox="1"/>
            <p:nvPr/>
          </p:nvSpPr>
          <p:spPr>
            <a:xfrm>
              <a:off x="1507150" y="3552268"/>
              <a:ext cx="1389676" cy="307777"/>
            </a:xfrm>
            <a:prstGeom prst="rect">
              <a:avLst/>
            </a:prstGeom>
            <a:noFill/>
          </p:spPr>
          <p:txBody>
            <a:bodyPr wrap="none" rtlCol="0">
              <a:spAutoFit/>
            </a:bodyPr>
            <a:lstStyle/>
            <a:p>
              <a:r>
                <a:rPr lang="en-GB" sz="1400" b="1" dirty="0">
                  <a:solidFill>
                    <a:schemeClr val="accent1"/>
                  </a:solidFill>
                </a:rPr>
                <a:t>VEGETABLES</a:t>
              </a:r>
            </a:p>
          </p:txBody>
        </p:sp>
      </p:grpSp>
      <p:grpSp>
        <p:nvGrpSpPr>
          <p:cNvPr id="6" name="Groeperen 5"/>
          <p:cNvGrpSpPr/>
          <p:nvPr/>
        </p:nvGrpSpPr>
        <p:grpSpPr>
          <a:xfrm>
            <a:off x="2050715" y="2074323"/>
            <a:ext cx="1373490" cy="496418"/>
            <a:chOff x="985982" y="1912984"/>
            <a:chExt cx="1373490" cy="496418"/>
          </a:xfrm>
        </p:grpSpPr>
        <p:pic>
          <p:nvPicPr>
            <p:cNvPr id="1030" name="Picture 6" descr="C:\Google Drive\PMC Datasystems &amp; ICT\Projecten\2282300206 IoF2020\WP5 Ecosystem development\Communication\IOF2020 Communication\•Icons\PNG\IOF2020 Icon_Fruit.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85982" y="1912984"/>
              <a:ext cx="495543" cy="496418"/>
            </a:xfrm>
            <a:prstGeom prst="rect">
              <a:avLst/>
            </a:prstGeom>
            <a:noFill/>
            <a:extLst>
              <a:ext uri="{909E8E84-426E-40DD-AFC4-6F175D3DCCD1}">
                <a14:hiddenFill xmlns:a14="http://schemas.microsoft.com/office/drawing/2010/main">
                  <a:solidFill>
                    <a:srgbClr val="FFFFFF"/>
                  </a:solidFill>
                </a14:hiddenFill>
              </a:ext>
            </a:extLst>
          </p:spPr>
        </p:pic>
        <p:sp>
          <p:nvSpPr>
            <p:cNvPr id="285" name="TextBox 284"/>
            <p:cNvSpPr txBox="1"/>
            <p:nvPr/>
          </p:nvSpPr>
          <p:spPr>
            <a:xfrm>
              <a:off x="1527193" y="2007305"/>
              <a:ext cx="832279" cy="307777"/>
            </a:xfrm>
            <a:prstGeom prst="rect">
              <a:avLst/>
            </a:prstGeom>
            <a:noFill/>
          </p:spPr>
          <p:txBody>
            <a:bodyPr wrap="none" rtlCol="0">
              <a:spAutoFit/>
            </a:bodyPr>
            <a:lstStyle/>
            <a:p>
              <a:r>
                <a:rPr lang="en-GB" sz="1400" b="1" dirty="0">
                  <a:solidFill>
                    <a:schemeClr val="accent3"/>
                  </a:solidFill>
                </a:rPr>
                <a:t>FRUITS</a:t>
              </a:r>
            </a:p>
          </p:txBody>
        </p:sp>
      </p:grpSp>
      <p:grpSp>
        <p:nvGrpSpPr>
          <p:cNvPr id="8" name="Groeperen 7"/>
          <p:cNvGrpSpPr/>
          <p:nvPr/>
        </p:nvGrpSpPr>
        <p:grpSpPr>
          <a:xfrm>
            <a:off x="1182052" y="2679588"/>
            <a:ext cx="1271171" cy="514256"/>
            <a:chOff x="967269" y="2633312"/>
            <a:chExt cx="1271171" cy="514256"/>
          </a:xfrm>
        </p:grpSpPr>
        <p:pic>
          <p:nvPicPr>
            <p:cNvPr id="1029" name="Picture 5" descr="C:\Google Drive\PMC Datasystems &amp; ICT\Projecten\2282300206 IoF2020\WP5 Ecosystem development\Communication\IOF2020 Communication\•Icons\PNG\IOF2020 Icon_Dairy.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967269" y="2633312"/>
              <a:ext cx="514256" cy="514256"/>
            </a:xfrm>
            <a:prstGeom prst="rect">
              <a:avLst/>
            </a:prstGeom>
            <a:noFill/>
            <a:extLst>
              <a:ext uri="{909E8E84-426E-40DD-AFC4-6F175D3DCCD1}">
                <a14:hiddenFill xmlns:a14="http://schemas.microsoft.com/office/drawing/2010/main">
                  <a:solidFill>
                    <a:srgbClr val="FFFFFF"/>
                  </a:solidFill>
                </a14:hiddenFill>
              </a:ext>
            </a:extLst>
          </p:spPr>
        </p:pic>
        <p:sp>
          <p:nvSpPr>
            <p:cNvPr id="286" name="TextBox 285"/>
            <p:cNvSpPr txBox="1"/>
            <p:nvPr/>
          </p:nvSpPr>
          <p:spPr>
            <a:xfrm>
              <a:off x="1507150" y="2736552"/>
              <a:ext cx="731290" cy="307777"/>
            </a:xfrm>
            <a:prstGeom prst="rect">
              <a:avLst/>
            </a:prstGeom>
            <a:noFill/>
          </p:spPr>
          <p:txBody>
            <a:bodyPr wrap="none" rtlCol="0">
              <a:spAutoFit/>
            </a:bodyPr>
            <a:lstStyle/>
            <a:p>
              <a:r>
                <a:rPr lang="en-GB" sz="1400" b="1" dirty="0">
                  <a:solidFill>
                    <a:schemeClr val="accent2"/>
                  </a:solidFill>
                </a:rPr>
                <a:t>DAIRY</a:t>
              </a:r>
            </a:p>
          </p:txBody>
        </p:sp>
      </p:grpSp>
    </p:spTree>
    <p:extLst>
      <p:ext uri="{BB962C8B-B14F-4D97-AF65-F5344CB8AC3E}">
        <p14:creationId xmlns:p14="http://schemas.microsoft.com/office/powerpoint/2010/main" val="1814658355"/>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773"/>
            <a:ext cx="8229600" cy="857250"/>
          </a:xfrm>
        </p:spPr>
        <p:txBody>
          <a:bodyPr>
            <a:normAutofit/>
          </a:bodyPr>
          <a:lstStyle/>
          <a:p>
            <a:r>
              <a:rPr lang="en-GB" dirty="0"/>
              <a:t>Trials &amp; use cases</a:t>
            </a:r>
          </a:p>
        </p:txBody>
      </p:sp>
      <p:sp>
        <p:nvSpPr>
          <p:cNvPr id="4" name="Slide Number Placeholder 3"/>
          <p:cNvSpPr>
            <a:spLocks noGrp="1"/>
          </p:cNvSpPr>
          <p:nvPr>
            <p:ph type="sldNum" sz="quarter" idx="4"/>
          </p:nvPr>
        </p:nvSpPr>
        <p:spPr>
          <a:xfrm>
            <a:off x="8579897" y="4746396"/>
            <a:ext cx="459014" cy="273844"/>
          </a:xfrm>
        </p:spPr>
        <p:txBody>
          <a:bodyPr/>
          <a:lstStyle/>
          <a:p>
            <a:pPr algn="r">
              <a:lnSpc>
                <a:spcPts val="1200"/>
              </a:lnSpc>
            </a:pPr>
            <a:fld id="{F25965E0-7062-474C-8671-DB3A3CE669B0}" type="slidenum">
              <a:rPr lang="en-GB" smtClean="0"/>
              <a:pPr algn="r">
                <a:lnSpc>
                  <a:spcPts val="1200"/>
                </a:lnSpc>
              </a:pPr>
              <a:t>11</a:t>
            </a:fld>
            <a:endParaRPr lang="en-GB" dirty="0"/>
          </a:p>
        </p:txBody>
      </p:sp>
      <p:sp>
        <p:nvSpPr>
          <p:cNvPr id="3" name="TextBox 2"/>
          <p:cNvSpPr txBox="1"/>
          <p:nvPr/>
        </p:nvSpPr>
        <p:spPr>
          <a:xfrm>
            <a:off x="509392" y="844060"/>
            <a:ext cx="3365024" cy="369332"/>
          </a:xfrm>
          <a:prstGeom prst="rect">
            <a:avLst/>
          </a:prstGeom>
          <a:noFill/>
        </p:spPr>
        <p:txBody>
          <a:bodyPr wrap="none" rtlCol="0">
            <a:spAutoFit/>
          </a:bodyPr>
          <a:lstStyle/>
          <a:p>
            <a:r>
              <a:rPr lang="en-GB" dirty="0"/>
              <a:t>A MULTI-ACTOR APPROACH</a:t>
            </a:r>
          </a:p>
        </p:txBody>
      </p:sp>
      <p:grpSp>
        <p:nvGrpSpPr>
          <p:cNvPr id="51" name="Groeperen 50"/>
          <p:cNvGrpSpPr/>
          <p:nvPr/>
        </p:nvGrpSpPr>
        <p:grpSpPr>
          <a:xfrm>
            <a:off x="3264532" y="1212004"/>
            <a:ext cx="6421910" cy="3801695"/>
            <a:chOff x="3264532" y="1212004"/>
            <a:chExt cx="6421910" cy="3801695"/>
          </a:xfrm>
        </p:grpSpPr>
        <p:sp>
          <p:nvSpPr>
            <p:cNvPr id="17" name="TextBox 16"/>
            <p:cNvSpPr txBox="1"/>
            <p:nvPr/>
          </p:nvSpPr>
          <p:spPr>
            <a:xfrm>
              <a:off x="4043668" y="4342149"/>
              <a:ext cx="1947751" cy="671550"/>
            </a:xfrm>
            <a:prstGeom prst="rect">
              <a:avLst/>
            </a:prstGeom>
            <a:noFill/>
          </p:spPr>
          <p:txBody>
            <a:bodyPr wrap="square" rtlCol="0">
              <a:spAutoFit/>
            </a:bodyPr>
            <a:lstStyle/>
            <a:p>
              <a:pPr algn="r"/>
              <a:r>
                <a:rPr lang="en-GB" sz="1200" b="1" dirty="0"/>
                <a:t>SMART CONTROL</a:t>
              </a:r>
            </a:p>
          </p:txBody>
        </p:sp>
        <p:sp>
          <p:nvSpPr>
            <p:cNvPr id="15" name="TextBox 14"/>
            <p:cNvSpPr txBox="1"/>
            <p:nvPr/>
          </p:nvSpPr>
          <p:spPr>
            <a:xfrm>
              <a:off x="3264532" y="1404612"/>
              <a:ext cx="2216219" cy="552169"/>
            </a:xfrm>
            <a:prstGeom prst="rect">
              <a:avLst/>
            </a:prstGeom>
            <a:noFill/>
          </p:spPr>
          <p:txBody>
            <a:bodyPr wrap="square" rtlCol="0">
              <a:spAutoFit/>
            </a:bodyPr>
            <a:lstStyle/>
            <a:p>
              <a:pPr algn="r"/>
              <a:r>
                <a:rPr lang="en-GB" sz="1200" b="1" dirty="0"/>
                <a:t>SMART SENSING </a:t>
              </a:r>
              <a:br>
                <a:rPr lang="en-GB" sz="1200" b="1" dirty="0"/>
              </a:br>
              <a:r>
                <a:rPr lang="en-GB" sz="1200" b="1" dirty="0"/>
                <a:t>&amp; MONITORING</a:t>
              </a:r>
            </a:p>
          </p:txBody>
        </p:sp>
        <p:sp>
          <p:nvSpPr>
            <p:cNvPr id="16" name="TextBox 15"/>
            <p:cNvSpPr txBox="1"/>
            <p:nvPr/>
          </p:nvSpPr>
          <p:spPr>
            <a:xfrm>
              <a:off x="7418925" y="2399376"/>
              <a:ext cx="2267517" cy="552169"/>
            </a:xfrm>
            <a:prstGeom prst="rect">
              <a:avLst/>
            </a:prstGeom>
            <a:noFill/>
          </p:spPr>
          <p:txBody>
            <a:bodyPr wrap="square" rtlCol="0">
              <a:spAutoFit/>
            </a:bodyPr>
            <a:lstStyle>
              <a:defPPr>
                <a:defRPr lang="nl-NL"/>
              </a:defPPr>
              <a:lvl1pPr>
                <a:defRPr sz="1600" b="1"/>
              </a:lvl1pPr>
            </a:lstStyle>
            <a:p>
              <a:r>
                <a:rPr lang="en-GB" sz="1200" dirty="0"/>
                <a:t>SMART ANALYSIS </a:t>
              </a:r>
              <a:br>
                <a:rPr lang="en-GB" sz="1200" dirty="0"/>
              </a:br>
              <a:r>
                <a:rPr lang="en-GB" sz="1200" dirty="0"/>
                <a:t>&amp; PLANNING</a:t>
              </a:r>
            </a:p>
          </p:txBody>
        </p:sp>
        <p:sp>
          <p:nvSpPr>
            <p:cNvPr id="23" name="Draaiende pijl 22"/>
            <p:cNvSpPr/>
            <p:nvPr/>
          </p:nvSpPr>
          <p:spPr>
            <a:xfrm rot="2960586">
              <a:off x="4372849" y="1212003"/>
              <a:ext cx="3513087" cy="3513089"/>
            </a:xfrm>
            <a:prstGeom prst="circularArrow">
              <a:avLst>
                <a:gd name="adj1" fmla="val 1868"/>
                <a:gd name="adj2" fmla="val 329148"/>
                <a:gd name="adj3" fmla="val 16734264"/>
                <a:gd name="adj4" fmla="val 11912434"/>
                <a:gd name="adj5" fmla="val 366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46" name="Draaiende pijl 45"/>
            <p:cNvSpPr/>
            <p:nvPr/>
          </p:nvSpPr>
          <p:spPr>
            <a:xfrm rot="10026308">
              <a:off x="4365284" y="1212004"/>
              <a:ext cx="3513089" cy="3513087"/>
            </a:xfrm>
            <a:prstGeom prst="circularArrow">
              <a:avLst>
                <a:gd name="adj1" fmla="val 1868"/>
                <a:gd name="adj2" fmla="val 329148"/>
                <a:gd name="adj3" fmla="val 16734264"/>
                <a:gd name="adj4" fmla="val 11912434"/>
                <a:gd name="adj5" fmla="val 366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48" name="Draaiende pijl 47"/>
            <p:cNvSpPr/>
            <p:nvPr/>
          </p:nvSpPr>
          <p:spPr>
            <a:xfrm rot="17436922">
              <a:off x="4357968" y="1212003"/>
              <a:ext cx="3513087" cy="3513089"/>
            </a:xfrm>
            <a:prstGeom prst="circularArrow">
              <a:avLst>
                <a:gd name="adj1" fmla="val 1868"/>
                <a:gd name="adj2" fmla="val 329148"/>
                <a:gd name="adj3" fmla="val 16734264"/>
                <a:gd name="adj4" fmla="val 11912434"/>
                <a:gd name="adj5" fmla="val 366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grpSp>
      <p:grpSp>
        <p:nvGrpSpPr>
          <p:cNvPr id="38" name="Groeperen 37"/>
          <p:cNvGrpSpPr/>
          <p:nvPr/>
        </p:nvGrpSpPr>
        <p:grpSpPr>
          <a:xfrm>
            <a:off x="535414" y="3725210"/>
            <a:ext cx="2263476" cy="498121"/>
            <a:chOff x="5514479" y="3281129"/>
            <a:chExt cx="1806919" cy="397647"/>
          </a:xfrm>
        </p:grpSpPr>
        <p:sp>
          <p:nvSpPr>
            <p:cNvPr id="26" name="TextBox 25"/>
            <p:cNvSpPr txBox="1"/>
            <p:nvPr/>
          </p:nvSpPr>
          <p:spPr>
            <a:xfrm>
              <a:off x="5973718" y="3401778"/>
              <a:ext cx="1347680" cy="276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algn="ctr">
                <a:defRPr sz="1200" b="1"/>
              </a:lvl1pPr>
            </a:lstStyle>
            <a:p>
              <a:pPr algn="l"/>
              <a:r>
                <a:rPr lang="en-GB" sz="1600" b="0" dirty="0">
                  <a:solidFill>
                    <a:schemeClr val="tx1"/>
                  </a:solidFill>
                </a:rPr>
                <a:t>Researchers</a:t>
              </a:r>
            </a:p>
          </p:txBody>
        </p:sp>
        <p:pic>
          <p:nvPicPr>
            <p:cNvPr id="33" name="Afbeelding 32"/>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514479" y="3281129"/>
              <a:ext cx="421573" cy="387621"/>
            </a:xfrm>
            <a:prstGeom prst="rect">
              <a:avLst/>
            </a:prstGeom>
          </p:spPr>
        </p:pic>
      </p:grpSp>
      <p:grpSp>
        <p:nvGrpSpPr>
          <p:cNvPr id="39" name="Groeperen 38"/>
          <p:cNvGrpSpPr/>
          <p:nvPr/>
        </p:nvGrpSpPr>
        <p:grpSpPr>
          <a:xfrm>
            <a:off x="516315" y="2362530"/>
            <a:ext cx="3220527" cy="538725"/>
            <a:chOff x="5495381" y="2178713"/>
            <a:chExt cx="2570928" cy="430061"/>
          </a:xfrm>
        </p:grpSpPr>
        <p:sp>
          <p:nvSpPr>
            <p:cNvPr id="59" name="TextBox 58"/>
            <p:cNvSpPr txBox="1"/>
            <p:nvPr/>
          </p:nvSpPr>
          <p:spPr>
            <a:xfrm>
              <a:off x="5973718" y="2304345"/>
              <a:ext cx="2092591" cy="270266"/>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defPPr>
                <a:defRPr lang="en-US"/>
              </a:defPPr>
              <a:lvl1pPr algn="ctr">
                <a:defRPr sz="1200" b="1"/>
              </a:lvl1pPr>
            </a:lstStyle>
            <a:p>
              <a:pPr algn="l"/>
              <a:r>
                <a:rPr lang="en-GB" sz="1600" b="0" dirty="0">
                  <a:solidFill>
                    <a:schemeClr val="tx1"/>
                  </a:solidFill>
                </a:rPr>
                <a:t>Infrastructure providers</a:t>
              </a:r>
            </a:p>
          </p:txBody>
        </p:sp>
        <p:pic>
          <p:nvPicPr>
            <p:cNvPr id="34" name="Afbeelding 33"/>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95381" y="2178713"/>
              <a:ext cx="459769" cy="430061"/>
            </a:xfrm>
            <a:prstGeom prst="rect">
              <a:avLst/>
            </a:prstGeom>
          </p:spPr>
        </p:pic>
      </p:grpSp>
      <p:grpSp>
        <p:nvGrpSpPr>
          <p:cNvPr id="37" name="Groeperen 36"/>
          <p:cNvGrpSpPr/>
          <p:nvPr/>
        </p:nvGrpSpPr>
        <p:grpSpPr>
          <a:xfrm>
            <a:off x="490851" y="3077541"/>
            <a:ext cx="2434943" cy="471384"/>
            <a:chOff x="5469917" y="2756800"/>
            <a:chExt cx="1943800" cy="376303"/>
          </a:xfrm>
        </p:grpSpPr>
        <p:sp>
          <p:nvSpPr>
            <p:cNvPr id="57" name="TextBox 56"/>
            <p:cNvSpPr txBox="1"/>
            <p:nvPr/>
          </p:nvSpPr>
          <p:spPr>
            <a:xfrm>
              <a:off x="5973718" y="2908166"/>
              <a:ext cx="1439999" cy="163422"/>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nchor="ctr">
              <a:noAutofit/>
            </a:bodyPr>
            <a:lstStyle>
              <a:defPPr>
                <a:defRPr lang="en-US"/>
              </a:defPPr>
              <a:lvl1pPr algn="ctr">
                <a:defRPr sz="1200" b="1"/>
              </a:lvl1pPr>
            </a:lstStyle>
            <a:p>
              <a:pPr algn="l"/>
              <a:r>
                <a:rPr lang="en-GB" sz="1600" b="0" dirty="0">
                  <a:solidFill>
                    <a:schemeClr val="tx1"/>
                  </a:solidFill>
                </a:rPr>
                <a:t>IoT integrators</a:t>
              </a:r>
            </a:p>
          </p:txBody>
        </p:sp>
        <p:pic>
          <p:nvPicPr>
            <p:cNvPr id="35" name="Afbeelding 34"/>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69917" y="2756800"/>
              <a:ext cx="510697" cy="376303"/>
            </a:xfrm>
            <a:prstGeom prst="rect">
              <a:avLst/>
            </a:prstGeom>
          </p:spPr>
        </p:pic>
      </p:grpSp>
      <p:grpSp>
        <p:nvGrpSpPr>
          <p:cNvPr id="40" name="Groeperen 39"/>
          <p:cNvGrpSpPr/>
          <p:nvPr/>
        </p:nvGrpSpPr>
        <p:grpSpPr>
          <a:xfrm>
            <a:off x="579269" y="1635114"/>
            <a:ext cx="2159758" cy="551130"/>
            <a:chOff x="5558334" y="1562878"/>
            <a:chExt cx="1724123" cy="439964"/>
          </a:xfrm>
        </p:grpSpPr>
        <p:sp>
          <p:nvSpPr>
            <p:cNvPr id="58" name="TextBox 57"/>
            <p:cNvSpPr txBox="1"/>
            <p:nvPr/>
          </p:nvSpPr>
          <p:spPr>
            <a:xfrm>
              <a:off x="5973718" y="1723441"/>
              <a:ext cx="1308739" cy="210304"/>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defPPr>
                <a:defRPr lang="en-US"/>
              </a:defPPr>
              <a:lvl1pPr algn="ctr">
                <a:defRPr sz="1200" b="1"/>
              </a:lvl1pPr>
            </a:lstStyle>
            <a:p>
              <a:pPr algn="l"/>
              <a:r>
                <a:rPr lang="en-GB" sz="1600" b="0" dirty="0">
                  <a:solidFill>
                    <a:schemeClr val="tx1"/>
                  </a:solidFill>
                </a:rPr>
                <a:t>End-users</a:t>
              </a:r>
            </a:p>
          </p:txBody>
        </p:sp>
        <p:pic>
          <p:nvPicPr>
            <p:cNvPr id="36" name="Afbeelding 35"/>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558334" y="1562878"/>
              <a:ext cx="377718" cy="439964"/>
            </a:xfrm>
            <a:prstGeom prst="rect">
              <a:avLst/>
            </a:prstGeom>
          </p:spPr>
        </p:pic>
      </p:grpSp>
      <p:pic>
        <p:nvPicPr>
          <p:cNvPr id="42" name="Afbeelding 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8852" y="3967991"/>
            <a:ext cx="299170" cy="275076"/>
          </a:xfrm>
          <a:prstGeom prst="rect">
            <a:avLst/>
          </a:prstGeom>
        </p:spPr>
      </p:pic>
      <p:pic>
        <p:nvPicPr>
          <p:cNvPr id="43" name="Afbeelding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3334" y="2536585"/>
            <a:ext cx="326277" cy="305195"/>
          </a:xfrm>
          <a:prstGeom prst="rect">
            <a:avLst/>
          </a:prstGeom>
        </p:spPr>
      </p:pic>
      <p:pic>
        <p:nvPicPr>
          <p:cNvPr id="44" name="Afbeelding 4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5252" y="2752284"/>
            <a:ext cx="362418" cy="267045"/>
          </a:xfrm>
          <a:prstGeom prst="rect">
            <a:avLst/>
          </a:prstGeom>
        </p:spPr>
      </p:pic>
      <p:pic>
        <p:nvPicPr>
          <p:cNvPr id="49" name="Afbeelding 4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40301" y="1709892"/>
            <a:ext cx="268049" cy="312222"/>
          </a:xfrm>
          <a:prstGeom prst="rect">
            <a:avLst/>
          </a:prstGeom>
        </p:spPr>
      </p:pic>
      <p:pic>
        <p:nvPicPr>
          <p:cNvPr id="69" name="Afbeelding 6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96900" y="3369510"/>
            <a:ext cx="268049" cy="312222"/>
          </a:xfrm>
          <a:prstGeom prst="rect">
            <a:avLst/>
          </a:prstGeom>
        </p:spPr>
      </p:pic>
      <p:pic>
        <p:nvPicPr>
          <p:cNvPr id="70" name="Afbeelding 6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35907" y="3330064"/>
            <a:ext cx="268049" cy="312222"/>
          </a:xfrm>
          <a:prstGeom prst="rect">
            <a:avLst/>
          </a:prstGeom>
        </p:spPr>
      </p:pic>
      <p:pic>
        <p:nvPicPr>
          <p:cNvPr id="71" name="Afbeelding 7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4189" y="1929661"/>
            <a:ext cx="362418" cy="267045"/>
          </a:xfrm>
          <a:prstGeom prst="rect">
            <a:avLst/>
          </a:prstGeom>
        </p:spPr>
      </p:pic>
      <p:pic>
        <p:nvPicPr>
          <p:cNvPr id="72" name="Afbeelding 7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3911" y="3761312"/>
            <a:ext cx="362418" cy="267045"/>
          </a:xfrm>
          <a:prstGeom prst="rect">
            <a:avLst/>
          </a:prstGeom>
        </p:spPr>
      </p:pic>
      <p:pic>
        <p:nvPicPr>
          <p:cNvPr id="73" name="Afbeelding 7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3414" y="2010362"/>
            <a:ext cx="299170" cy="275076"/>
          </a:xfrm>
          <a:prstGeom prst="rect">
            <a:avLst/>
          </a:prstGeom>
        </p:spPr>
      </p:pic>
      <p:pic>
        <p:nvPicPr>
          <p:cNvPr id="74" name="Afbeelding 7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9641" y="2797401"/>
            <a:ext cx="299170" cy="275076"/>
          </a:xfrm>
          <a:prstGeom prst="rect">
            <a:avLst/>
          </a:prstGeom>
        </p:spPr>
      </p:pic>
      <p:pic>
        <p:nvPicPr>
          <p:cNvPr id="75" name="Afbeelding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4504" y="3250739"/>
            <a:ext cx="326277" cy="305195"/>
          </a:xfrm>
          <a:prstGeom prst="rect">
            <a:avLst/>
          </a:prstGeom>
        </p:spPr>
      </p:pic>
      <p:pic>
        <p:nvPicPr>
          <p:cNvPr id="76" name="Afbeelding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2594" y="2354453"/>
            <a:ext cx="326277" cy="305195"/>
          </a:xfrm>
          <a:prstGeom prst="rect">
            <a:avLst/>
          </a:prstGeom>
        </p:spPr>
      </p:pic>
    </p:spTree>
    <p:extLst>
      <p:ext uri="{BB962C8B-B14F-4D97-AF65-F5344CB8AC3E}">
        <p14:creationId xmlns:p14="http://schemas.microsoft.com/office/powerpoint/2010/main" val="541630933"/>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14"/>
          <p:cNvGrpSpPr/>
          <p:nvPr/>
        </p:nvGrpSpPr>
        <p:grpSpPr>
          <a:xfrm>
            <a:off x="1908812" y="483907"/>
            <a:ext cx="4900081" cy="4450558"/>
            <a:chOff x="3906063" y="2555888"/>
            <a:chExt cx="1890000" cy="1890000"/>
          </a:xfrm>
        </p:grpSpPr>
        <p:sp>
          <p:nvSpPr>
            <p:cNvPr id="22" name="Arc 215"/>
            <p:cNvSpPr/>
            <p:nvPr/>
          </p:nvSpPr>
          <p:spPr>
            <a:xfrm flipV="1">
              <a:off x="4446136" y="3207967"/>
              <a:ext cx="421235" cy="562922"/>
            </a:xfrm>
            <a:prstGeom prst="arc">
              <a:avLst>
                <a:gd name="adj1" fmla="val 10611323"/>
                <a:gd name="adj2" fmla="val 21391675"/>
              </a:avLst>
            </a:prstGeom>
            <a:noFill/>
            <a:ln w="38100" cap="flat" cmpd="sng" algn="ctr">
              <a:solidFill>
                <a:schemeClr val="tx1">
                  <a:lumMod val="20000"/>
                  <a:lumOff val="8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23" name="Arc 217"/>
            <p:cNvSpPr/>
            <p:nvPr/>
          </p:nvSpPr>
          <p:spPr>
            <a:xfrm>
              <a:off x="4446063" y="3095888"/>
              <a:ext cx="762799" cy="810000"/>
            </a:xfrm>
            <a:prstGeom prst="arc">
              <a:avLst>
                <a:gd name="adj1" fmla="val 10586301"/>
                <a:gd name="adj2" fmla="val 159114"/>
              </a:avLst>
            </a:prstGeom>
            <a:noFill/>
            <a:ln w="38100" cap="flat" cmpd="sng" algn="ctr">
              <a:solidFill>
                <a:schemeClr val="tx1">
                  <a:lumMod val="20000"/>
                  <a:lumOff val="8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24" name="Arc 246"/>
            <p:cNvSpPr/>
            <p:nvPr/>
          </p:nvSpPr>
          <p:spPr>
            <a:xfrm flipV="1">
              <a:off x="4176136" y="2960888"/>
              <a:ext cx="1012007" cy="1080000"/>
            </a:xfrm>
            <a:prstGeom prst="arc">
              <a:avLst>
                <a:gd name="adj1" fmla="val 10586301"/>
                <a:gd name="adj2" fmla="val 21042236"/>
              </a:avLst>
            </a:prstGeom>
            <a:noFill/>
            <a:ln w="38100" cap="flat" cmpd="sng" algn="ctr">
              <a:solidFill>
                <a:schemeClr val="tx1">
                  <a:lumMod val="20000"/>
                  <a:lumOff val="8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25" name="Arc 247"/>
            <p:cNvSpPr/>
            <p:nvPr/>
          </p:nvSpPr>
          <p:spPr>
            <a:xfrm>
              <a:off x="4176063" y="2825887"/>
              <a:ext cx="1307686" cy="1350000"/>
            </a:xfrm>
            <a:prstGeom prst="arc">
              <a:avLst>
                <a:gd name="adj1" fmla="val 10586301"/>
                <a:gd name="adj2" fmla="val 21359246"/>
              </a:avLst>
            </a:prstGeom>
            <a:noFill/>
            <a:ln w="38100" cap="flat" cmpd="sng" algn="ctr">
              <a:solidFill>
                <a:schemeClr val="tx1">
                  <a:lumMod val="20000"/>
                  <a:lumOff val="8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26" name="Arc 248"/>
            <p:cNvSpPr/>
            <p:nvPr/>
          </p:nvSpPr>
          <p:spPr>
            <a:xfrm flipV="1">
              <a:off x="3906137" y="2690887"/>
              <a:ext cx="1577613" cy="1620001"/>
            </a:xfrm>
            <a:prstGeom prst="arc">
              <a:avLst>
                <a:gd name="adj1" fmla="val 10586301"/>
                <a:gd name="adj2" fmla="val 373856"/>
              </a:avLst>
            </a:prstGeom>
            <a:noFill/>
            <a:ln w="38100" cap="flat" cmpd="sng" algn="ctr">
              <a:solidFill>
                <a:schemeClr val="tx1">
                  <a:lumMod val="20000"/>
                  <a:lumOff val="8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27" name="Arc 249"/>
            <p:cNvSpPr/>
            <p:nvPr/>
          </p:nvSpPr>
          <p:spPr>
            <a:xfrm>
              <a:off x="3906063" y="2555888"/>
              <a:ext cx="1890000" cy="1890000"/>
            </a:xfrm>
            <a:prstGeom prst="arc">
              <a:avLst>
                <a:gd name="adj1" fmla="val 10586301"/>
                <a:gd name="adj2" fmla="val 141506"/>
              </a:avLst>
            </a:prstGeom>
            <a:noFill/>
            <a:ln w="38100" cap="flat" cmpd="sng" algn="ctr">
              <a:solidFill>
                <a:schemeClr val="tx1">
                  <a:lumMod val="20000"/>
                  <a:lumOff val="8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grpSp>
      <p:cxnSp>
        <p:nvCxnSpPr>
          <p:cNvPr id="33" name="Rechte verbindingslijn 32"/>
          <p:cNvCxnSpPr/>
          <p:nvPr/>
        </p:nvCxnSpPr>
        <p:spPr>
          <a:xfrm>
            <a:off x="749643" y="2702490"/>
            <a:ext cx="7644714" cy="0"/>
          </a:xfrm>
          <a:prstGeom prst="line">
            <a:avLst/>
          </a:prstGeom>
          <a:ln>
            <a:prstDash val="sysDash"/>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fontScale="90000"/>
          </a:bodyPr>
          <a:lstStyle/>
          <a:p>
            <a:pPr algn="l"/>
            <a:r>
              <a:rPr lang="en-GB" dirty="0"/>
              <a:t>TRIAL &amp; USES CASES METHODOLOGY </a:t>
            </a:r>
            <a:br>
              <a:rPr lang="en-GB" dirty="0"/>
            </a:br>
            <a:r>
              <a:rPr lang="en-GB" dirty="0"/>
              <a:t>Lean approach</a:t>
            </a:r>
          </a:p>
        </p:txBody>
      </p:sp>
      <p:sp>
        <p:nvSpPr>
          <p:cNvPr id="4" name="Slide Number Placeholder 3"/>
          <p:cNvSpPr>
            <a:spLocks noGrp="1"/>
          </p:cNvSpPr>
          <p:nvPr>
            <p:ph type="sldNum" sz="quarter" idx="4"/>
          </p:nvPr>
        </p:nvSpPr>
        <p:spPr/>
        <p:txBody>
          <a:bodyPr/>
          <a:lstStyle/>
          <a:p>
            <a:pPr algn="r">
              <a:lnSpc>
                <a:spcPts val="1200"/>
              </a:lnSpc>
            </a:pPr>
            <a:fld id="{F25965E0-7062-474C-8671-DB3A3CE669B0}" type="slidenum">
              <a:rPr lang="en-GB" smtClean="0"/>
              <a:pPr algn="r">
                <a:lnSpc>
                  <a:spcPts val="1200"/>
                </a:lnSpc>
              </a:pPr>
              <a:t>12</a:t>
            </a:fld>
            <a:endParaRPr lang="en-GB" dirty="0"/>
          </a:p>
        </p:txBody>
      </p:sp>
      <p:sp>
        <p:nvSpPr>
          <p:cNvPr id="28" name="Oval 251"/>
          <p:cNvSpPr/>
          <p:nvPr/>
        </p:nvSpPr>
        <p:spPr>
          <a:xfrm>
            <a:off x="3930495" y="2385086"/>
            <a:ext cx="871927" cy="653946"/>
          </a:xfrm>
          <a:prstGeom prst="ellipse">
            <a:avLst/>
          </a:prstGeom>
          <a:solidFill>
            <a:schemeClr val="accent1"/>
          </a:solidFill>
          <a:ln w="12700" cap="flat" cmpd="sng" algn="ctr">
            <a:noFill/>
            <a:prstDash val="solid"/>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chemeClr val="bg1"/>
                </a:solidFill>
                <a:effectLst/>
                <a:uLnTx/>
                <a:uFillTx/>
                <a:latin typeface="+mj-lt"/>
                <a:ea typeface="+mn-ea"/>
                <a:cs typeface="+mn-cs"/>
              </a:rPr>
              <a:t>MVP1</a:t>
            </a:r>
          </a:p>
          <a:p>
            <a:pPr marL="0" marR="0" lvl="0" indent="0" algn="ctr" defTabSz="914400" eaLnBrk="1" fontAlgn="auto" latinLnBrk="0" hangingPunct="1">
              <a:lnSpc>
                <a:spcPct val="100000"/>
              </a:lnSpc>
              <a:spcBef>
                <a:spcPts val="0"/>
              </a:spcBef>
              <a:spcAft>
                <a:spcPts val="0"/>
              </a:spcAft>
              <a:buClrTx/>
              <a:buSzTx/>
              <a:buFontTx/>
              <a:buNone/>
              <a:tabLst/>
              <a:defRPr/>
            </a:pPr>
            <a:r>
              <a:rPr lang="en-GB" sz="700" kern="0" dirty="0">
                <a:solidFill>
                  <a:schemeClr val="bg1"/>
                </a:solidFill>
                <a:latin typeface="+mj-lt"/>
              </a:rPr>
              <a:t>Initial Deployment</a:t>
            </a:r>
            <a:endParaRPr kumimoji="0" lang="en-GB" sz="700" i="0" u="none" strike="noStrike" kern="0" cap="none" spc="0" normalizeH="0" baseline="0" noProof="0" dirty="0">
              <a:ln>
                <a:noFill/>
              </a:ln>
              <a:solidFill>
                <a:schemeClr val="bg1"/>
              </a:solidFill>
              <a:effectLst/>
              <a:uLnTx/>
              <a:uFillTx/>
              <a:latin typeface="+mj-lt"/>
            </a:endParaRPr>
          </a:p>
        </p:txBody>
      </p:sp>
      <p:sp>
        <p:nvSpPr>
          <p:cNvPr id="29" name="Oval 252"/>
          <p:cNvSpPr/>
          <p:nvPr/>
        </p:nvSpPr>
        <p:spPr>
          <a:xfrm>
            <a:off x="4795629" y="2639781"/>
            <a:ext cx="871927" cy="653946"/>
          </a:xfrm>
          <a:prstGeom prst="ellipse">
            <a:avLst/>
          </a:prstGeom>
          <a:solidFill>
            <a:schemeClr val="accent1"/>
          </a:solidFill>
          <a:ln w="12700" cap="flat" cmpd="sng" algn="ctr">
            <a:noFill/>
            <a:prstDash val="solid"/>
          </a:ln>
          <a:effectLst/>
        </p:spPr>
        <p:txBody>
          <a:bodyPr lIns="36000" tIns="36000" rIns="36000" bIns="36000" rtlCol="0" anchor="ctr"/>
          <a:lstStyle/>
          <a:p>
            <a:pPr lvl="0" algn="ctr" defTabSz="914400">
              <a:defRPr/>
            </a:pPr>
            <a:r>
              <a:rPr lang="en-GB" sz="1100" b="1" kern="0" dirty="0">
                <a:solidFill>
                  <a:schemeClr val="bg1"/>
                </a:solidFill>
              </a:rPr>
              <a:t>MVP2</a:t>
            </a:r>
          </a:p>
          <a:p>
            <a:pPr lvl="0" algn="ctr" defTabSz="914400">
              <a:defRPr/>
            </a:pPr>
            <a:r>
              <a:rPr lang="en-GB" sz="700" kern="0" dirty="0">
                <a:solidFill>
                  <a:schemeClr val="bg1"/>
                </a:solidFill>
              </a:rPr>
              <a:t>First </a:t>
            </a:r>
            <a:br>
              <a:rPr lang="en-GB" sz="700" kern="0" dirty="0">
                <a:solidFill>
                  <a:schemeClr val="bg1"/>
                </a:solidFill>
              </a:rPr>
            </a:br>
            <a:r>
              <a:rPr lang="en-GB" sz="700" kern="0" dirty="0">
                <a:solidFill>
                  <a:schemeClr val="bg1"/>
                </a:solidFill>
              </a:rPr>
              <a:t>Release</a:t>
            </a:r>
          </a:p>
        </p:txBody>
      </p:sp>
      <p:sp>
        <p:nvSpPr>
          <p:cNvPr id="30" name="Oval 253"/>
          <p:cNvSpPr/>
          <p:nvPr/>
        </p:nvSpPr>
        <p:spPr>
          <a:xfrm>
            <a:off x="6326956" y="2385086"/>
            <a:ext cx="871927" cy="653946"/>
          </a:xfrm>
          <a:prstGeom prst="ellipse">
            <a:avLst/>
          </a:prstGeom>
          <a:solidFill>
            <a:schemeClr val="accent1"/>
          </a:solidFill>
          <a:ln w="12700" cap="flat" cmpd="sng" algn="ctr">
            <a:noFill/>
            <a:prstDash val="solid"/>
          </a:ln>
          <a:effectLst/>
        </p:spPr>
        <p:txBody>
          <a:bodyPr lIns="0" tIns="0" rIns="0" bIns="0" rtlCol="0" anchor="ctr"/>
          <a:lstStyle/>
          <a:p>
            <a:pPr lvl="0" algn="ctr" defTabSz="914400">
              <a:defRPr/>
            </a:pPr>
            <a:r>
              <a:rPr lang="en-GB" sz="1050" b="1" kern="0" dirty="0">
                <a:solidFill>
                  <a:schemeClr val="bg1"/>
                </a:solidFill>
              </a:rPr>
              <a:t>DEMO</a:t>
            </a:r>
          </a:p>
          <a:p>
            <a:pPr lvl="0" algn="ctr" defTabSz="914400">
              <a:defRPr/>
            </a:pPr>
            <a:r>
              <a:rPr lang="en-GB" sz="600" kern="0" dirty="0">
                <a:solidFill>
                  <a:schemeClr val="bg1"/>
                </a:solidFill>
              </a:rPr>
              <a:t>Large scale</a:t>
            </a:r>
          </a:p>
        </p:txBody>
      </p:sp>
      <p:sp>
        <p:nvSpPr>
          <p:cNvPr id="31" name="Oval 254"/>
          <p:cNvSpPr/>
          <p:nvPr/>
        </p:nvSpPr>
        <p:spPr>
          <a:xfrm>
            <a:off x="5429281" y="2094273"/>
            <a:ext cx="871927" cy="653946"/>
          </a:xfrm>
          <a:prstGeom prst="ellipse">
            <a:avLst/>
          </a:prstGeom>
          <a:solidFill>
            <a:schemeClr val="accent1"/>
          </a:solidFill>
          <a:ln w="12700" cap="flat" cmpd="sng" algn="ctr">
            <a:noFill/>
            <a:prstDash val="solid"/>
          </a:ln>
          <a:effectLst/>
        </p:spPr>
        <p:txBody>
          <a:bodyPr lIns="36000" tIns="36000" rIns="36000" bIns="36000" rtlCol="0" anchor="ctr"/>
          <a:lstStyle/>
          <a:p>
            <a:pPr lvl="0" algn="ctr" defTabSz="914400">
              <a:defRPr/>
            </a:pPr>
            <a:r>
              <a:rPr lang="en-GB" sz="1100" b="1" kern="0" dirty="0">
                <a:solidFill>
                  <a:schemeClr val="bg1"/>
                </a:solidFill>
              </a:rPr>
              <a:t>MVP3</a:t>
            </a:r>
          </a:p>
          <a:p>
            <a:pPr lvl="0" algn="ctr" defTabSz="914400">
              <a:defRPr/>
            </a:pPr>
            <a:r>
              <a:rPr lang="en-GB" sz="700" kern="0" dirty="0">
                <a:solidFill>
                  <a:schemeClr val="bg1"/>
                </a:solidFill>
              </a:rPr>
              <a:t>Second Release</a:t>
            </a:r>
          </a:p>
        </p:txBody>
      </p:sp>
      <p:sp>
        <p:nvSpPr>
          <p:cNvPr id="36" name="TextBox 14"/>
          <p:cNvSpPr txBox="1"/>
          <p:nvPr/>
        </p:nvSpPr>
        <p:spPr>
          <a:xfrm>
            <a:off x="1430077" y="1766910"/>
            <a:ext cx="2216219" cy="677108"/>
          </a:xfrm>
          <a:prstGeom prst="rect">
            <a:avLst/>
          </a:prstGeom>
          <a:noFill/>
        </p:spPr>
        <p:txBody>
          <a:bodyPr wrap="square" rtlCol="0">
            <a:spAutoFit/>
          </a:bodyPr>
          <a:lstStyle/>
          <a:p>
            <a:r>
              <a:rPr lang="en-GB" sz="1600" b="1" dirty="0">
                <a:solidFill>
                  <a:schemeClr val="accent1"/>
                </a:solidFill>
              </a:rPr>
              <a:t>TECNOLOGY</a:t>
            </a:r>
          </a:p>
          <a:p>
            <a:r>
              <a:rPr lang="en-GB" sz="1100" b="1" dirty="0"/>
              <a:t>IMPROVEMENTS</a:t>
            </a:r>
          </a:p>
          <a:p>
            <a:r>
              <a:rPr lang="en-GB" sz="1100" dirty="0"/>
              <a:t>Fine tuning</a:t>
            </a:r>
          </a:p>
        </p:txBody>
      </p:sp>
      <p:sp>
        <p:nvSpPr>
          <p:cNvPr id="37" name="TextBox 14"/>
          <p:cNvSpPr txBox="1"/>
          <p:nvPr/>
        </p:nvSpPr>
        <p:spPr>
          <a:xfrm>
            <a:off x="1430077" y="3464257"/>
            <a:ext cx="1898714" cy="677108"/>
          </a:xfrm>
          <a:prstGeom prst="rect">
            <a:avLst/>
          </a:prstGeom>
          <a:noFill/>
        </p:spPr>
        <p:txBody>
          <a:bodyPr wrap="square" rtlCol="0">
            <a:spAutoFit/>
          </a:bodyPr>
          <a:lstStyle/>
          <a:p>
            <a:r>
              <a:rPr lang="en-GB" sz="1600" b="1" dirty="0">
                <a:solidFill>
                  <a:schemeClr val="accent1"/>
                </a:solidFill>
              </a:rPr>
              <a:t>ECOSYSTEM</a:t>
            </a:r>
          </a:p>
          <a:p>
            <a:r>
              <a:rPr lang="en-GB" sz="1100" b="1" dirty="0"/>
              <a:t>END USER FEEDBACK</a:t>
            </a:r>
          </a:p>
          <a:p>
            <a:r>
              <a:rPr lang="en-GB" sz="1100" dirty="0"/>
              <a:t>Involvement &amp; co-creation</a:t>
            </a:r>
          </a:p>
        </p:txBody>
      </p:sp>
      <p:sp>
        <p:nvSpPr>
          <p:cNvPr id="38" name="TextBox 14"/>
          <p:cNvSpPr txBox="1"/>
          <p:nvPr/>
        </p:nvSpPr>
        <p:spPr>
          <a:xfrm>
            <a:off x="5817944" y="3464257"/>
            <a:ext cx="2216219" cy="677108"/>
          </a:xfrm>
          <a:prstGeom prst="rect">
            <a:avLst/>
          </a:prstGeom>
          <a:noFill/>
        </p:spPr>
        <p:txBody>
          <a:bodyPr wrap="square" rtlCol="0">
            <a:spAutoFit/>
          </a:bodyPr>
          <a:lstStyle/>
          <a:p>
            <a:r>
              <a:rPr lang="en-GB" sz="1600" b="1" dirty="0">
                <a:solidFill>
                  <a:schemeClr val="accent1"/>
                </a:solidFill>
              </a:rPr>
              <a:t>BUSINESS</a:t>
            </a:r>
          </a:p>
          <a:p>
            <a:r>
              <a:rPr lang="en-GB" sz="1100" b="1" dirty="0"/>
              <a:t>KPIs EVALUATION</a:t>
            </a:r>
          </a:p>
          <a:p>
            <a:r>
              <a:rPr lang="en-GB" sz="1100" dirty="0"/>
              <a:t>Measurement &amp; monitoring</a:t>
            </a:r>
          </a:p>
        </p:txBody>
      </p:sp>
      <p:pic>
        <p:nvPicPr>
          <p:cNvPr id="34" name="Afbeelding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857" y="1766910"/>
            <a:ext cx="349827" cy="347627"/>
          </a:xfrm>
          <a:prstGeom prst="rect">
            <a:avLst/>
          </a:prstGeom>
          <a:effectLst/>
        </p:spPr>
      </p:pic>
      <p:pic>
        <p:nvPicPr>
          <p:cNvPr id="39" name="Afbeelding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7042" y="3464257"/>
            <a:ext cx="341027" cy="312424"/>
          </a:xfrm>
          <a:prstGeom prst="rect">
            <a:avLst/>
          </a:prstGeom>
          <a:effectLst/>
        </p:spPr>
      </p:pic>
      <p:pic>
        <p:nvPicPr>
          <p:cNvPr id="40" name="Afbeelding 3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3961" y="3464257"/>
            <a:ext cx="293723" cy="342127"/>
          </a:xfrm>
          <a:prstGeom prst="rect">
            <a:avLst/>
          </a:prstGeom>
          <a:effectLst/>
        </p:spPr>
      </p:pic>
      <p:sp>
        <p:nvSpPr>
          <p:cNvPr id="42" name="TextBox 14"/>
          <p:cNvSpPr txBox="1"/>
          <p:nvPr/>
        </p:nvSpPr>
        <p:spPr>
          <a:xfrm>
            <a:off x="3116109" y="3464257"/>
            <a:ext cx="2327216" cy="584775"/>
          </a:xfrm>
          <a:prstGeom prst="rect">
            <a:avLst/>
          </a:prstGeom>
          <a:noFill/>
        </p:spPr>
        <p:txBody>
          <a:bodyPr wrap="square" rtlCol="0">
            <a:spAutoFit/>
          </a:bodyPr>
          <a:lstStyle/>
          <a:p>
            <a:pPr algn="ctr"/>
            <a:r>
              <a:rPr lang="en-GB" sz="3200" b="1">
                <a:solidFill>
                  <a:schemeClr val="accent1"/>
                </a:solidFill>
              </a:rPr>
              <a:t>&amp;</a:t>
            </a:r>
            <a:endParaRPr lang="en-GB" sz="3200" dirty="0"/>
          </a:p>
        </p:txBody>
      </p:sp>
      <p:sp>
        <p:nvSpPr>
          <p:cNvPr id="3" name="Rounded Rectangular Callout 2"/>
          <p:cNvSpPr/>
          <p:nvPr/>
        </p:nvSpPr>
        <p:spPr>
          <a:xfrm>
            <a:off x="4531488" y="805222"/>
            <a:ext cx="3092208" cy="1580596"/>
          </a:xfrm>
          <a:prstGeom prst="wedgeRoundRectCallout">
            <a:avLst>
              <a:gd name="adj1" fmla="val -57402"/>
              <a:gd name="adj2" fmla="val 74865"/>
              <a:gd name="adj3" fmla="val 16667"/>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bg1"/>
                </a:solidFill>
              </a:rPr>
              <a:t>Minimum Viable Product:</a:t>
            </a:r>
            <a:r>
              <a:rPr lang="en-GB" sz="1600" dirty="0">
                <a:solidFill>
                  <a:schemeClr val="bg1"/>
                </a:solidFill>
              </a:rPr>
              <a:t> </a:t>
            </a:r>
          </a:p>
          <a:p>
            <a:pPr algn="ctr"/>
            <a:r>
              <a:rPr lang="en-GB" sz="1600" dirty="0">
                <a:solidFill>
                  <a:schemeClr val="bg1"/>
                </a:solidFill>
              </a:rPr>
              <a:t>a product with just enough features to gather validated learning about the product and its continued development</a:t>
            </a:r>
          </a:p>
        </p:txBody>
      </p:sp>
    </p:spTree>
    <p:extLst>
      <p:ext uri="{BB962C8B-B14F-4D97-AF65-F5344CB8AC3E}">
        <p14:creationId xmlns:p14="http://schemas.microsoft.com/office/powerpoint/2010/main" val="1374951004"/>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846523" y="766379"/>
            <a:ext cx="7203463" cy="4287314"/>
            <a:chOff x="846522" y="1244090"/>
            <a:chExt cx="7203463" cy="4543853"/>
          </a:xfrm>
          <a:solidFill>
            <a:schemeClr val="accent1">
              <a:lumMod val="60000"/>
              <a:lumOff val="40000"/>
            </a:schemeClr>
          </a:solidFill>
          <a:effectLst/>
        </p:grpSpPr>
        <p:sp>
          <p:nvSpPr>
            <p:cNvPr id="8" name="Rectangle 7"/>
            <p:cNvSpPr/>
            <p:nvPr/>
          </p:nvSpPr>
          <p:spPr>
            <a:xfrm>
              <a:off x="1707953" y="1244090"/>
              <a:ext cx="6342032" cy="45438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b="1" dirty="0">
                  <a:solidFill>
                    <a:schemeClr val="bg1"/>
                  </a:solidFill>
                </a:rPr>
                <a:t>IOF2020 ECOSYSTEM &amp; COLLABORATION SPACE</a:t>
              </a:r>
            </a:p>
          </p:txBody>
        </p:sp>
        <p:sp>
          <p:nvSpPr>
            <p:cNvPr id="172" name="Rounded Rectangle 171"/>
            <p:cNvSpPr/>
            <p:nvPr/>
          </p:nvSpPr>
          <p:spPr>
            <a:xfrm rot="16200000">
              <a:off x="-950801" y="3181376"/>
              <a:ext cx="4248472" cy="653826"/>
            </a:xfrm>
            <a:prstGeom prst="roundRect">
              <a:avLst/>
            </a:prstGeom>
            <a:solidFill>
              <a:schemeClr val="accent1"/>
            </a:solidFill>
            <a:ln w="19050">
              <a:noFill/>
            </a:ln>
            <a:effectLst/>
          </p:spPr>
          <p:style>
            <a:lnRef idx="1">
              <a:schemeClr val="accent1"/>
            </a:lnRef>
            <a:fillRef idx="2">
              <a:schemeClr val="accent1"/>
            </a:fillRef>
            <a:effectRef idx="1">
              <a:schemeClr val="accent1"/>
            </a:effectRef>
            <a:fontRef idx="minor">
              <a:schemeClr val="dk1"/>
            </a:fontRef>
          </p:style>
          <p:txBody>
            <a:bodyPr rtlCol="0" anchor="b"/>
            <a:lstStyle/>
            <a:p>
              <a:pPr algn="ctr"/>
              <a:r>
                <a:rPr lang="nl-NL" sz="1600" dirty="0">
                  <a:solidFill>
                    <a:schemeClr val="bg1"/>
                  </a:solidFill>
                </a:rPr>
                <a:t> WP1 Project </a:t>
              </a:r>
              <a:r>
                <a:rPr lang="en-GB" sz="1600" dirty="0">
                  <a:solidFill>
                    <a:schemeClr val="bg1"/>
                  </a:solidFill>
                </a:rPr>
                <a:t>Coordination</a:t>
              </a:r>
              <a:r>
                <a:rPr lang="nl-NL" sz="1600" dirty="0">
                  <a:solidFill>
                    <a:schemeClr val="bg1"/>
                  </a:solidFill>
                </a:rPr>
                <a:t> &amp; Management</a:t>
              </a:r>
              <a:endParaRPr lang="nl-NL" sz="1400" i="1" dirty="0">
                <a:solidFill>
                  <a:schemeClr val="bg1"/>
                </a:solidFill>
              </a:endParaRPr>
            </a:p>
          </p:txBody>
        </p:sp>
        <p:sp>
          <p:nvSpPr>
            <p:cNvPr id="174" name="Up-Down Arrow 173"/>
            <p:cNvSpPr/>
            <p:nvPr/>
          </p:nvSpPr>
          <p:spPr>
            <a:xfrm rot="16200000">
              <a:off x="1442790" y="1680060"/>
              <a:ext cx="300685" cy="422624"/>
            </a:xfrm>
            <a:prstGeom prst="up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GB" b="1">
                <a:solidFill>
                  <a:schemeClr val="tx1"/>
                </a:solidFill>
              </a:endParaRPr>
            </a:p>
          </p:txBody>
        </p:sp>
        <p:sp>
          <p:nvSpPr>
            <p:cNvPr id="176" name="Up-Down Arrow 175"/>
            <p:cNvSpPr/>
            <p:nvPr/>
          </p:nvSpPr>
          <p:spPr>
            <a:xfrm rot="16200000">
              <a:off x="1454398" y="5022292"/>
              <a:ext cx="300685" cy="422624"/>
            </a:xfrm>
            <a:prstGeom prst="up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GB" b="1">
                <a:solidFill>
                  <a:schemeClr val="tx1"/>
                </a:solidFill>
              </a:endParaRPr>
            </a:p>
          </p:txBody>
        </p:sp>
      </p:grpSp>
      <p:sp>
        <p:nvSpPr>
          <p:cNvPr id="7" name="Title 6"/>
          <p:cNvSpPr>
            <a:spLocks noGrp="1"/>
          </p:cNvSpPr>
          <p:nvPr>
            <p:ph type="title"/>
          </p:nvPr>
        </p:nvSpPr>
        <p:spPr>
          <a:xfrm>
            <a:off x="491642" y="172641"/>
            <a:ext cx="8442796" cy="593738"/>
          </a:xfrm>
        </p:spPr>
        <p:txBody>
          <a:bodyPr/>
          <a:lstStyle/>
          <a:p>
            <a:pPr algn="l"/>
            <a:r>
              <a:rPr lang="en-GB" dirty="0"/>
              <a:t>GENERIC APPROACH &amp; STRUCTURE</a:t>
            </a:r>
          </a:p>
        </p:txBody>
      </p:sp>
      <p:sp>
        <p:nvSpPr>
          <p:cNvPr id="112" name="Rounded Rectangle 111"/>
          <p:cNvSpPr/>
          <p:nvPr/>
        </p:nvSpPr>
        <p:spPr>
          <a:xfrm>
            <a:off x="1890637" y="1714089"/>
            <a:ext cx="5976664" cy="2051534"/>
          </a:xfrm>
          <a:prstGeom prst="roundRect">
            <a:avLst>
              <a:gd name="adj" fmla="val 4734"/>
            </a:avLst>
          </a:prstGeom>
          <a:solidFill>
            <a:sysClr val="window" lastClr="FFFFFF"/>
          </a:solidFill>
          <a:ln w="19050"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noProof="0" dirty="0">
                <a:latin typeface="+mj-lt"/>
              </a:rPr>
              <a:t>WP2 Trials/Use cases: Knowledge &amp; App development</a:t>
            </a:r>
            <a:endParaRPr kumimoji="0" lang="en-GB" sz="1600" i="0" u="none" strike="noStrike" kern="0" cap="none" spc="0" normalizeH="0" baseline="0" noProof="0" dirty="0">
              <a:ln>
                <a:noFill/>
              </a:ln>
              <a:effectLst/>
              <a:uLnTx/>
              <a:uFillTx/>
              <a:latin typeface="+mj-lt"/>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u="none" strike="noStrike" kern="0" cap="none" spc="0" normalizeH="0" baseline="0" noProof="0" dirty="0">
                <a:ln>
                  <a:noFill/>
                </a:ln>
                <a:effectLst/>
                <a:uLnTx/>
                <a:uFillTx/>
                <a:latin typeface="+mj-lt"/>
              </a:rPr>
              <a:t>Lean multi-actor approach</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1" i="0" u="none" strike="noStrike" kern="0" cap="none" spc="0" normalizeH="0" baseline="0" noProof="0" dirty="0">
              <a:ln>
                <a:noFill/>
              </a:ln>
              <a:effectLst/>
              <a:uLnTx/>
              <a:uFillTx/>
              <a:latin typeface="+mj-lt"/>
            </a:endParaRPr>
          </a:p>
        </p:txBody>
      </p:sp>
      <p:sp>
        <p:nvSpPr>
          <p:cNvPr id="113" name="Right Arrow 112"/>
          <p:cNvSpPr/>
          <p:nvPr/>
        </p:nvSpPr>
        <p:spPr>
          <a:xfrm>
            <a:off x="3368150" y="2948227"/>
            <a:ext cx="3119460" cy="60176"/>
          </a:xfrm>
          <a:prstGeom prst="rightArrow">
            <a:avLst/>
          </a:prstGeom>
          <a:solidFill>
            <a:schemeClr val="tx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43" name="TextBox 142"/>
          <p:cNvSpPr txBox="1"/>
          <p:nvPr/>
        </p:nvSpPr>
        <p:spPr>
          <a:xfrm>
            <a:off x="2441910" y="3124367"/>
            <a:ext cx="1323948" cy="261610"/>
          </a:xfrm>
          <a:prstGeom prst="rect">
            <a:avLst/>
          </a:prstGeom>
          <a:noFill/>
        </p:spPr>
        <p:txBody>
          <a:bodyPr wrap="square" rtlCol="0">
            <a:spAutoFit/>
          </a:bodyPr>
          <a:lstStyle/>
          <a:p>
            <a:pPr algn="ctr" fontAlgn="auto">
              <a:spcBef>
                <a:spcPts val="0"/>
              </a:spcBef>
              <a:spcAft>
                <a:spcPts val="0"/>
              </a:spcAft>
            </a:pPr>
            <a:r>
              <a:rPr lang="en-GB" sz="1100" b="1" dirty="0">
                <a:latin typeface="+mj-lt"/>
              </a:rPr>
              <a:t>3. EVALUATION</a:t>
            </a:r>
          </a:p>
        </p:txBody>
      </p:sp>
      <p:sp>
        <p:nvSpPr>
          <p:cNvPr id="144" name="TextBox 143"/>
          <p:cNvSpPr txBox="1"/>
          <p:nvPr/>
        </p:nvSpPr>
        <p:spPr>
          <a:xfrm>
            <a:off x="2765380" y="2280420"/>
            <a:ext cx="1357045" cy="261610"/>
          </a:xfrm>
          <a:prstGeom prst="rect">
            <a:avLst/>
          </a:prstGeom>
          <a:noFill/>
        </p:spPr>
        <p:txBody>
          <a:bodyPr wrap="square" rtlCol="0">
            <a:spAutoFit/>
          </a:bodyPr>
          <a:lstStyle/>
          <a:p>
            <a:pPr algn="ctr" fontAlgn="auto">
              <a:spcBef>
                <a:spcPts val="0"/>
              </a:spcBef>
              <a:spcAft>
                <a:spcPts val="0"/>
              </a:spcAft>
            </a:pPr>
            <a:r>
              <a:rPr lang="en-GB" sz="1100" b="1" dirty="0">
                <a:latin typeface="+mj-lt"/>
              </a:rPr>
              <a:t> 1. CO-DESIGN</a:t>
            </a:r>
          </a:p>
        </p:txBody>
      </p:sp>
      <p:sp>
        <p:nvSpPr>
          <p:cNvPr id="145" name="TextBox 144"/>
          <p:cNvSpPr txBox="1"/>
          <p:nvPr/>
        </p:nvSpPr>
        <p:spPr>
          <a:xfrm>
            <a:off x="5771052" y="2404831"/>
            <a:ext cx="1612288" cy="261610"/>
          </a:xfrm>
          <a:prstGeom prst="rect">
            <a:avLst/>
          </a:prstGeom>
          <a:noFill/>
        </p:spPr>
        <p:txBody>
          <a:bodyPr wrap="square" rtlCol="0">
            <a:spAutoFit/>
          </a:bodyPr>
          <a:lstStyle/>
          <a:p>
            <a:pPr algn="ctr" fontAlgn="auto">
              <a:spcBef>
                <a:spcPts val="0"/>
              </a:spcBef>
              <a:spcAft>
                <a:spcPts val="0"/>
              </a:spcAft>
            </a:pPr>
            <a:r>
              <a:rPr lang="en-GB" sz="1100" b="1" dirty="0">
                <a:latin typeface="+mj-lt"/>
              </a:rPr>
              <a:t>2. IMPLEMENTATION</a:t>
            </a:r>
          </a:p>
        </p:txBody>
      </p:sp>
      <p:cxnSp>
        <p:nvCxnSpPr>
          <p:cNvPr id="212" name="Straight Connector 211"/>
          <p:cNvCxnSpPr>
            <a:stCxn id="252" idx="3"/>
          </p:cNvCxnSpPr>
          <p:nvPr/>
        </p:nvCxnSpPr>
        <p:spPr>
          <a:xfrm flipH="1">
            <a:off x="3703744" y="3100012"/>
            <a:ext cx="1133798" cy="147458"/>
          </a:xfrm>
          <a:prstGeom prst="line">
            <a:avLst/>
          </a:prstGeom>
          <a:noFill/>
          <a:ln w="9525" cap="flat" cmpd="sng" algn="ctr">
            <a:solidFill>
              <a:sysClr val="window" lastClr="FFFFFF">
                <a:lumMod val="50000"/>
              </a:sysClr>
            </a:solidFill>
            <a:prstDash val="dash"/>
          </a:ln>
          <a:effectLst/>
        </p:spPr>
      </p:cxnSp>
      <p:cxnSp>
        <p:nvCxnSpPr>
          <p:cNvPr id="213" name="Straight Connector 212"/>
          <p:cNvCxnSpPr>
            <a:stCxn id="252" idx="1"/>
          </p:cNvCxnSpPr>
          <p:nvPr/>
        </p:nvCxnSpPr>
        <p:spPr>
          <a:xfrm flipH="1" flipV="1">
            <a:off x="3991776" y="2482562"/>
            <a:ext cx="845766" cy="447969"/>
          </a:xfrm>
          <a:prstGeom prst="line">
            <a:avLst/>
          </a:prstGeom>
          <a:noFill/>
          <a:ln w="9525" cap="flat" cmpd="sng" algn="ctr">
            <a:solidFill>
              <a:sysClr val="window" lastClr="FFFFFF">
                <a:lumMod val="50000"/>
              </a:sysClr>
            </a:solidFill>
            <a:prstDash val="dash"/>
          </a:ln>
          <a:effectLst/>
        </p:spPr>
      </p:cxnSp>
      <p:cxnSp>
        <p:nvCxnSpPr>
          <p:cNvPr id="214" name="Straight Connector 213"/>
          <p:cNvCxnSpPr>
            <a:stCxn id="252" idx="7"/>
          </p:cNvCxnSpPr>
          <p:nvPr/>
        </p:nvCxnSpPr>
        <p:spPr>
          <a:xfrm flipV="1">
            <a:off x="5063517" y="2608875"/>
            <a:ext cx="728459" cy="321656"/>
          </a:xfrm>
          <a:prstGeom prst="line">
            <a:avLst/>
          </a:prstGeom>
          <a:noFill/>
          <a:ln w="9525" cap="flat" cmpd="sng" algn="ctr">
            <a:solidFill>
              <a:sysClr val="window" lastClr="FFFFFF">
                <a:lumMod val="50000"/>
              </a:sysClr>
            </a:solidFill>
            <a:prstDash val="dash"/>
          </a:ln>
          <a:effectLst/>
        </p:spPr>
      </p:cxnSp>
      <p:grpSp>
        <p:nvGrpSpPr>
          <p:cNvPr id="215" name="Group 214"/>
          <p:cNvGrpSpPr/>
          <p:nvPr/>
        </p:nvGrpSpPr>
        <p:grpSpPr>
          <a:xfrm>
            <a:off x="3848485" y="2280420"/>
            <a:ext cx="2197268" cy="1467126"/>
            <a:chOff x="3906063" y="2555888"/>
            <a:chExt cx="1890000" cy="1890000"/>
          </a:xfrm>
        </p:grpSpPr>
        <p:sp>
          <p:nvSpPr>
            <p:cNvPr id="216" name="Arc 215"/>
            <p:cNvSpPr/>
            <p:nvPr/>
          </p:nvSpPr>
          <p:spPr>
            <a:xfrm flipV="1">
              <a:off x="4446136" y="3207967"/>
              <a:ext cx="421235" cy="562922"/>
            </a:xfrm>
            <a:prstGeom prst="arc">
              <a:avLst>
                <a:gd name="adj1" fmla="val 10611323"/>
                <a:gd name="adj2" fmla="val 21391675"/>
              </a:avLst>
            </a:prstGeom>
            <a:noFill/>
            <a:ln w="22225" cap="flat" cmpd="sng" algn="ctr">
              <a:solidFill>
                <a:schemeClr val="tx1">
                  <a:lumMod val="20000"/>
                  <a:lumOff val="8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218" name="Arc 217"/>
            <p:cNvSpPr/>
            <p:nvPr/>
          </p:nvSpPr>
          <p:spPr>
            <a:xfrm>
              <a:off x="4446063" y="3095888"/>
              <a:ext cx="762799" cy="810000"/>
            </a:xfrm>
            <a:prstGeom prst="arc">
              <a:avLst>
                <a:gd name="adj1" fmla="val 10586301"/>
                <a:gd name="adj2" fmla="val 159114"/>
              </a:avLst>
            </a:prstGeom>
            <a:noFill/>
            <a:ln w="22225" cap="flat" cmpd="sng" algn="ctr">
              <a:solidFill>
                <a:schemeClr val="tx1">
                  <a:lumMod val="20000"/>
                  <a:lumOff val="8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247" name="Arc 246"/>
            <p:cNvSpPr/>
            <p:nvPr/>
          </p:nvSpPr>
          <p:spPr>
            <a:xfrm flipV="1">
              <a:off x="4176136" y="2960888"/>
              <a:ext cx="1012007" cy="1080000"/>
            </a:xfrm>
            <a:prstGeom prst="arc">
              <a:avLst>
                <a:gd name="adj1" fmla="val 10586301"/>
                <a:gd name="adj2" fmla="val 21042236"/>
              </a:avLst>
            </a:prstGeom>
            <a:noFill/>
            <a:ln w="22225" cap="flat" cmpd="sng" algn="ctr">
              <a:solidFill>
                <a:schemeClr val="tx1">
                  <a:lumMod val="20000"/>
                  <a:lumOff val="8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248" name="Arc 247"/>
            <p:cNvSpPr/>
            <p:nvPr/>
          </p:nvSpPr>
          <p:spPr>
            <a:xfrm>
              <a:off x="4176063" y="2825887"/>
              <a:ext cx="1307686" cy="1350000"/>
            </a:xfrm>
            <a:prstGeom prst="arc">
              <a:avLst>
                <a:gd name="adj1" fmla="val 10586301"/>
                <a:gd name="adj2" fmla="val 21359246"/>
              </a:avLst>
            </a:prstGeom>
            <a:noFill/>
            <a:ln w="22225" cap="flat" cmpd="sng" algn="ctr">
              <a:solidFill>
                <a:schemeClr val="tx1">
                  <a:lumMod val="20000"/>
                  <a:lumOff val="8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249" name="Arc 248"/>
            <p:cNvSpPr/>
            <p:nvPr/>
          </p:nvSpPr>
          <p:spPr>
            <a:xfrm flipV="1">
              <a:off x="3906137" y="2690887"/>
              <a:ext cx="1577613" cy="1620001"/>
            </a:xfrm>
            <a:prstGeom prst="arc">
              <a:avLst>
                <a:gd name="adj1" fmla="val 10586301"/>
                <a:gd name="adj2" fmla="val 373856"/>
              </a:avLst>
            </a:prstGeom>
            <a:noFill/>
            <a:ln w="22225" cap="flat" cmpd="sng" algn="ctr">
              <a:solidFill>
                <a:schemeClr val="tx1">
                  <a:lumMod val="20000"/>
                  <a:lumOff val="8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250" name="Arc 249"/>
            <p:cNvSpPr/>
            <p:nvPr/>
          </p:nvSpPr>
          <p:spPr>
            <a:xfrm>
              <a:off x="3906063" y="2555888"/>
              <a:ext cx="1890000" cy="1890000"/>
            </a:xfrm>
            <a:prstGeom prst="arc">
              <a:avLst>
                <a:gd name="adj1" fmla="val 10586301"/>
                <a:gd name="adj2" fmla="val 141506"/>
              </a:avLst>
            </a:prstGeom>
            <a:noFill/>
            <a:ln w="22225" cap="flat" cmpd="sng" algn="ctr">
              <a:solidFill>
                <a:schemeClr val="tx1">
                  <a:lumMod val="20000"/>
                  <a:lumOff val="8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grpSp>
      <p:sp>
        <p:nvSpPr>
          <p:cNvPr id="252" name="Oval 251"/>
          <p:cNvSpPr/>
          <p:nvPr/>
        </p:nvSpPr>
        <p:spPr>
          <a:xfrm>
            <a:off x="4790741" y="2895430"/>
            <a:ext cx="319577" cy="239683"/>
          </a:xfrm>
          <a:prstGeom prst="ellipse">
            <a:avLst/>
          </a:prstGeom>
          <a:solidFill>
            <a:schemeClr val="accent1"/>
          </a:solidFill>
          <a:ln w="12700" cap="flat" cmpd="sng" algn="ctr">
            <a:noFill/>
            <a:prstDash val="solid"/>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1" i="0" u="none" strike="noStrike" kern="0" cap="none" spc="0" normalizeH="0" baseline="0" noProof="0" dirty="0">
                <a:ln>
                  <a:noFill/>
                </a:ln>
                <a:solidFill>
                  <a:schemeClr val="bg1"/>
                </a:solidFill>
                <a:effectLst/>
                <a:uLnTx/>
                <a:uFillTx/>
                <a:latin typeface="+mj-lt"/>
                <a:ea typeface="+mn-ea"/>
                <a:cs typeface="+mn-cs"/>
              </a:rPr>
              <a:t>P1</a:t>
            </a:r>
          </a:p>
        </p:txBody>
      </p:sp>
      <p:sp>
        <p:nvSpPr>
          <p:cNvPr id="253" name="Oval 252"/>
          <p:cNvSpPr/>
          <p:nvPr/>
        </p:nvSpPr>
        <p:spPr>
          <a:xfrm>
            <a:off x="5148944" y="3016897"/>
            <a:ext cx="319577" cy="239683"/>
          </a:xfrm>
          <a:prstGeom prst="ellipse">
            <a:avLst/>
          </a:prstGeom>
          <a:solidFill>
            <a:schemeClr val="accent1"/>
          </a:solidFill>
          <a:ln w="12700" cap="flat" cmpd="sng" algn="ctr">
            <a:noFill/>
            <a:prstDash val="solid"/>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1" i="0" u="none" strike="noStrike" kern="0" cap="none" spc="0" normalizeH="0" baseline="0" noProof="0" dirty="0">
                <a:ln>
                  <a:noFill/>
                </a:ln>
                <a:solidFill>
                  <a:schemeClr val="bg1"/>
                </a:solidFill>
                <a:effectLst/>
                <a:uLnTx/>
                <a:uFillTx/>
                <a:latin typeface="+mj-lt"/>
                <a:ea typeface="+mn-ea"/>
                <a:cs typeface="+mn-cs"/>
              </a:rPr>
              <a:t>P2</a:t>
            </a:r>
          </a:p>
        </p:txBody>
      </p:sp>
      <p:sp>
        <p:nvSpPr>
          <p:cNvPr id="254" name="Oval 253"/>
          <p:cNvSpPr/>
          <p:nvPr/>
        </p:nvSpPr>
        <p:spPr>
          <a:xfrm>
            <a:off x="5865349" y="2895430"/>
            <a:ext cx="319577" cy="239683"/>
          </a:xfrm>
          <a:prstGeom prst="ellipse">
            <a:avLst/>
          </a:prstGeom>
          <a:solidFill>
            <a:schemeClr val="accent1"/>
          </a:solidFill>
          <a:ln w="127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500" b="1" i="0" u="none" strike="noStrike" kern="0" cap="none" spc="0" normalizeH="0" baseline="0" noProof="0" dirty="0">
                <a:ln>
                  <a:noFill/>
                </a:ln>
                <a:solidFill>
                  <a:schemeClr val="bg1"/>
                </a:solidFill>
                <a:effectLst/>
                <a:uLnTx/>
                <a:uFillTx/>
                <a:latin typeface="+mj-lt"/>
                <a:ea typeface="+mn-ea"/>
                <a:cs typeface="+mn-cs"/>
              </a:rPr>
              <a:t>LARGE SCALE</a:t>
            </a:r>
          </a:p>
        </p:txBody>
      </p:sp>
      <p:sp>
        <p:nvSpPr>
          <p:cNvPr id="255" name="Oval 254"/>
          <p:cNvSpPr/>
          <p:nvPr/>
        </p:nvSpPr>
        <p:spPr>
          <a:xfrm>
            <a:off x="5507147" y="2768719"/>
            <a:ext cx="319577" cy="239683"/>
          </a:xfrm>
          <a:prstGeom prst="ellipse">
            <a:avLst/>
          </a:prstGeom>
          <a:solidFill>
            <a:schemeClr val="accent1"/>
          </a:solidFill>
          <a:ln w="12700" cap="flat" cmpd="sng" algn="ctr">
            <a:noFill/>
            <a:prstDash val="solid"/>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1" i="0" u="none" strike="noStrike" kern="0" cap="none" spc="0" normalizeH="0" baseline="0" noProof="0" dirty="0">
                <a:ln>
                  <a:noFill/>
                </a:ln>
                <a:solidFill>
                  <a:schemeClr val="bg1"/>
                </a:solidFill>
                <a:effectLst/>
                <a:uLnTx/>
                <a:uFillTx/>
                <a:latin typeface="+mj-lt"/>
                <a:ea typeface="+mn-ea"/>
                <a:cs typeface="+mn-cs"/>
              </a:rPr>
              <a:t>P3</a:t>
            </a:r>
          </a:p>
        </p:txBody>
      </p:sp>
      <p:grpSp>
        <p:nvGrpSpPr>
          <p:cNvPr id="4" name="Group 3"/>
          <p:cNvGrpSpPr/>
          <p:nvPr/>
        </p:nvGrpSpPr>
        <p:grpSpPr>
          <a:xfrm>
            <a:off x="1926641" y="1002140"/>
            <a:ext cx="2808313" cy="741476"/>
            <a:chOff x="1926640" y="1522315"/>
            <a:chExt cx="2808313" cy="988635"/>
          </a:xfrm>
          <a:effectLst/>
        </p:grpSpPr>
        <p:sp>
          <p:nvSpPr>
            <p:cNvPr id="3" name="Rounded Rectangle 2"/>
            <p:cNvSpPr/>
            <p:nvPr/>
          </p:nvSpPr>
          <p:spPr>
            <a:xfrm>
              <a:off x="1926640" y="1522315"/>
              <a:ext cx="2808313" cy="653826"/>
            </a:xfrm>
            <a:prstGeom prst="roundRect">
              <a:avLst/>
            </a:prstGeom>
            <a:solidFill>
              <a:schemeClr val="bg1"/>
            </a:solidFill>
            <a:ln w="19050">
              <a:solidFill>
                <a:schemeClr val="accent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600" dirty="0">
                  <a:solidFill>
                    <a:schemeClr val="tx1"/>
                  </a:solidFill>
                </a:rPr>
                <a:t>WP3 IoT Integration</a:t>
              </a:r>
              <a:endParaRPr lang="en-GB" sz="1400" i="1" dirty="0">
                <a:solidFill>
                  <a:schemeClr val="tx1"/>
                </a:solidFill>
              </a:endParaRPr>
            </a:p>
          </p:txBody>
        </p:sp>
        <p:sp>
          <p:nvSpPr>
            <p:cNvPr id="169" name="Up-Down Arrow 168"/>
            <p:cNvSpPr/>
            <p:nvPr/>
          </p:nvSpPr>
          <p:spPr>
            <a:xfrm>
              <a:off x="3150778" y="1966294"/>
              <a:ext cx="300685" cy="544656"/>
            </a:xfrm>
            <a:prstGeom prst="up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nvGrpSpPr>
          <p:cNvPr id="5" name="Group 4"/>
          <p:cNvGrpSpPr/>
          <p:nvPr/>
        </p:nvGrpSpPr>
        <p:grpSpPr>
          <a:xfrm>
            <a:off x="4914974" y="1008959"/>
            <a:ext cx="2954443" cy="732436"/>
            <a:chOff x="4914973" y="1531409"/>
            <a:chExt cx="2954443" cy="976580"/>
          </a:xfrm>
          <a:effectLst/>
        </p:grpSpPr>
        <p:sp>
          <p:nvSpPr>
            <p:cNvPr id="276" name="Rounded Rectangle 275"/>
            <p:cNvSpPr/>
            <p:nvPr/>
          </p:nvSpPr>
          <p:spPr>
            <a:xfrm>
              <a:off x="4914973" y="1531409"/>
              <a:ext cx="2954443" cy="627298"/>
            </a:xfrm>
            <a:prstGeom prst="roundRect">
              <a:avLst/>
            </a:prstGeom>
            <a:solidFill>
              <a:schemeClr val="bg1"/>
            </a:solidFill>
            <a:ln w="19050">
              <a:solidFill>
                <a:schemeClr val="accent1"/>
              </a:solidFill>
            </a:ln>
            <a:effectLst/>
          </p:spPr>
          <p:style>
            <a:lnRef idx="1">
              <a:schemeClr val="accent1"/>
            </a:lnRef>
            <a:fillRef idx="2">
              <a:schemeClr val="accent1"/>
            </a:fillRef>
            <a:effectRef idx="1">
              <a:schemeClr val="accent1"/>
            </a:effectRef>
            <a:fontRef idx="minor">
              <a:schemeClr val="dk1"/>
            </a:fontRef>
          </p:style>
          <p:txBody>
            <a:bodyPr tIns="0" bIns="0" rtlCol="0" anchor="ctr" anchorCtr="0"/>
            <a:lstStyle/>
            <a:p>
              <a:pPr algn="ctr"/>
              <a:r>
                <a:rPr lang="en-GB" sz="1600" dirty="0">
                  <a:solidFill>
                    <a:schemeClr val="tx1"/>
                  </a:solidFill>
                </a:rPr>
                <a:t>WP4 Business Support</a:t>
              </a:r>
            </a:p>
          </p:txBody>
        </p:sp>
        <p:sp>
          <p:nvSpPr>
            <p:cNvPr id="171" name="Up-Down Arrow 170"/>
            <p:cNvSpPr/>
            <p:nvPr/>
          </p:nvSpPr>
          <p:spPr>
            <a:xfrm>
              <a:off x="6227721" y="1981711"/>
              <a:ext cx="320086" cy="526278"/>
            </a:xfrm>
            <a:prstGeom prst="upDownArrow">
              <a:avLst>
                <a:gd name="adj1" fmla="val 51297"/>
                <a:gd name="adj2" fmla="val 4136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nvGrpSpPr>
          <p:cNvPr id="6" name="Group 5"/>
          <p:cNvGrpSpPr/>
          <p:nvPr/>
        </p:nvGrpSpPr>
        <p:grpSpPr>
          <a:xfrm>
            <a:off x="1890637" y="3667789"/>
            <a:ext cx="5976664" cy="711998"/>
            <a:chOff x="1890637" y="4611187"/>
            <a:chExt cx="5976664" cy="949330"/>
          </a:xfrm>
          <a:effectLst/>
        </p:grpSpPr>
        <p:sp>
          <p:nvSpPr>
            <p:cNvPr id="168" name="Rounded Rectangle 167"/>
            <p:cNvSpPr/>
            <p:nvPr/>
          </p:nvSpPr>
          <p:spPr>
            <a:xfrm>
              <a:off x="1890637" y="5050707"/>
              <a:ext cx="5976664" cy="509810"/>
            </a:xfrm>
            <a:prstGeom prst="roundRect">
              <a:avLst/>
            </a:prstGeom>
            <a:solidFill>
              <a:schemeClr val="bg1"/>
            </a:solidFill>
            <a:ln w="19050">
              <a:solidFill>
                <a:schemeClr val="accent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600" dirty="0">
                  <a:solidFill>
                    <a:schemeClr val="tx1"/>
                  </a:solidFill>
                </a:rPr>
                <a:t>WP5 Ecosystem Development</a:t>
              </a:r>
            </a:p>
          </p:txBody>
        </p:sp>
        <p:sp>
          <p:nvSpPr>
            <p:cNvPr id="102" name="Up-Down Arrow 101"/>
            <p:cNvSpPr/>
            <p:nvPr/>
          </p:nvSpPr>
          <p:spPr>
            <a:xfrm>
              <a:off x="2946260" y="4611187"/>
              <a:ext cx="300685" cy="586376"/>
            </a:xfrm>
            <a:prstGeom prst="up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3" name="Up-Down Arrow 102"/>
            <p:cNvSpPr/>
            <p:nvPr/>
          </p:nvSpPr>
          <p:spPr>
            <a:xfrm>
              <a:off x="4665393" y="4611188"/>
              <a:ext cx="300685" cy="576225"/>
            </a:xfrm>
            <a:prstGeom prst="up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4" name="Up-Down Arrow 103"/>
            <p:cNvSpPr/>
            <p:nvPr/>
          </p:nvSpPr>
          <p:spPr>
            <a:xfrm>
              <a:off x="6666516" y="4611188"/>
              <a:ext cx="300685" cy="576225"/>
            </a:xfrm>
            <a:prstGeom prst="up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Tree>
    <p:extLst>
      <p:ext uri="{BB962C8B-B14F-4D97-AF65-F5344CB8AC3E}">
        <p14:creationId xmlns:p14="http://schemas.microsoft.com/office/powerpoint/2010/main" val="815623780"/>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01653" y="1210733"/>
            <a:ext cx="7035800" cy="1544504"/>
          </a:xfrm>
          <a:prstGeom prst="rect">
            <a:avLst/>
          </a:pr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ectangle 13"/>
          <p:cNvSpPr/>
          <p:nvPr/>
        </p:nvSpPr>
        <p:spPr>
          <a:xfrm>
            <a:off x="1101653" y="2796056"/>
            <a:ext cx="7035800" cy="1507067"/>
          </a:xfrm>
          <a:prstGeom prst="rect">
            <a:avLst/>
          </a:pr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457200" y="205979"/>
            <a:ext cx="8229600" cy="857250"/>
          </a:xfrm>
        </p:spPr>
        <p:txBody>
          <a:bodyPr>
            <a:normAutofit fontScale="90000"/>
          </a:bodyPr>
          <a:lstStyle/>
          <a:p>
            <a:pPr algn="l"/>
            <a:r>
              <a:rPr lang="en-GB" dirty="0"/>
              <a:t>TECHNICAL / ARCHITECTURAL APPROACH</a:t>
            </a:r>
          </a:p>
        </p:txBody>
      </p:sp>
      <p:sp>
        <p:nvSpPr>
          <p:cNvPr id="3" name="Rounded Rectangle 2"/>
          <p:cNvSpPr/>
          <p:nvPr/>
        </p:nvSpPr>
        <p:spPr>
          <a:xfrm>
            <a:off x="1848838" y="2060986"/>
            <a:ext cx="1143000" cy="558800"/>
          </a:xfrm>
          <a:prstGeom prst="round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schemeClr val="bg1"/>
                </a:solidFill>
              </a:rPr>
              <a:t>Use case architecture</a:t>
            </a:r>
          </a:p>
        </p:txBody>
      </p:sp>
      <p:grpSp>
        <p:nvGrpSpPr>
          <p:cNvPr id="59" name="Group 58"/>
          <p:cNvGrpSpPr/>
          <p:nvPr/>
        </p:nvGrpSpPr>
        <p:grpSpPr>
          <a:xfrm>
            <a:off x="2991838" y="2060986"/>
            <a:ext cx="1480960" cy="558800"/>
            <a:chOff x="2991838" y="2060986"/>
            <a:chExt cx="1480960" cy="558800"/>
          </a:xfrm>
          <a:solidFill>
            <a:schemeClr val="accent1"/>
          </a:solidFill>
          <a:effectLst/>
        </p:grpSpPr>
        <p:sp>
          <p:nvSpPr>
            <p:cNvPr id="4" name="Rounded Rectangle 3"/>
            <p:cNvSpPr/>
            <p:nvPr/>
          </p:nvSpPr>
          <p:spPr>
            <a:xfrm>
              <a:off x="3329798" y="2060986"/>
              <a:ext cx="1143000" cy="558800"/>
            </a:xfrm>
            <a:prstGeom prst="roundRect">
              <a:avLst/>
            </a:prstGeom>
            <a:grp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schemeClr val="bg1"/>
                  </a:solidFill>
                </a:rPr>
                <a:t>Use case IoT system developed</a:t>
              </a:r>
            </a:p>
          </p:txBody>
        </p:sp>
        <p:cxnSp>
          <p:nvCxnSpPr>
            <p:cNvPr id="16" name="Straight Arrow Connector 15"/>
            <p:cNvCxnSpPr>
              <a:stCxn id="3" idx="3"/>
              <a:endCxn id="4" idx="1"/>
            </p:cNvCxnSpPr>
            <p:nvPr/>
          </p:nvCxnSpPr>
          <p:spPr>
            <a:xfrm>
              <a:off x="2991838" y="2340386"/>
              <a:ext cx="337960" cy="0"/>
            </a:xfrm>
            <a:prstGeom prst="straightConnector1">
              <a:avLst/>
            </a:prstGeom>
            <a:grpFill/>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61" name="Group 60"/>
          <p:cNvGrpSpPr/>
          <p:nvPr/>
        </p:nvGrpSpPr>
        <p:grpSpPr>
          <a:xfrm>
            <a:off x="4472798" y="2060986"/>
            <a:ext cx="1565627" cy="558800"/>
            <a:chOff x="4472798" y="2060986"/>
            <a:chExt cx="1565627" cy="558800"/>
          </a:xfrm>
          <a:solidFill>
            <a:schemeClr val="accent1"/>
          </a:solidFill>
          <a:effectLst/>
        </p:grpSpPr>
        <p:sp>
          <p:nvSpPr>
            <p:cNvPr id="5" name="Rounded Rectangle 4"/>
            <p:cNvSpPr/>
            <p:nvPr/>
          </p:nvSpPr>
          <p:spPr>
            <a:xfrm>
              <a:off x="4810758" y="2060986"/>
              <a:ext cx="1227667" cy="558800"/>
            </a:xfrm>
            <a:prstGeom prst="roundRect">
              <a:avLst/>
            </a:prstGeom>
            <a:grp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schemeClr val="bg1"/>
                  </a:solidFill>
                </a:rPr>
                <a:t>Use case IoT system implemented</a:t>
              </a:r>
            </a:p>
          </p:txBody>
        </p:sp>
        <p:cxnSp>
          <p:nvCxnSpPr>
            <p:cNvPr id="17" name="Straight Arrow Connector 16"/>
            <p:cNvCxnSpPr>
              <a:stCxn id="4" idx="3"/>
              <a:endCxn id="5" idx="1"/>
            </p:cNvCxnSpPr>
            <p:nvPr/>
          </p:nvCxnSpPr>
          <p:spPr>
            <a:xfrm>
              <a:off x="4472798" y="2340386"/>
              <a:ext cx="337960" cy="0"/>
            </a:xfrm>
            <a:prstGeom prst="straightConnector1">
              <a:avLst/>
            </a:prstGeom>
            <a:grpFill/>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63" name="Group 62"/>
          <p:cNvGrpSpPr/>
          <p:nvPr/>
        </p:nvGrpSpPr>
        <p:grpSpPr>
          <a:xfrm>
            <a:off x="6038425" y="2060986"/>
            <a:ext cx="1565628" cy="558800"/>
            <a:chOff x="6038425" y="2060986"/>
            <a:chExt cx="1565628" cy="558800"/>
          </a:xfrm>
          <a:solidFill>
            <a:schemeClr val="accent1"/>
          </a:solidFill>
          <a:effectLst/>
        </p:grpSpPr>
        <p:sp>
          <p:nvSpPr>
            <p:cNvPr id="6" name="Rounded Rectangle 5"/>
            <p:cNvSpPr/>
            <p:nvPr/>
          </p:nvSpPr>
          <p:spPr>
            <a:xfrm>
              <a:off x="6376386" y="2060986"/>
              <a:ext cx="1227667" cy="558800"/>
            </a:xfrm>
            <a:prstGeom prst="roundRect">
              <a:avLst/>
            </a:prstGeom>
            <a:grp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schemeClr val="bg1"/>
                  </a:solidFill>
                </a:rPr>
                <a:t>Use case IoT system deployed</a:t>
              </a:r>
            </a:p>
          </p:txBody>
        </p:sp>
        <p:cxnSp>
          <p:nvCxnSpPr>
            <p:cNvPr id="20" name="Straight Arrow Connector 19"/>
            <p:cNvCxnSpPr>
              <a:stCxn id="5" idx="3"/>
              <a:endCxn id="6" idx="1"/>
            </p:cNvCxnSpPr>
            <p:nvPr/>
          </p:nvCxnSpPr>
          <p:spPr>
            <a:xfrm>
              <a:off x="6038425" y="2340386"/>
              <a:ext cx="337961" cy="0"/>
            </a:xfrm>
            <a:prstGeom prst="straightConnector1">
              <a:avLst/>
            </a:prstGeom>
            <a:grpFill/>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58" name="Group 57"/>
          <p:cNvGrpSpPr/>
          <p:nvPr/>
        </p:nvGrpSpPr>
        <p:grpSpPr>
          <a:xfrm>
            <a:off x="1848838" y="1358237"/>
            <a:ext cx="5755215" cy="711216"/>
            <a:chOff x="1848838" y="1358237"/>
            <a:chExt cx="5755215" cy="711216"/>
          </a:xfrm>
          <a:solidFill>
            <a:schemeClr val="accent1"/>
          </a:solidFill>
          <a:effectLst/>
        </p:grpSpPr>
        <p:sp>
          <p:nvSpPr>
            <p:cNvPr id="23" name="Rectangle 22"/>
            <p:cNvSpPr/>
            <p:nvPr/>
          </p:nvSpPr>
          <p:spPr>
            <a:xfrm>
              <a:off x="1848838" y="1358237"/>
              <a:ext cx="5755215" cy="423334"/>
            </a:xfrm>
            <a:prstGeom prst="rect">
              <a:avLst/>
            </a:prstGeom>
            <a:grp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bg1"/>
                  </a:solidFill>
                </a:rPr>
                <a:t>USE CASE REQUIREMENTS</a:t>
              </a:r>
            </a:p>
          </p:txBody>
        </p:sp>
        <p:sp>
          <p:nvSpPr>
            <p:cNvPr id="24" name="Down Arrow 23"/>
            <p:cNvSpPr/>
            <p:nvPr/>
          </p:nvSpPr>
          <p:spPr>
            <a:xfrm>
              <a:off x="2308148" y="1781571"/>
              <a:ext cx="173572" cy="287882"/>
            </a:xfrm>
            <a:prstGeom prst="downArrow">
              <a:avLst/>
            </a:prstGeom>
            <a:grp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Down Arrow 24"/>
            <p:cNvSpPr/>
            <p:nvPr/>
          </p:nvSpPr>
          <p:spPr>
            <a:xfrm>
              <a:off x="3745367" y="1781571"/>
              <a:ext cx="173572" cy="287882"/>
            </a:xfrm>
            <a:prstGeom prst="downArrow">
              <a:avLst/>
            </a:prstGeom>
            <a:grp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 name="Down Arrow 25"/>
            <p:cNvSpPr/>
            <p:nvPr/>
          </p:nvSpPr>
          <p:spPr>
            <a:xfrm>
              <a:off x="5345567" y="1764638"/>
              <a:ext cx="173572" cy="287882"/>
            </a:xfrm>
            <a:prstGeom prst="downArrow">
              <a:avLst/>
            </a:prstGeom>
            <a:grp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 name="Down Arrow 26"/>
            <p:cNvSpPr/>
            <p:nvPr/>
          </p:nvSpPr>
          <p:spPr>
            <a:xfrm>
              <a:off x="6903433" y="1781571"/>
              <a:ext cx="173572" cy="287882"/>
            </a:xfrm>
            <a:prstGeom prst="downArrow">
              <a:avLst/>
            </a:prstGeom>
            <a:grp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67" name="Group 66"/>
          <p:cNvGrpSpPr/>
          <p:nvPr/>
        </p:nvGrpSpPr>
        <p:grpSpPr>
          <a:xfrm>
            <a:off x="1808447" y="2619786"/>
            <a:ext cx="1206672" cy="1532444"/>
            <a:chOff x="1808447" y="2619786"/>
            <a:chExt cx="1206672" cy="1532444"/>
          </a:xfrm>
        </p:grpSpPr>
        <p:sp>
          <p:nvSpPr>
            <p:cNvPr id="8" name="Rectangle 7"/>
            <p:cNvSpPr/>
            <p:nvPr/>
          </p:nvSpPr>
          <p:spPr>
            <a:xfrm>
              <a:off x="1821319" y="3085430"/>
              <a:ext cx="1193800" cy="10668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schemeClr val="bg1"/>
                  </a:solidFill>
                </a:rPr>
                <a:t>IoT reference architecture</a:t>
              </a:r>
            </a:p>
          </p:txBody>
        </p:sp>
        <p:cxnSp>
          <p:nvCxnSpPr>
            <p:cNvPr id="31" name="Straight Arrow Connector 30"/>
            <p:cNvCxnSpPr>
              <a:stCxn id="8" idx="0"/>
              <a:endCxn id="3" idx="2"/>
            </p:cNvCxnSpPr>
            <p:nvPr/>
          </p:nvCxnSpPr>
          <p:spPr>
            <a:xfrm flipV="1">
              <a:off x="2418219" y="2619786"/>
              <a:ext cx="2119" cy="465644"/>
            </a:xfrm>
            <a:prstGeom prst="straightConnector1">
              <a:avLst/>
            </a:prstGeom>
            <a:ln>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1808447" y="2794809"/>
              <a:ext cx="859531" cy="246221"/>
            </a:xfrm>
            <a:prstGeom prst="rect">
              <a:avLst/>
            </a:prstGeom>
            <a:noFill/>
          </p:spPr>
          <p:txBody>
            <a:bodyPr wrap="none" rtlCol="0">
              <a:spAutoFit/>
            </a:bodyPr>
            <a:lstStyle/>
            <a:p>
              <a:r>
                <a:rPr lang="en-GB" sz="1000" b="1" dirty="0"/>
                <a:t>instance of</a:t>
              </a:r>
            </a:p>
          </p:txBody>
        </p:sp>
      </p:grpSp>
      <p:grpSp>
        <p:nvGrpSpPr>
          <p:cNvPr id="65" name="Group 64"/>
          <p:cNvGrpSpPr/>
          <p:nvPr/>
        </p:nvGrpSpPr>
        <p:grpSpPr>
          <a:xfrm>
            <a:off x="3015119" y="2619786"/>
            <a:ext cx="1532469" cy="1532444"/>
            <a:chOff x="3015119" y="2619786"/>
            <a:chExt cx="1532469" cy="1532444"/>
          </a:xfrm>
        </p:grpSpPr>
        <p:grpSp>
          <p:nvGrpSpPr>
            <p:cNvPr id="60" name="Group 59"/>
            <p:cNvGrpSpPr/>
            <p:nvPr/>
          </p:nvGrpSpPr>
          <p:grpSpPr>
            <a:xfrm>
              <a:off x="3260654" y="2619786"/>
              <a:ext cx="1286934" cy="1532444"/>
              <a:chOff x="3260654" y="2619786"/>
              <a:chExt cx="1286934" cy="1532444"/>
            </a:xfrm>
          </p:grpSpPr>
          <p:sp>
            <p:nvSpPr>
              <p:cNvPr id="9" name="Rectangle 8"/>
              <p:cNvSpPr/>
              <p:nvPr/>
            </p:nvSpPr>
            <p:spPr>
              <a:xfrm>
                <a:off x="3260654" y="3085430"/>
                <a:ext cx="1286934" cy="10668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GB" sz="1200" b="1" dirty="0">
                    <a:solidFill>
                      <a:schemeClr val="bg1"/>
                    </a:solidFill>
                  </a:rPr>
                  <a:t>IoT catalogue</a:t>
                </a:r>
              </a:p>
            </p:txBody>
          </p:sp>
          <p:sp>
            <p:nvSpPr>
              <p:cNvPr id="10" name="Rectangle 9"/>
              <p:cNvSpPr/>
              <p:nvPr/>
            </p:nvSpPr>
            <p:spPr>
              <a:xfrm>
                <a:off x="3311452" y="3415631"/>
                <a:ext cx="1185334" cy="6604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schemeClr val="accent2"/>
                    </a:solidFill>
                  </a:rPr>
                  <a:t>Reusable IoT components</a:t>
                </a:r>
              </a:p>
            </p:txBody>
          </p:sp>
          <p:cxnSp>
            <p:nvCxnSpPr>
              <p:cNvPr id="37" name="Straight Arrow Connector 36"/>
              <p:cNvCxnSpPr>
                <a:stCxn id="9" idx="0"/>
                <a:endCxn id="4" idx="2"/>
              </p:cNvCxnSpPr>
              <p:nvPr/>
            </p:nvCxnSpPr>
            <p:spPr>
              <a:xfrm flipH="1" flipV="1">
                <a:off x="3901298" y="2619786"/>
                <a:ext cx="2823" cy="465644"/>
              </a:xfrm>
              <a:prstGeom prst="straightConnector1">
                <a:avLst/>
              </a:prstGeom>
              <a:ln>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3397894" y="2820896"/>
                <a:ext cx="524503" cy="246221"/>
              </a:xfrm>
              <a:prstGeom prst="rect">
                <a:avLst/>
              </a:prstGeom>
              <a:noFill/>
            </p:spPr>
            <p:txBody>
              <a:bodyPr wrap="none" rtlCol="0">
                <a:spAutoFit/>
              </a:bodyPr>
              <a:lstStyle/>
              <a:p>
                <a:r>
                  <a:rPr lang="en-GB" sz="1000" b="1" dirty="0"/>
                  <a:t>reuse</a:t>
                </a:r>
              </a:p>
            </p:txBody>
          </p:sp>
        </p:grpSp>
        <p:cxnSp>
          <p:nvCxnSpPr>
            <p:cNvPr id="44" name="Straight Arrow Connector 43"/>
            <p:cNvCxnSpPr>
              <a:stCxn id="8" idx="3"/>
              <a:endCxn id="9" idx="1"/>
            </p:cNvCxnSpPr>
            <p:nvPr/>
          </p:nvCxnSpPr>
          <p:spPr>
            <a:xfrm>
              <a:off x="3015119" y="3618830"/>
              <a:ext cx="245535" cy="0"/>
            </a:xfrm>
            <a:prstGeom prst="straightConnector1">
              <a:avLst/>
            </a:prstGeom>
            <a:ln>
              <a:solidFill>
                <a:srgbClr val="002060"/>
              </a:solidFill>
              <a:tailEnd type="arrow"/>
            </a:ln>
          </p:spPr>
          <p:style>
            <a:lnRef idx="2">
              <a:schemeClr val="accent1"/>
            </a:lnRef>
            <a:fillRef idx="0">
              <a:schemeClr val="accent1"/>
            </a:fillRef>
            <a:effectRef idx="1">
              <a:schemeClr val="accent1"/>
            </a:effectRef>
            <a:fontRef idx="minor">
              <a:schemeClr val="tx1"/>
            </a:fontRef>
          </p:style>
        </p:cxnSp>
      </p:grpSp>
      <p:grpSp>
        <p:nvGrpSpPr>
          <p:cNvPr id="66" name="Group 65"/>
          <p:cNvGrpSpPr/>
          <p:nvPr/>
        </p:nvGrpSpPr>
        <p:grpSpPr>
          <a:xfrm>
            <a:off x="4547588" y="2619786"/>
            <a:ext cx="3386665" cy="1532444"/>
            <a:chOff x="4547588" y="2619786"/>
            <a:chExt cx="3386665" cy="1532444"/>
          </a:xfrm>
        </p:grpSpPr>
        <p:grpSp>
          <p:nvGrpSpPr>
            <p:cNvPr id="62" name="Group 61"/>
            <p:cNvGrpSpPr/>
            <p:nvPr/>
          </p:nvGrpSpPr>
          <p:grpSpPr>
            <a:xfrm>
              <a:off x="4859869" y="2619786"/>
              <a:ext cx="3074384" cy="1532444"/>
              <a:chOff x="4859869" y="2619786"/>
              <a:chExt cx="3074384" cy="1532444"/>
            </a:xfrm>
          </p:grpSpPr>
          <p:sp>
            <p:nvSpPr>
              <p:cNvPr id="11" name="Rectangle 10"/>
              <p:cNvSpPr/>
              <p:nvPr/>
            </p:nvSpPr>
            <p:spPr>
              <a:xfrm>
                <a:off x="4877787" y="3085430"/>
                <a:ext cx="3056466" cy="10668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GB" sz="1200" b="1" dirty="0">
                    <a:solidFill>
                      <a:schemeClr val="bg1"/>
                    </a:solidFill>
                  </a:rPr>
                  <a:t>IoT Lab</a:t>
                </a:r>
              </a:p>
            </p:txBody>
          </p:sp>
          <p:sp>
            <p:nvSpPr>
              <p:cNvPr id="12" name="Rectangle 11"/>
              <p:cNvSpPr/>
              <p:nvPr/>
            </p:nvSpPr>
            <p:spPr>
              <a:xfrm>
                <a:off x="4996318" y="3415630"/>
                <a:ext cx="1295401" cy="6604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schemeClr val="accent2"/>
                    </a:solidFill>
                  </a:rPr>
                  <a:t>Reference configurations &amp; instances</a:t>
                </a:r>
              </a:p>
            </p:txBody>
          </p:sp>
          <p:cxnSp>
            <p:nvCxnSpPr>
              <p:cNvPr id="40" name="Straight Arrow Connector 39"/>
              <p:cNvCxnSpPr>
                <a:endCxn id="5" idx="2"/>
              </p:cNvCxnSpPr>
              <p:nvPr/>
            </p:nvCxnSpPr>
            <p:spPr>
              <a:xfrm flipV="1">
                <a:off x="5424591" y="2619786"/>
                <a:ext cx="1" cy="465644"/>
              </a:xfrm>
              <a:prstGeom prst="straightConnector1">
                <a:avLst/>
              </a:prstGeom>
              <a:ln>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4859869" y="2820896"/>
                <a:ext cx="524503" cy="246221"/>
              </a:xfrm>
              <a:prstGeom prst="rect">
                <a:avLst/>
              </a:prstGeom>
              <a:noFill/>
            </p:spPr>
            <p:txBody>
              <a:bodyPr wrap="none" rtlCol="0">
                <a:spAutoFit/>
              </a:bodyPr>
              <a:lstStyle/>
              <a:p>
                <a:r>
                  <a:rPr lang="en-GB" sz="1000" b="1" dirty="0"/>
                  <a:t>reuse</a:t>
                </a:r>
              </a:p>
            </p:txBody>
          </p:sp>
        </p:grpSp>
        <p:cxnSp>
          <p:nvCxnSpPr>
            <p:cNvPr id="47" name="Straight Arrow Connector 46"/>
            <p:cNvCxnSpPr>
              <a:stCxn id="9" idx="3"/>
              <a:endCxn id="11" idx="1"/>
            </p:cNvCxnSpPr>
            <p:nvPr/>
          </p:nvCxnSpPr>
          <p:spPr>
            <a:xfrm>
              <a:off x="4547588" y="3618830"/>
              <a:ext cx="330199" cy="0"/>
            </a:xfrm>
            <a:prstGeom prst="straightConnector1">
              <a:avLst/>
            </a:prstGeom>
            <a:ln>
              <a:solidFill>
                <a:srgbClr val="002060"/>
              </a:solidFill>
              <a:tailEnd type="arrow"/>
            </a:ln>
          </p:spPr>
          <p:style>
            <a:lnRef idx="2">
              <a:schemeClr val="accent1"/>
            </a:lnRef>
            <a:fillRef idx="0">
              <a:schemeClr val="accent1"/>
            </a:fillRef>
            <a:effectRef idx="1">
              <a:schemeClr val="accent1"/>
            </a:effectRef>
            <a:fontRef idx="minor">
              <a:schemeClr val="tx1"/>
            </a:fontRef>
          </p:style>
        </p:cxnSp>
      </p:grpSp>
      <p:grpSp>
        <p:nvGrpSpPr>
          <p:cNvPr id="64" name="Group 63"/>
          <p:cNvGrpSpPr/>
          <p:nvPr/>
        </p:nvGrpSpPr>
        <p:grpSpPr>
          <a:xfrm>
            <a:off x="6486451" y="2603178"/>
            <a:ext cx="1340518" cy="1472852"/>
            <a:chOff x="6486451" y="2603178"/>
            <a:chExt cx="1340518" cy="1472852"/>
          </a:xfrm>
        </p:grpSpPr>
        <p:sp>
          <p:nvSpPr>
            <p:cNvPr id="13" name="Rectangle 12"/>
            <p:cNvSpPr/>
            <p:nvPr/>
          </p:nvSpPr>
          <p:spPr>
            <a:xfrm>
              <a:off x="6486451" y="3415630"/>
              <a:ext cx="1295401" cy="6604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schemeClr val="accent2"/>
                  </a:solidFill>
                </a:rPr>
                <a:t>Collaboration Space</a:t>
              </a:r>
            </a:p>
          </p:txBody>
        </p:sp>
        <p:cxnSp>
          <p:nvCxnSpPr>
            <p:cNvPr id="52" name="Straight Arrow Connector 51"/>
            <p:cNvCxnSpPr/>
            <p:nvPr/>
          </p:nvCxnSpPr>
          <p:spPr>
            <a:xfrm flipV="1">
              <a:off x="7003624" y="2619786"/>
              <a:ext cx="0" cy="465644"/>
            </a:xfrm>
            <a:prstGeom prst="straightConnector1">
              <a:avLst/>
            </a:prstGeom>
            <a:ln>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7134151" y="2603178"/>
              <a:ext cx="692818" cy="553998"/>
            </a:xfrm>
            <a:prstGeom prst="rect">
              <a:avLst/>
            </a:prstGeom>
            <a:noFill/>
          </p:spPr>
          <p:txBody>
            <a:bodyPr wrap="none" rtlCol="0">
              <a:spAutoFit/>
            </a:bodyPr>
            <a:lstStyle/>
            <a:p>
              <a:r>
                <a:rPr lang="en-GB" sz="1000" b="1" dirty="0"/>
                <a:t>shared</a:t>
              </a:r>
            </a:p>
            <a:p>
              <a:r>
                <a:rPr lang="en-GB" sz="1000" b="1" dirty="0"/>
                <a:t>services</a:t>
              </a:r>
            </a:p>
            <a:p>
              <a:r>
                <a:rPr lang="en-GB" sz="1000" b="1" dirty="0"/>
                <a:t>&amp; data</a:t>
              </a:r>
            </a:p>
          </p:txBody>
        </p:sp>
      </p:grpSp>
      <p:sp>
        <p:nvSpPr>
          <p:cNvPr id="56" name="TextBox 55"/>
          <p:cNvSpPr txBox="1"/>
          <p:nvPr/>
        </p:nvSpPr>
        <p:spPr>
          <a:xfrm rot="16200000">
            <a:off x="633829" y="3354931"/>
            <a:ext cx="1394934" cy="338554"/>
          </a:xfrm>
          <a:prstGeom prst="rect">
            <a:avLst/>
          </a:prstGeom>
          <a:noFill/>
        </p:spPr>
        <p:txBody>
          <a:bodyPr wrap="none" rtlCol="0">
            <a:spAutoFit/>
          </a:bodyPr>
          <a:lstStyle/>
          <a:p>
            <a:r>
              <a:rPr lang="en-GB" sz="1600" b="1" dirty="0"/>
              <a:t>Project level</a:t>
            </a:r>
          </a:p>
        </p:txBody>
      </p:sp>
      <p:sp>
        <p:nvSpPr>
          <p:cNvPr id="57" name="TextBox 56"/>
          <p:cNvSpPr txBox="1"/>
          <p:nvPr/>
        </p:nvSpPr>
        <p:spPr>
          <a:xfrm rot="16200000">
            <a:off x="537648" y="1813708"/>
            <a:ext cx="1587294" cy="338554"/>
          </a:xfrm>
          <a:prstGeom prst="rect">
            <a:avLst/>
          </a:prstGeom>
          <a:noFill/>
        </p:spPr>
        <p:txBody>
          <a:bodyPr wrap="none" rtlCol="0">
            <a:spAutoFit/>
          </a:bodyPr>
          <a:lstStyle/>
          <a:p>
            <a:r>
              <a:rPr lang="en-GB" sz="1600" b="1" dirty="0"/>
              <a:t>Use case level</a:t>
            </a:r>
          </a:p>
        </p:txBody>
      </p:sp>
      <p:pic>
        <p:nvPicPr>
          <p:cNvPr id="2050" name="Picture 2" descr="Afbeeldingsresultaat voor fiware logo"/>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84657" y="4199064"/>
            <a:ext cx="1998801" cy="95627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fbeeldingsresultaat voor fispace log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42231" y="4469260"/>
            <a:ext cx="1663544" cy="41588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fbeeldingsresultaat voor etsi 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439596" y="4463874"/>
            <a:ext cx="1273091" cy="42665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fbeeldingsresultaat voor aggateway europe"/>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238131" y="4385584"/>
            <a:ext cx="1148532" cy="58323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Afbeeldingsresultaat voor isobus logo"/>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234432" y="4399327"/>
            <a:ext cx="1182372" cy="555752"/>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Afbeeldingsresultaat voor epcis logo"/>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571594" y="4415084"/>
            <a:ext cx="1547946" cy="52423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Afbeeldingsresultaat voor iot-a logo"/>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1661" y="3745832"/>
            <a:ext cx="1013056" cy="675708"/>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8137452" y="3195527"/>
            <a:ext cx="768455" cy="1190060"/>
            <a:chOff x="8137452" y="3195527"/>
            <a:chExt cx="768455" cy="1190060"/>
          </a:xfrm>
        </p:grpSpPr>
        <p:sp>
          <p:nvSpPr>
            <p:cNvPr id="15" name="Bent Arrow 14"/>
            <p:cNvSpPr/>
            <p:nvPr/>
          </p:nvSpPr>
          <p:spPr>
            <a:xfrm rot="5400000">
              <a:off x="7944910" y="3683085"/>
              <a:ext cx="895044" cy="509959"/>
            </a:xfrm>
            <a:prstGeom prst="ben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55" name="TextBox 54"/>
            <p:cNvSpPr txBox="1"/>
            <p:nvPr/>
          </p:nvSpPr>
          <p:spPr>
            <a:xfrm>
              <a:off x="8274003" y="3195527"/>
              <a:ext cx="631904" cy="246221"/>
            </a:xfrm>
            <a:prstGeom prst="rect">
              <a:avLst/>
            </a:prstGeom>
            <a:noFill/>
          </p:spPr>
          <p:txBody>
            <a:bodyPr wrap="none" rtlCol="0">
              <a:spAutoFit/>
            </a:bodyPr>
            <a:lstStyle/>
            <a:p>
              <a:r>
                <a:rPr lang="en-GB" sz="1000" b="1" dirty="0"/>
                <a:t>sustain</a:t>
              </a:r>
            </a:p>
          </p:txBody>
        </p:sp>
      </p:grpSp>
      <p:grpSp>
        <p:nvGrpSpPr>
          <p:cNvPr id="19" name="Group 18"/>
          <p:cNvGrpSpPr/>
          <p:nvPr/>
        </p:nvGrpSpPr>
        <p:grpSpPr>
          <a:xfrm>
            <a:off x="456892" y="3034065"/>
            <a:ext cx="661258" cy="802794"/>
            <a:chOff x="456892" y="3034065"/>
            <a:chExt cx="661258" cy="802794"/>
          </a:xfrm>
          <a:solidFill>
            <a:schemeClr val="bg1"/>
          </a:solidFill>
        </p:grpSpPr>
        <p:sp>
          <p:nvSpPr>
            <p:cNvPr id="54" name="TextBox 53"/>
            <p:cNvSpPr txBox="1"/>
            <p:nvPr/>
          </p:nvSpPr>
          <p:spPr>
            <a:xfrm>
              <a:off x="456892" y="3034065"/>
              <a:ext cx="524503" cy="246221"/>
            </a:xfrm>
            <a:prstGeom prst="rect">
              <a:avLst/>
            </a:prstGeom>
            <a:grpFill/>
          </p:spPr>
          <p:txBody>
            <a:bodyPr wrap="none" rtlCol="0">
              <a:spAutoFit/>
            </a:bodyPr>
            <a:lstStyle/>
            <a:p>
              <a:r>
                <a:rPr lang="en-GB" sz="1000" b="1" dirty="0"/>
                <a:t>reuse</a:t>
              </a:r>
            </a:p>
          </p:txBody>
        </p:sp>
        <p:sp>
          <p:nvSpPr>
            <p:cNvPr id="68" name="Bent Arrow 67"/>
            <p:cNvSpPr/>
            <p:nvPr/>
          </p:nvSpPr>
          <p:spPr>
            <a:xfrm>
              <a:off x="457200" y="3326900"/>
              <a:ext cx="660950" cy="509959"/>
            </a:xfrm>
            <a:prstGeom prst="ben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grpSp>
    </p:spTree>
    <p:extLst>
      <p:ext uri="{BB962C8B-B14F-4D97-AF65-F5344CB8AC3E}">
        <p14:creationId xmlns:p14="http://schemas.microsoft.com/office/powerpoint/2010/main" val="637593002"/>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normAutofit fontScale="90000"/>
          </a:bodyPr>
          <a:lstStyle/>
          <a:p>
            <a:pPr algn="l"/>
            <a:r>
              <a:rPr lang="en-US" sz="2800" dirty="0"/>
              <a:t>COMMUNICATION &amp; DISSEMINATION APPROACH</a:t>
            </a:r>
          </a:p>
        </p:txBody>
      </p:sp>
      <p:sp>
        <p:nvSpPr>
          <p:cNvPr id="26628" name="Tijdelijke aanduiding voor dianummer 3"/>
          <p:cNvSpPr>
            <a:spLocks noGrp="1"/>
          </p:cNvSpPr>
          <p:nvPr>
            <p:ph type="sldNum" sz="quarter" idx="4"/>
          </p:nvPr>
        </p:nvSpPr>
        <p:spPr bwMode="auto">
          <a:noFill/>
          <a:ln>
            <a:miter lim="800000"/>
            <a:headEnd/>
            <a:tailEnd/>
          </a:ln>
        </p:spPr>
        <p:txBody>
          <a:bodyPr/>
          <a:lstStyle/>
          <a:p>
            <a:fld id="{4DFBFA21-0CCA-473A-BE81-C21D9D6847A4}" type="slidenum">
              <a:rPr lang="en-GB" smtClean="0"/>
              <a:pPr/>
              <a:t>15</a:t>
            </a:fld>
            <a:endParaRPr lang="en-GB"/>
          </a:p>
        </p:txBody>
      </p:sp>
      <p:graphicFrame>
        <p:nvGraphicFramePr>
          <p:cNvPr id="10" name="Diagram 9"/>
          <p:cNvGraphicFramePr/>
          <p:nvPr>
            <p:extLst>
              <p:ext uri="{D42A27DB-BD31-4B8C-83A1-F6EECF244321}">
                <p14:modId xmlns:p14="http://schemas.microsoft.com/office/powerpoint/2010/main" val="3770432613"/>
              </p:ext>
            </p:extLst>
          </p:nvPr>
        </p:nvGraphicFramePr>
        <p:xfrm>
          <a:off x="924796" y="798808"/>
          <a:ext cx="7069825"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p:cNvSpPr txBox="1"/>
          <p:nvPr/>
        </p:nvSpPr>
        <p:spPr>
          <a:xfrm>
            <a:off x="124868" y="1171182"/>
            <a:ext cx="1618211" cy="1077218"/>
          </a:xfrm>
          <a:prstGeom prst="rect">
            <a:avLst/>
          </a:prstGeom>
          <a:noFill/>
        </p:spPr>
        <p:txBody>
          <a:bodyPr wrap="square" rtlCol="0">
            <a:spAutoFit/>
          </a:bodyPr>
          <a:lstStyle/>
          <a:p>
            <a:r>
              <a:rPr lang="en-US" sz="1600" i="1" dirty="0"/>
              <a:t>Inform about the project, involvement of  </a:t>
            </a:r>
            <a:r>
              <a:rPr lang="en-US" sz="1600" dirty="0"/>
              <a:t>stakeholders </a:t>
            </a:r>
          </a:p>
        </p:txBody>
      </p:sp>
      <p:sp>
        <p:nvSpPr>
          <p:cNvPr id="16" name="TextBox 15"/>
          <p:cNvSpPr txBox="1"/>
          <p:nvPr/>
        </p:nvSpPr>
        <p:spPr>
          <a:xfrm>
            <a:off x="7639557" y="1019368"/>
            <a:ext cx="1672801" cy="1323439"/>
          </a:xfrm>
          <a:prstGeom prst="rect">
            <a:avLst/>
          </a:prstGeom>
          <a:noFill/>
        </p:spPr>
        <p:txBody>
          <a:bodyPr wrap="square" rtlCol="0">
            <a:spAutoFit/>
          </a:bodyPr>
          <a:lstStyle/>
          <a:p>
            <a:r>
              <a:rPr lang="en-US" sz="1600" i="1" dirty="0"/>
              <a:t>Continuous dialogue &amp; communication </a:t>
            </a:r>
            <a:r>
              <a:rPr lang="en-US" sz="1600" dirty="0"/>
              <a:t>with key stakeholders</a:t>
            </a:r>
          </a:p>
        </p:txBody>
      </p:sp>
      <p:sp>
        <p:nvSpPr>
          <p:cNvPr id="17" name="TextBox 16"/>
          <p:cNvSpPr txBox="1"/>
          <p:nvPr/>
        </p:nvSpPr>
        <p:spPr>
          <a:xfrm>
            <a:off x="49653" y="3238436"/>
            <a:ext cx="1489629" cy="1323439"/>
          </a:xfrm>
          <a:prstGeom prst="rect">
            <a:avLst/>
          </a:prstGeom>
          <a:noFill/>
        </p:spPr>
        <p:txBody>
          <a:bodyPr wrap="square" rtlCol="0">
            <a:spAutoFit/>
          </a:bodyPr>
          <a:lstStyle/>
          <a:p>
            <a:r>
              <a:rPr lang="en-US" sz="1600" dirty="0"/>
              <a:t>…</a:t>
            </a:r>
            <a:r>
              <a:rPr lang="en-US" sz="1600" i="1" dirty="0"/>
              <a:t>pave the way towards a broader use of </a:t>
            </a:r>
            <a:r>
              <a:rPr lang="en-US" sz="1600" i="1" dirty="0" err="1"/>
              <a:t>IoT</a:t>
            </a:r>
            <a:r>
              <a:rPr lang="en-US" sz="1600" i="1" dirty="0"/>
              <a:t> in Agri-Food</a:t>
            </a:r>
          </a:p>
        </p:txBody>
      </p:sp>
      <p:sp>
        <p:nvSpPr>
          <p:cNvPr id="2" name="Rectangle 1"/>
          <p:cNvSpPr/>
          <p:nvPr/>
        </p:nvSpPr>
        <p:spPr>
          <a:xfrm>
            <a:off x="1626416" y="1494956"/>
            <a:ext cx="1209323" cy="865826"/>
          </a:xfrm>
          <a:prstGeom prst="rect">
            <a:avLst/>
          </a:prstGeom>
          <a:solidFill>
            <a:srgbClr val="91C34B"/>
          </a:solidFill>
          <a:ln>
            <a:solidFill>
              <a:srgbClr val="91C34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Sowing</a:t>
            </a:r>
          </a:p>
        </p:txBody>
      </p:sp>
      <p:sp>
        <p:nvSpPr>
          <p:cNvPr id="6" name="Arrow: Right 5"/>
          <p:cNvSpPr/>
          <p:nvPr/>
        </p:nvSpPr>
        <p:spPr>
          <a:xfrm>
            <a:off x="2912026" y="1829499"/>
            <a:ext cx="895125" cy="268775"/>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6414529" y="1478968"/>
            <a:ext cx="1225028" cy="913347"/>
          </a:xfrm>
          <a:prstGeom prst="rect">
            <a:avLst/>
          </a:prstGeom>
          <a:solidFill>
            <a:srgbClr val="91C34B"/>
          </a:solidFill>
          <a:ln>
            <a:solidFill>
              <a:srgbClr val="91C34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Flowering</a:t>
            </a:r>
          </a:p>
        </p:txBody>
      </p:sp>
      <p:sp>
        <p:nvSpPr>
          <p:cNvPr id="8" name="Rectangle 7"/>
          <p:cNvSpPr/>
          <p:nvPr/>
        </p:nvSpPr>
        <p:spPr>
          <a:xfrm>
            <a:off x="4957324" y="3483778"/>
            <a:ext cx="1354198" cy="914400"/>
          </a:xfrm>
          <a:prstGeom prst="rect">
            <a:avLst/>
          </a:prstGeom>
          <a:solidFill>
            <a:srgbClr val="91C34B"/>
          </a:solidFill>
          <a:ln>
            <a:solidFill>
              <a:srgbClr val="91C34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Harvesting </a:t>
            </a:r>
          </a:p>
        </p:txBody>
      </p:sp>
      <p:sp>
        <p:nvSpPr>
          <p:cNvPr id="5" name="Oval 4"/>
          <p:cNvSpPr/>
          <p:nvPr/>
        </p:nvSpPr>
        <p:spPr>
          <a:xfrm>
            <a:off x="3872455" y="1416237"/>
            <a:ext cx="1566127" cy="1063192"/>
          </a:xfrm>
          <a:prstGeom prst="ellipse">
            <a:avLst/>
          </a:prstGeom>
          <a:solidFill>
            <a:srgbClr val="7D5028"/>
          </a:solidFill>
          <a:ln>
            <a:solidFill>
              <a:srgbClr val="7D5028"/>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Ecosystem (IoF2020)</a:t>
            </a:r>
          </a:p>
        </p:txBody>
      </p:sp>
      <p:sp>
        <p:nvSpPr>
          <p:cNvPr id="21" name="Oval 20"/>
          <p:cNvSpPr/>
          <p:nvPr/>
        </p:nvSpPr>
        <p:spPr>
          <a:xfrm>
            <a:off x="7186127" y="3279445"/>
            <a:ext cx="1805473" cy="1315438"/>
          </a:xfrm>
          <a:prstGeom prst="ellipse">
            <a:avLst/>
          </a:prstGeom>
          <a:solidFill>
            <a:srgbClr val="7D5028"/>
          </a:solidFill>
          <a:ln>
            <a:solidFill>
              <a:srgbClr val="7D5028"/>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Ecosystem (IoF2020 + Open call)</a:t>
            </a:r>
          </a:p>
        </p:txBody>
      </p:sp>
      <p:sp>
        <p:nvSpPr>
          <p:cNvPr id="22" name="Oval 21"/>
          <p:cNvSpPr/>
          <p:nvPr/>
        </p:nvSpPr>
        <p:spPr>
          <a:xfrm>
            <a:off x="1472840" y="2982878"/>
            <a:ext cx="2483126" cy="1724402"/>
          </a:xfrm>
          <a:prstGeom prst="ellipse">
            <a:avLst/>
          </a:prstGeom>
          <a:solidFill>
            <a:srgbClr val="7D5028"/>
          </a:solidFill>
          <a:ln>
            <a:solidFill>
              <a:srgbClr val="7D5028"/>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Ecosystem (IoF2020 + Open call, external stakeholders)</a:t>
            </a:r>
          </a:p>
        </p:txBody>
      </p:sp>
      <p:sp>
        <p:nvSpPr>
          <p:cNvPr id="23" name="Arrow: Right 22"/>
          <p:cNvSpPr/>
          <p:nvPr/>
        </p:nvSpPr>
        <p:spPr>
          <a:xfrm>
            <a:off x="5541088" y="1841875"/>
            <a:ext cx="790877" cy="256399"/>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Arrow: Right 23"/>
          <p:cNvSpPr/>
          <p:nvPr/>
        </p:nvSpPr>
        <p:spPr>
          <a:xfrm rot="3404353">
            <a:off x="7161277" y="2804561"/>
            <a:ext cx="557462" cy="241604"/>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Arrow: Right 24"/>
          <p:cNvSpPr/>
          <p:nvPr/>
        </p:nvSpPr>
        <p:spPr>
          <a:xfrm rot="10800000">
            <a:off x="6410758" y="3823413"/>
            <a:ext cx="664129" cy="235131"/>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Arrow: Right 25"/>
          <p:cNvSpPr/>
          <p:nvPr/>
        </p:nvSpPr>
        <p:spPr>
          <a:xfrm rot="10800000">
            <a:off x="4176469" y="3796192"/>
            <a:ext cx="664129" cy="262351"/>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5067891"/>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a:t>TOWARDS To The </a:t>
            </a:r>
            <a:r>
              <a:rPr lang="en-GB"/>
              <a:t>IoF2020 ecosystem</a:t>
            </a:r>
            <a:endParaRPr lang="en-GB" dirty="0"/>
          </a:p>
        </p:txBody>
      </p:sp>
      <p:pic>
        <p:nvPicPr>
          <p:cNvPr id="4" name="Picture 2" descr="C:\Google Drive\PMC Datasystems &amp; ICT\Projecten\2282300206 IoF2020\WP5 Ecosystem development\Communication\IOF2020 Communication\•Icons\PNG\IOF2020 Icon_IOF.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86625" y="1886376"/>
            <a:ext cx="1370750" cy="1370748"/>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p:cNvSpPr/>
          <p:nvPr/>
        </p:nvSpPr>
        <p:spPr>
          <a:xfrm>
            <a:off x="883294" y="2310140"/>
            <a:ext cx="1836037" cy="523220"/>
          </a:xfrm>
          <a:prstGeom prst="rect">
            <a:avLst/>
          </a:prstGeom>
        </p:spPr>
        <p:txBody>
          <a:bodyPr wrap="square">
            <a:spAutoFit/>
          </a:bodyPr>
          <a:lstStyle/>
          <a:p>
            <a:pPr marL="6350" indent="-6350" algn="ctr"/>
            <a:r>
              <a:rPr lang="en-GB" sz="1400" b="1" dirty="0"/>
              <a:t>GENERAL PUBLIC AND MEDIA</a:t>
            </a:r>
          </a:p>
        </p:txBody>
      </p:sp>
      <p:sp>
        <p:nvSpPr>
          <p:cNvPr id="5" name="Rechthoek 4"/>
          <p:cNvSpPr/>
          <p:nvPr/>
        </p:nvSpPr>
        <p:spPr>
          <a:xfrm>
            <a:off x="6309759" y="2310140"/>
            <a:ext cx="1858881" cy="523220"/>
          </a:xfrm>
          <a:prstGeom prst="rect">
            <a:avLst/>
          </a:prstGeom>
        </p:spPr>
        <p:txBody>
          <a:bodyPr wrap="square">
            <a:spAutoFit/>
          </a:bodyPr>
          <a:lstStyle/>
          <a:p>
            <a:pPr marL="6350" indent="-6350" algn="ctr"/>
            <a:r>
              <a:rPr lang="en-GB" sz="1400" b="1" dirty="0"/>
              <a:t>POLICY-MAKERS AND REGULATORS</a:t>
            </a:r>
          </a:p>
        </p:txBody>
      </p:sp>
      <p:sp>
        <p:nvSpPr>
          <p:cNvPr id="6" name="Rechthoek 5"/>
          <p:cNvSpPr/>
          <p:nvPr/>
        </p:nvSpPr>
        <p:spPr>
          <a:xfrm>
            <a:off x="3791627" y="939091"/>
            <a:ext cx="1560746" cy="523220"/>
          </a:xfrm>
          <a:prstGeom prst="rect">
            <a:avLst/>
          </a:prstGeom>
        </p:spPr>
        <p:txBody>
          <a:bodyPr wrap="square">
            <a:spAutoFit/>
          </a:bodyPr>
          <a:lstStyle/>
          <a:p>
            <a:pPr marL="6350" indent="-6350" algn="ctr"/>
            <a:r>
              <a:rPr lang="en-GB" sz="1400" b="1" dirty="0"/>
              <a:t>SCIENTIFIC COMMUNITY</a:t>
            </a:r>
          </a:p>
        </p:txBody>
      </p:sp>
      <p:sp>
        <p:nvSpPr>
          <p:cNvPr id="11" name="Rechthoek 10"/>
          <p:cNvSpPr/>
          <p:nvPr/>
        </p:nvSpPr>
        <p:spPr>
          <a:xfrm>
            <a:off x="3011254" y="4275003"/>
            <a:ext cx="3121492" cy="523220"/>
          </a:xfrm>
          <a:prstGeom prst="rect">
            <a:avLst/>
          </a:prstGeom>
        </p:spPr>
        <p:txBody>
          <a:bodyPr wrap="square">
            <a:spAutoFit/>
          </a:bodyPr>
          <a:lstStyle/>
          <a:p>
            <a:pPr marL="6350" indent="-6350" algn="ctr"/>
            <a:r>
              <a:rPr lang="en-GB" sz="1400" b="1" dirty="0"/>
              <a:t>AGRICULTURAL (INDEPENDENT) ADVISORY SERVICES</a:t>
            </a:r>
          </a:p>
        </p:txBody>
      </p:sp>
      <p:sp>
        <p:nvSpPr>
          <p:cNvPr id="9" name="Rechthoek 8"/>
          <p:cNvSpPr/>
          <p:nvPr/>
        </p:nvSpPr>
        <p:spPr>
          <a:xfrm>
            <a:off x="4895977" y="3626575"/>
            <a:ext cx="1895973" cy="523220"/>
          </a:xfrm>
          <a:prstGeom prst="rect">
            <a:avLst/>
          </a:prstGeom>
        </p:spPr>
        <p:txBody>
          <a:bodyPr wrap="square">
            <a:spAutoFit/>
          </a:bodyPr>
          <a:lstStyle/>
          <a:p>
            <a:pPr marL="6350" indent="-6350" algn="ctr"/>
            <a:r>
              <a:rPr lang="en-GB" sz="1400" b="1" dirty="0"/>
              <a:t>NGOS &amp; INTEREST ORGANISATIONS</a:t>
            </a:r>
          </a:p>
        </p:txBody>
      </p:sp>
      <p:sp>
        <p:nvSpPr>
          <p:cNvPr id="12" name="Rechthoek 11"/>
          <p:cNvSpPr/>
          <p:nvPr/>
        </p:nvSpPr>
        <p:spPr>
          <a:xfrm>
            <a:off x="2342871" y="3626575"/>
            <a:ext cx="1853234" cy="523220"/>
          </a:xfrm>
          <a:prstGeom prst="rect">
            <a:avLst/>
          </a:prstGeom>
        </p:spPr>
        <p:txBody>
          <a:bodyPr wrap="square">
            <a:spAutoFit/>
          </a:bodyPr>
          <a:lstStyle/>
          <a:p>
            <a:pPr marL="6350" indent="-6350" algn="ctr"/>
            <a:r>
              <a:rPr lang="en-GB" sz="1400" b="1" dirty="0"/>
              <a:t>IOT TECHNOLOGY PROVIDERS</a:t>
            </a:r>
          </a:p>
        </p:txBody>
      </p:sp>
      <p:sp>
        <p:nvSpPr>
          <p:cNvPr id="10" name="Rechthoek 9"/>
          <p:cNvSpPr/>
          <p:nvPr/>
        </p:nvSpPr>
        <p:spPr>
          <a:xfrm>
            <a:off x="6861908" y="3237253"/>
            <a:ext cx="3281249" cy="1200329"/>
          </a:xfrm>
          <a:prstGeom prst="rect">
            <a:avLst/>
          </a:prstGeom>
        </p:spPr>
        <p:txBody>
          <a:bodyPr wrap="square">
            <a:spAutoFit/>
          </a:bodyPr>
          <a:lstStyle/>
          <a:p>
            <a:pPr marL="6350" indent="-6350"/>
            <a:r>
              <a:rPr lang="en-GB" sz="1400" b="1" dirty="0"/>
              <a:t>BUSINESS SUPPORT ORGANISATIONS</a:t>
            </a:r>
          </a:p>
          <a:p>
            <a:pPr marL="92075" indent="-92075">
              <a:buFont typeface="Arial" charset="0"/>
              <a:buChar char="•"/>
            </a:pPr>
            <a:r>
              <a:rPr lang="en-GB" sz="1100" dirty="0"/>
              <a:t>Accelerators</a:t>
            </a:r>
          </a:p>
          <a:p>
            <a:pPr marL="92075" indent="-92075">
              <a:buFont typeface="Arial" charset="0"/>
              <a:buChar char="•"/>
            </a:pPr>
            <a:r>
              <a:rPr lang="en-GB" sz="1100" dirty="0"/>
              <a:t>Incubators</a:t>
            </a:r>
          </a:p>
          <a:p>
            <a:pPr marL="92075" indent="-92075">
              <a:buFont typeface="Arial" charset="0"/>
              <a:buChar char="•"/>
            </a:pPr>
            <a:r>
              <a:rPr lang="en-GB" sz="1100" dirty="0"/>
              <a:t>Chambers of commerce</a:t>
            </a:r>
          </a:p>
          <a:p>
            <a:pPr marL="92075" indent="-92075">
              <a:buFont typeface="Arial" charset="0"/>
              <a:buChar char="•"/>
            </a:pPr>
            <a:r>
              <a:rPr lang="en-GB" sz="1100" dirty="0"/>
              <a:t>Enterprises networks</a:t>
            </a:r>
          </a:p>
        </p:txBody>
      </p:sp>
      <p:sp>
        <p:nvSpPr>
          <p:cNvPr id="13" name="Rechthoek 12"/>
          <p:cNvSpPr/>
          <p:nvPr/>
        </p:nvSpPr>
        <p:spPr>
          <a:xfrm>
            <a:off x="333793" y="3237253"/>
            <a:ext cx="2089487" cy="1154162"/>
          </a:xfrm>
          <a:prstGeom prst="rect">
            <a:avLst/>
          </a:prstGeom>
        </p:spPr>
        <p:txBody>
          <a:bodyPr wrap="square">
            <a:spAutoFit/>
          </a:bodyPr>
          <a:lstStyle/>
          <a:p>
            <a:pPr marL="6350" indent="-6350"/>
            <a:r>
              <a:rPr lang="en-GB" sz="1400" b="1" dirty="0"/>
              <a:t>END-USERS</a:t>
            </a:r>
          </a:p>
          <a:p>
            <a:pPr marL="92075" indent="-92075">
              <a:buFont typeface="Arial" charset="0"/>
              <a:buChar char="•"/>
            </a:pPr>
            <a:r>
              <a:rPr lang="en-GB" sz="1100" dirty="0"/>
              <a:t>Farm equipment suppliers</a:t>
            </a:r>
          </a:p>
          <a:p>
            <a:pPr marL="92075" indent="-92075">
              <a:buFont typeface="Arial" charset="0"/>
              <a:buChar char="•"/>
            </a:pPr>
            <a:r>
              <a:rPr lang="en-GB" sz="1100" dirty="0"/>
              <a:t>Food processing companies</a:t>
            </a:r>
          </a:p>
          <a:p>
            <a:pPr marL="92075" indent="-92075">
              <a:buFont typeface="Arial" charset="0"/>
              <a:buChar char="•"/>
            </a:pPr>
            <a:r>
              <a:rPr lang="en-GB" sz="1100" dirty="0"/>
              <a:t>Retailers</a:t>
            </a:r>
          </a:p>
          <a:p>
            <a:pPr marL="92075" indent="-92075">
              <a:buFont typeface="Arial" charset="0"/>
              <a:buChar char="•"/>
            </a:pPr>
            <a:r>
              <a:rPr lang="en-GB" sz="1100" dirty="0"/>
              <a:t>Transporters</a:t>
            </a:r>
          </a:p>
          <a:p>
            <a:pPr marL="92075" indent="-92075">
              <a:buFont typeface="Arial" charset="0"/>
              <a:buChar char="•"/>
            </a:pPr>
            <a:r>
              <a:rPr lang="en-GB" sz="1100" dirty="0"/>
              <a:t>Consumers’ associations</a:t>
            </a:r>
          </a:p>
        </p:txBody>
      </p:sp>
      <p:sp>
        <p:nvSpPr>
          <p:cNvPr id="7" name="Rechthoek 6"/>
          <p:cNvSpPr/>
          <p:nvPr/>
        </p:nvSpPr>
        <p:spPr>
          <a:xfrm>
            <a:off x="5699656" y="1220339"/>
            <a:ext cx="1220206" cy="307777"/>
          </a:xfrm>
          <a:prstGeom prst="rect">
            <a:avLst/>
          </a:prstGeom>
        </p:spPr>
        <p:txBody>
          <a:bodyPr wrap="none">
            <a:spAutoFit/>
          </a:bodyPr>
          <a:lstStyle/>
          <a:p>
            <a:pPr marL="138113" indent="-138113"/>
            <a:r>
              <a:rPr lang="en-GB" sz="1400" b="1" dirty="0"/>
              <a:t>INVESTORS</a:t>
            </a:r>
          </a:p>
        </p:txBody>
      </p:sp>
      <p:sp>
        <p:nvSpPr>
          <p:cNvPr id="15" name="Rechthoek 14"/>
          <p:cNvSpPr/>
          <p:nvPr/>
        </p:nvSpPr>
        <p:spPr>
          <a:xfrm>
            <a:off x="2449899" y="1242034"/>
            <a:ext cx="1062855" cy="307777"/>
          </a:xfrm>
          <a:prstGeom prst="rect">
            <a:avLst/>
          </a:prstGeom>
        </p:spPr>
        <p:txBody>
          <a:bodyPr wrap="none">
            <a:spAutoFit/>
          </a:bodyPr>
          <a:lstStyle/>
          <a:p>
            <a:pPr marL="138113" indent="-138113"/>
            <a:r>
              <a:rPr lang="en-GB" sz="1400" b="1" dirty="0"/>
              <a:t>FARMERS</a:t>
            </a:r>
          </a:p>
        </p:txBody>
      </p:sp>
      <p:sp>
        <p:nvSpPr>
          <p:cNvPr id="14" name="Rechthoek 13"/>
          <p:cNvSpPr/>
          <p:nvPr/>
        </p:nvSpPr>
        <p:spPr>
          <a:xfrm>
            <a:off x="1014179" y="1729599"/>
            <a:ext cx="1599669" cy="307777"/>
          </a:xfrm>
          <a:prstGeom prst="rect">
            <a:avLst/>
          </a:prstGeom>
        </p:spPr>
        <p:txBody>
          <a:bodyPr wrap="none">
            <a:spAutoFit/>
          </a:bodyPr>
          <a:lstStyle/>
          <a:p>
            <a:pPr marL="138113" indent="-138113"/>
            <a:r>
              <a:rPr lang="en-GB" sz="1400" b="1" dirty="0"/>
              <a:t>COOPERATIVES</a:t>
            </a:r>
          </a:p>
        </p:txBody>
      </p:sp>
      <p:sp>
        <p:nvSpPr>
          <p:cNvPr id="16" name="Rechthoek 15"/>
          <p:cNvSpPr/>
          <p:nvPr/>
        </p:nvSpPr>
        <p:spPr>
          <a:xfrm>
            <a:off x="6410561" y="1722414"/>
            <a:ext cx="2436436" cy="307777"/>
          </a:xfrm>
          <a:prstGeom prst="rect">
            <a:avLst/>
          </a:prstGeom>
        </p:spPr>
        <p:txBody>
          <a:bodyPr wrap="none">
            <a:spAutoFit/>
          </a:bodyPr>
          <a:lstStyle/>
          <a:p>
            <a:pPr marL="138113" indent="-138113"/>
            <a:r>
              <a:rPr lang="en-GB" sz="1400" b="1" dirty="0"/>
              <a:t>CONSORTIUM PARTNERS</a:t>
            </a:r>
          </a:p>
        </p:txBody>
      </p:sp>
      <p:sp>
        <p:nvSpPr>
          <p:cNvPr id="46" name="Ovaal 45"/>
          <p:cNvSpPr/>
          <p:nvPr/>
        </p:nvSpPr>
        <p:spPr>
          <a:xfrm>
            <a:off x="3680460" y="1680211"/>
            <a:ext cx="1783080" cy="178308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nvGrpSpPr>
          <p:cNvPr id="108" name="Groeperen 107"/>
          <p:cNvGrpSpPr/>
          <p:nvPr/>
        </p:nvGrpSpPr>
        <p:grpSpPr>
          <a:xfrm>
            <a:off x="1619889" y="1374228"/>
            <a:ext cx="5299973" cy="2900775"/>
            <a:chOff x="1619889" y="1374228"/>
            <a:chExt cx="5299973" cy="2900775"/>
          </a:xfrm>
        </p:grpSpPr>
        <p:cxnSp>
          <p:nvCxnSpPr>
            <p:cNvPr id="28" name="Rechte verbindingslijn 27"/>
            <p:cNvCxnSpPr>
              <a:endCxn id="16" idx="1"/>
            </p:cNvCxnSpPr>
            <p:nvPr/>
          </p:nvCxnSpPr>
          <p:spPr>
            <a:xfrm flipV="1">
              <a:off x="5377567" y="1876303"/>
              <a:ext cx="1032994" cy="343098"/>
            </a:xfrm>
            <a:prstGeom prst="line">
              <a:avLst/>
            </a:prstGeom>
            <a:ln>
              <a:solidFill>
                <a:schemeClr val="tx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Rechte verbindingslijn 28"/>
            <p:cNvCxnSpPr>
              <a:endCxn id="15" idx="3"/>
            </p:cNvCxnSpPr>
            <p:nvPr/>
          </p:nvCxnSpPr>
          <p:spPr>
            <a:xfrm flipH="1" flipV="1">
              <a:off x="3512754" y="1395923"/>
              <a:ext cx="579162" cy="413729"/>
            </a:xfrm>
            <a:prstGeom prst="line">
              <a:avLst/>
            </a:prstGeom>
            <a:ln>
              <a:solidFill>
                <a:schemeClr val="tx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Rechte verbindingslijn 25"/>
            <p:cNvCxnSpPr/>
            <p:nvPr/>
          </p:nvCxnSpPr>
          <p:spPr>
            <a:xfrm flipH="1">
              <a:off x="1619889" y="2942325"/>
              <a:ext cx="2144672" cy="395883"/>
            </a:xfrm>
            <a:prstGeom prst="line">
              <a:avLst/>
            </a:prstGeom>
            <a:ln>
              <a:solidFill>
                <a:schemeClr val="tx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27" name="Rechte verbindingslijn 26"/>
            <p:cNvCxnSpPr/>
            <p:nvPr/>
          </p:nvCxnSpPr>
          <p:spPr>
            <a:xfrm>
              <a:off x="5377567" y="2924099"/>
              <a:ext cx="1542295" cy="333025"/>
            </a:xfrm>
            <a:prstGeom prst="line">
              <a:avLst/>
            </a:prstGeom>
            <a:ln>
              <a:solidFill>
                <a:schemeClr val="tx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Rechte verbindingslijn 30"/>
            <p:cNvCxnSpPr>
              <a:stCxn id="46" idx="6"/>
              <a:endCxn id="5" idx="1"/>
            </p:cNvCxnSpPr>
            <p:nvPr/>
          </p:nvCxnSpPr>
          <p:spPr>
            <a:xfrm flipV="1">
              <a:off x="5463540" y="2571750"/>
              <a:ext cx="846219" cy="1"/>
            </a:xfrm>
            <a:prstGeom prst="line">
              <a:avLst/>
            </a:prstGeom>
            <a:ln>
              <a:solidFill>
                <a:schemeClr val="tx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32" name="Rechte verbindingslijn 31"/>
            <p:cNvCxnSpPr>
              <a:stCxn id="46" idx="0"/>
              <a:endCxn id="6" idx="2"/>
            </p:cNvCxnSpPr>
            <p:nvPr/>
          </p:nvCxnSpPr>
          <p:spPr>
            <a:xfrm flipV="1">
              <a:off x="4572000" y="1462311"/>
              <a:ext cx="0" cy="217900"/>
            </a:xfrm>
            <a:prstGeom prst="line">
              <a:avLst/>
            </a:prstGeom>
            <a:ln>
              <a:solidFill>
                <a:schemeClr val="tx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34" name="Rechte verbindingslijn 33"/>
            <p:cNvCxnSpPr>
              <a:endCxn id="14" idx="3"/>
            </p:cNvCxnSpPr>
            <p:nvPr/>
          </p:nvCxnSpPr>
          <p:spPr>
            <a:xfrm flipH="1" flipV="1">
              <a:off x="2613848" y="1883488"/>
              <a:ext cx="1150713" cy="275698"/>
            </a:xfrm>
            <a:prstGeom prst="line">
              <a:avLst/>
            </a:prstGeom>
            <a:ln>
              <a:solidFill>
                <a:schemeClr val="tx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35" name="Rechte verbindingslijn 34"/>
            <p:cNvCxnSpPr>
              <a:stCxn id="46" idx="4"/>
              <a:endCxn id="11" idx="0"/>
            </p:cNvCxnSpPr>
            <p:nvPr/>
          </p:nvCxnSpPr>
          <p:spPr>
            <a:xfrm>
              <a:off x="4572000" y="3463291"/>
              <a:ext cx="0" cy="811712"/>
            </a:xfrm>
            <a:prstGeom prst="line">
              <a:avLst/>
            </a:prstGeom>
            <a:ln>
              <a:solidFill>
                <a:schemeClr val="tx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42" name="Rechte verbindingslijn 41"/>
            <p:cNvCxnSpPr>
              <a:stCxn id="46" idx="5"/>
              <a:endCxn id="9" idx="0"/>
            </p:cNvCxnSpPr>
            <p:nvPr/>
          </p:nvCxnSpPr>
          <p:spPr>
            <a:xfrm>
              <a:off x="5202414" y="3202165"/>
              <a:ext cx="641550" cy="424410"/>
            </a:xfrm>
            <a:prstGeom prst="line">
              <a:avLst/>
            </a:prstGeom>
            <a:ln>
              <a:solidFill>
                <a:schemeClr val="tx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43" name="Rechte verbindingslijn 42"/>
            <p:cNvCxnSpPr>
              <a:stCxn id="46" idx="7"/>
              <a:endCxn id="7" idx="1"/>
            </p:cNvCxnSpPr>
            <p:nvPr/>
          </p:nvCxnSpPr>
          <p:spPr>
            <a:xfrm flipV="1">
              <a:off x="5202414" y="1374228"/>
              <a:ext cx="497242" cy="567109"/>
            </a:xfrm>
            <a:prstGeom prst="line">
              <a:avLst/>
            </a:prstGeom>
            <a:ln>
              <a:solidFill>
                <a:schemeClr val="tx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Rechte verbindingslijn 40"/>
            <p:cNvCxnSpPr>
              <a:stCxn id="46" idx="3"/>
              <a:endCxn id="12" idx="0"/>
            </p:cNvCxnSpPr>
            <p:nvPr/>
          </p:nvCxnSpPr>
          <p:spPr>
            <a:xfrm flipH="1">
              <a:off x="3269488" y="3202165"/>
              <a:ext cx="672098" cy="424410"/>
            </a:xfrm>
            <a:prstGeom prst="line">
              <a:avLst/>
            </a:prstGeom>
            <a:ln>
              <a:solidFill>
                <a:schemeClr val="tx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61" name="Rechte verbindingslijn 60"/>
            <p:cNvCxnSpPr>
              <a:stCxn id="46" idx="2"/>
              <a:endCxn id="3" idx="3"/>
            </p:cNvCxnSpPr>
            <p:nvPr/>
          </p:nvCxnSpPr>
          <p:spPr>
            <a:xfrm flipH="1" flipV="1">
              <a:off x="2719331" y="2571750"/>
              <a:ext cx="961129" cy="1"/>
            </a:xfrm>
            <a:prstGeom prst="line">
              <a:avLst/>
            </a:prstGeom>
            <a:ln>
              <a:solidFill>
                <a:schemeClr val="tx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2082342"/>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6164317" cy="857250"/>
          </a:xfrm>
        </p:spPr>
        <p:txBody>
          <a:bodyPr>
            <a:normAutofit/>
          </a:bodyPr>
          <a:lstStyle/>
          <a:p>
            <a:r>
              <a:rPr lang="en-GB" dirty="0"/>
              <a:t>Stay-tuned via</a:t>
            </a:r>
          </a:p>
        </p:txBody>
      </p:sp>
      <p:sp>
        <p:nvSpPr>
          <p:cNvPr id="29" name="Content Placeholder 2"/>
          <p:cNvSpPr>
            <a:spLocks noGrp="1"/>
          </p:cNvSpPr>
          <p:nvPr>
            <p:ph idx="1"/>
          </p:nvPr>
        </p:nvSpPr>
        <p:spPr>
          <a:xfrm>
            <a:off x="457199" y="1200151"/>
            <a:ext cx="8450317" cy="3394472"/>
          </a:xfrm>
        </p:spPr>
        <p:txBody>
          <a:bodyPr>
            <a:normAutofit/>
          </a:bodyPr>
          <a:lstStyle/>
          <a:p>
            <a:pPr marL="0" indent="0">
              <a:buNone/>
            </a:pPr>
            <a:endParaRPr lang="en-GB" sz="2000" dirty="0"/>
          </a:p>
          <a:p>
            <a:r>
              <a:rPr lang="en-GB" sz="2000" dirty="0"/>
              <a:t>Website: </a:t>
            </a:r>
            <a:r>
              <a:rPr lang="en-GB" sz="2000" dirty="0">
                <a:hlinkClick r:id="rId3"/>
              </a:rPr>
              <a:t>www.iof2020.eu</a:t>
            </a:r>
            <a:r>
              <a:rPr lang="en-GB" sz="2000" dirty="0"/>
              <a:t> </a:t>
            </a:r>
          </a:p>
          <a:p>
            <a:pPr marL="0" indent="0">
              <a:buNone/>
            </a:pPr>
            <a:endParaRPr lang="en-GB" sz="2000" dirty="0"/>
          </a:p>
          <a:p>
            <a:r>
              <a:rPr lang="en-GB" sz="2000" dirty="0"/>
              <a:t>Twitter: </a:t>
            </a:r>
            <a:r>
              <a:rPr lang="en-GB" sz="2000" dirty="0">
                <a:hlinkClick r:id="rId4"/>
              </a:rPr>
              <a:t>https://twitter.com/IoF2020</a:t>
            </a:r>
            <a:r>
              <a:rPr lang="en-GB" sz="2000" dirty="0"/>
              <a:t> </a:t>
            </a:r>
          </a:p>
          <a:p>
            <a:pPr marL="0" indent="0">
              <a:buNone/>
            </a:pPr>
            <a:endParaRPr lang="en-GB" sz="2000" dirty="0"/>
          </a:p>
          <a:p>
            <a:r>
              <a:rPr lang="en-GB" sz="2000" dirty="0"/>
              <a:t>Newsletter subscription &amp; contact: </a:t>
            </a:r>
            <a:r>
              <a:rPr lang="en-GB" sz="2000" dirty="0">
                <a:hlinkClick r:id="rId5"/>
              </a:rPr>
              <a:t>communications@iof2020.eu</a:t>
            </a:r>
            <a:endParaRPr lang="en-GB" sz="2000" dirty="0"/>
          </a:p>
        </p:txBody>
      </p:sp>
      <p:pic>
        <p:nvPicPr>
          <p:cNvPr id="1028" name="Picture 4" descr="Afbeeldingsresultaat voor twitter birds"/>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967602" y="2186878"/>
            <a:ext cx="806596" cy="604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504648"/>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6988629" cy="857250"/>
          </a:xfrm>
        </p:spPr>
        <p:txBody>
          <a:bodyPr>
            <a:normAutofit/>
          </a:bodyPr>
          <a:lstStyle/>
          <a:p>
            <a:r>
              <a:rPr lang="en-GB" dirty="0"/>
              <a:t>Few of our iof2020 products</a:t>
            </a:r>
          </a:p>
        </p:txBody>
      </p:sp>
      <p:sp>
        <p:nvSpPr>
          <p:cNvPr id="29" name="Content Placeholder 2"/>
          <p:cNvSpPr>
            <a:spLocks noGrp="1"/>
          </p:cNvSpPr>
          <p:nvPr>
            <p:ph idx="1"/>
          </p:nvPr>
        </p:nvSpPr>
        <p:spPr>
          <a:xfrm>
            <a:off x="457200" y="1048534"/>
            <a:ext cx="4611190" cy="3394472"/>
          </a:xfrm>
        </p:spPr>
        <p:txBody>
          <a:bodyPr>
            <a:normAutofit/>
          </a:bodyPr>
          <a:lstStyle/>
          <a:p>
            <a:pPr marL="0" indent="0">
              <a:buNone/>
            </a:pPr>
            <a:endParaRPr lang="en-GB" sz="2000" dirty="0"/>
          </a:p>
          <a:p>
            <a:r>
              <a:rPr lang="en-GB" sz="2000" dirty="0"/>
              <a:t>The full-version of the website is now online: </a:t>
            </a:r>
            <a:r>
              <a:rPr lang="en-GB" sz="2000" dirty="0">
                <a:hlinkClick r:id="rId3"/>
              </a:rPr>
              <a:t>www.iof2020.eu</a:t>
            </a:r>
            <a:r>
              <a:rPr lang="en-GB" sz="2000" dirty="0"/>
              <a:t> </a:t>
            </a:r>
          </a:p>
          <a:p>
            <a:r>
              <a:rPr lang="en-GB" sz="2000" dirty="0"/>
              <a:t>The IoF2020 booklet is available here at </a:t>
            </a:r>
            <a:r>
              <a:rPr lang="en-GB" sz="2000" dirty="0" err="1"/>
              <a:t>IoT</a:t>
            </a:r>
            <a:r>
              <a:rPr lang="en-GB" sz="2000" dirty="0"/>
              <a:t> Week</a:t>
            </a:r>
          </a:p>
          <a:p>
            <a:r>
              <a:rPr lang="en-GB" sz="2000" dirty="0"/>
              <a:t>Subscribe to our newsletter</a:t>
            </a:r>
          </a:p>
          <a:p>
            <a:endParaRPr lang="en-GB" sz="2000" dirty="0"/>
          </a:p>
          <a:p>
            <a:endParaRPr lang="en-GB" sz="2000" dirty="0"/>
          </a:p>
          <a:p>
            <a:endParaRPr lang="en-GB" sz="2000" dirty="0"/>
          </a:p>
          <a:p>
            <a:pPr marL="0" indent="0">
              <a:buNone/>
            </a:pPr>
            <a:endParaRPr lang="en-GB" sz="2000" dirty="0"/>
          </a:p>
        </p:txBody>
      </p:sp>
      <p:pic>
        <p:nvPicPr>
          <p:cNvPr id="4" name="Picture 3"/>
          <p:cNvPicPr>
            <a:picLocks noChangeAspect="1"/>
          </p:cNvPicPr>
          <p:nvPr/>
        </p:nvPicPr>
        <p:blipFill>
          <a:blip r:embed="rId4"/>
          <a:stretch>
            <a:fillRect/>
          </a:stretch>
        </p:blipFill>
        <p:spPr>
          <a:xfrm>
            <a:off x="5212081" y="1813548"/>
            <a:ext cx="3801008" cy="1894874"/>
          </a:xfrm>
          <a:prstGeom prst="rect">
            <a:avLst/>
          </a:prstGeom>
        </p:spPr>
      </p:pic>
    </p:spTree>
    <p:extLst>
      <p:ext uri="{BB962C8B-B14F-4D97-AF65-F5344CB8AC3E}">
        <p14:creationId xmlns:p14="http://schemas.microsoft.com/office/powerpoint/2010/main" val="2463606786"/>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228" y="2823492"/>
            <a:ext cx="7344772" cy="1111023"/>
          </a:xfrm>
        </p:spPr>
        <p:txBody>
          <a:bodyPr/>
          <a:lstStyle/>
          <a:p>
            <a:r>
              <a:rPr lang="en-US" dirty="0"/>
              <a:t>HOW can IoF2020 contribute </a:t>
            </a:r>
            <a:br>
              <a:rPr lang="en-US" dirty="0"/>
            </a:br>
            <a:r>
              <a:rPr lang="en-US" dirty="0"/>
              <a:t>to </a:t>
            </a:r>
            <a:r>
              <a:rPr lang="en-US" dirty="0" err="1"/>
              <a:t>sdg</a:t>
            </a:r>
            <a:r>
              <a:rPr lang="en-US" dirty="0"/>
              <a:t> 13 &amp; 15?</a:t>
            </a:r>
          </a:p>
        </p:txBody>
      </p:sp>
    </p:spTree>
    <p:extLst>
      <p:ext uri="{BB962C8B-B14F-4D97-AF65-F5344CB8AC3E}">
        <p14:creationId xmlns:p14="http://schemas.microsoft.com/office/powerpoint/2010/main" val="93609518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Agenda</a:t>
            </a:r>
          </a:p>
        </p:txBody>
      </p:sp>
      <p:sp>
        <p:nvSpPr>
          <p:cNvPr id="13" name="Content Placeholder 12"/>
          <p:cNvSpPr>
            <a:spLocks noGrp="1"/>
          </p:cNvSpPr>
          <p:nvPr>
            <p:ph idx="1"/>
          </p:nvPr>
        </p:nvSpPr>
        <p:spPr>
          <a:xfrm>
            <a:off x="209006" y="1200151"/>
            <a:ext cx="8934994" cy="3394472"/>
          </a:xfrm>
        </p:spPr>
        <p:txBody>
          <a:bodyPr/>
          <a:lstStyle/>
          <a:p>
            <a:r>
              <a:rPr lang="en-US" dirty="0"/>
              <a:t>An introduction to Schuttelaar &amp; Partners</a:t>
            </a:r>
          </a:p>
          <a:p>
            <a:r>
              <a:rPr lang="en-US" dirty="0"/>
              <a:t>Towards an </a:t>
            </a:r>
            <a:r>
              <a:rPr lang="en-US" dirty="0" err="1"/>
              <a:t>IoT</a:t>
            </a:r>
            <a:r>
              <a:rPr lang="en-US" dirty="0"/>
              <a:t> ecosystem: the IoF2020 project</a:t>
            </a:r>
          </a:p>
          <a:p>
            <a:r>
              <a:rPr lang="en-US" dirty="0"/>
              <a:t>How can IoF2020 contribute to SDG 13 &amp; 15?</a:t>
            </a:r>
          </a:p>
          <a:p>
            <a:r>
              <a:rPr lang="en-US" dirty="0"/>
              <a:t>Discussion</a:t>
            </a:r>
          </a:p>
        </p:txBody>
      </p:sp>
      <p:sp>
        <p:nvSpPr>
          <p:cNvPr id="4" name="Slide Number Placeholder 3"/>
          <p:cNvSpPr>
            <a:spLocks noGrp="1"/>
          </p:cNvSpPr>
          <p:nvPr>
            <p:ph type="sldNum" sz="quarter" idx="4"/>
          </p:nvPr>
        </p:nvSpPr>
        <p:spPr/>
        <p:txBody>
          <a:bodyPr/>
          <a:lstStyle/>
          <a:p>
            <a:pPr algn="r">
              <a:lnSpc>
                <a:spcPts val="1200"/>
              </a:lnSpc>
            </a:pPr>
            <a:fld id="{F25965E0-7062-474C-8671-DB3A3CE669B0}" type="slidenum">
              <a:rPr lang="en-GB" smtClean="0"/>
              <a:pPr algn="r">
                <a:lnSpc>
                  <a:spcPts val="1200"/>
                </a:lnSpc>
              </a:pPr>
              <a:t>2</a:t>
            </a:fld>
            <a:endParaRPr lang="en-GB" dirty="0"/>
          </a:p>
        </p:txBody>
      </p:sp>
    </p:spTree>
    <p:extLst>
      <p:ext uri="{BB962C8B-B14F-4D97-AF65-F5344CB8AC3E}">
        <p14:creationId xmlns:p14="http://schemas.microsoft.com/office/powerpoint/2010/main" val="1710519758"/>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SDG 13 &amp; 15 and IOT</a:t>
            </a:r>
          </a:p>
        </p:txBody>
      </p:sp>
      <p:sp>
        <p:nvSpPr>
          <p:cNvPr id="7" name="Content Placeholder 6"/>
          <p:cNvSpPr>
            <a:spLocks noGrp="1"/>
          </p:cNvSpPr>
          <p:nvPr>
            <p:ph idx="1"/>
          </p:nvPr>
        </p:nvSpPr>
        <p:spPr>
          <a:xfrm>
            <a:off x="317734" y="1418516"/>
            <a:ext cx="8229600" cy="3394472"/>
          </a:xfrm>
        </p:spPr>
        <p:txBody>
          <a:bodyPr>
            <a:normAutofit fontScale="92500" lnSpcReduction="10000"/>
          </a:bodyPr>
          <a:lstStyle/>
          <a:p>
            <a:pPr algn="just"/>
            <a:r>
              <a:rPr lang="en-US" dirty="0">
                <a:solidFill>
                  <a:schemeClr val="tx1">
                    <a:lumMod val="50000"/>
                  </a:schemeClr>
                </a:solidFill>
              </a:rPr>
              <a:t>SDG 13 addresses the hazardous effects of the climate change by strengthening resilience and adaptive capacity, improving education and raising awareness. </a:t>
            </a:r>
          </a:p>
          <a:p>
            <a:pPr algn="just"/>
            <a:r>
              <a:rPr lang="en-US" dirty="0">
                <a:solidFill>
                  <a:schemeClr val="tx1">
                    <a:lumMod val="50000"/>
                  </a:schemeClr>
                </a:solidFill>
              </a:rPr>
              <a:t>SDG 15 promotes sustainable forest management, combats desertification, halts loss of biodiversity and reverses the land degradation. </a:t>
            </a:r>
          </a:p>
          <a:p>
            <a:pPr algn="just"/>
            <a:r>
              <a:rPr lang="en-US" dirty="0" err="1">
                <a:solidFill>
                  <a:schemeClr val="tx1">
                    <a:lumMod val="50000"/>
                  </a:schemeClr>
                </a:solidFill>
              </a:rPr>
              <a:t>IoT</a:t>
            </a:r>
            <a:r>
              <a:rPr lang="en-US" dirty="0">
                <a:solidFill>
                  <a:schemeClr val="tx1">
                    <a:lumMod val="50000"/>
                  </a:schemeClr>
                </a:solidFill>
              </a:rPr>
              <a:t> technologies can help protect forestry and biodiversity, improve agricultural produce (while reversing the land degradation) and induce establishment of the scalable low-carbon development models.</a:t>
            </a:r>
          </a:p>
          <a:p>
            <a:endParaRPr lang="en-US" dirty="0">
              <a:solidFill>
                <a:schemeClr val="tx1">
                  <a:lumMod val="50000"/>
                </a:schemeClr>
              </a:solidFill>
            </a:endParaRPr>
          </a:p>
        </p:txBody>
      </p:sp>
    </p:spTree>
    <p:extLst>
      <p:ext uri="{BB962C8B-B14F-4D97-AF65-F5344CB8AC3E}">
        <p14:creationId xmlns:p14="http://schemas.microsoft.com/office/powerpoint/2010/main" val="3827781199"/>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SDG 13 &amp; 15</a:t>
            </a:r>
          </a:p>
        </p:txBody>
      </p:sp>
      <p:sp>
        <p:nvSpPr>
          <p:cNvPr id="7" name="Content Placeholder 6"/>
          <p:cNvSpPr>
            <a:spLocks noGrp="1"/>
          </p:cNvSpPr>
          <p:nvPr>
            <p:ph idx="1"/>
          </p:nvPr>
        </p:nvSpPr>
        <p:spPr>
          <a:xfrm>
            <a:off x="317734" y="1418516"/>
            <a:ext cx="8229600" cy="3394472"/>
          </a:xfrm>
        </p:spPr>
        <p:txBody>
          <a:bodyPr>
            <a:normAutofit/>
          </a:bodyPr>
          <a:lstStyle/>
          <a:p>
            <a:r>
              <a:rPr lang="en-US" dirty="0">
                <a:solidFill>
                  <a:schemeClr val="tx1">
                    <a:lumMod val="50000"/>
                  </a:schemeClr>
                </a:solidFill>
              </a:rPr>
              <a:t>SDG 13 - Take urgent action to combat climate change and its impacts. </a:t>
            </a:r>
          </a:p>
          <a:p>
            <a:r>
              <a:rPr lang="en-US" dirty="0">
                <a:solidFill>
                  <a:schemeClr val="tx1">
                    <a:lumMod val="50000"/>
                  </a:schemeClr>
                </a:solidFill>
              </a:rPr>
              <a:t>SDG 15 - Sustainably manage forests, combat desertification, halt and reverse land degradation, halt biodiversity loss. </a:t>
            </a:r>
          </a:p>
          <a:p>
            <a:endParaRPr lang="en-US" dirty="0">
              <a:solidFill>
                <a:schemeClr val="tx1">
                  <a:lumMod val="50000"/>
                </a:schemeClr>
              </a:solidFill>
            </a:endParaRPr>
          </a:p>
        </p:txBody>
      </p:sp>
    </p:spTree>
    <p:extLst>
      <p:ext uri="{BB962C8B-B14F-4D97-AF65-F5344CB8AC3E}">
        <p14:creationId xmlns:p14="http://schemas.microsoft.com/office/powerpoint/2010/main" val="4179860121"/>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Internet of Things</a:t>
            </a:r>
          </a:p>
        </p:txBody>
      </p:sp>
      <p:sp>
        <p:nvSpPr>
          <p:cNvPr id="7" name="Content Placeholder 6"/>
          <p:cNvSpPr>
            <a:spLocks noGrp="1"/>
          </p:cNvSpPr>
          <p:nvPr>
            <p:ph idx="1"/>
          </p:nvPr>
        </p:nvSpPr>
        <p:spPr>
          <a:xfrm>
            <a:off x="685078" y="1834494"/>
            <a:ext cx="3886922" cy="1514465"/>
          </a:xfrm>
        </p:spPr>
        <p:txBody>
          <a:bodyPr>
            <a:normAutofit fontScale="92500" lnSpcReduction="20000"/>
          </a:bodyPr>
          <a:lstStyle/>
          <a:p>
            <a:pPr marL="0" indent="0" algn="ctr">
              <a:buNone/>
            </a:pPr>
            <a:r>
              <a:rPr lang="en-US" i="1" dirty="0"/>
              <a:t>‘The interconnection via the Internet of computing devices embedded in everyday objects, enabling them to send and receive data.’</a:t>
            </a:r>
            <a:endParaRPr lang="en-US" i="1" dirty="0">
              <a:solidFill>
                <a:schemeClr val="tx1">
                  <a:lumMod val="50000"/>
                </a:schemeClr>
              </a:solidFill>
            </a:endParaRPr>
          </a:p>
        </p:txBody>
      </p:sp>
      <p:pic>
        <p:nvPicPr>
          <p:cNvPr id="1026" name="Picture 2" descr="Résultat de recherche d'images pour &quot;internet of things&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8860" y="1203080"/>
            <a:ext cx="3397157" cy="299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637727"/>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Data-driven farming and SDG 13 &amp; 15</a:t>
            </a:r>
          </a:p>
        </p:txBody>
      </p:sp>
      <p:sp>
        <p:nvSpPr>
          <p:cNvPr id="7" name="Content Placeholder 6"/>
          <p:cNvSpPr>
            <a:spLocks noGrp="1"/>
          </p:cNvSpPr>
          <p:nvPr>
            <p:ph idx="1"/>
          </p:nvPr>
        </p:nvSpPr>
        <p:spPr>
          <a:xfrm>
            <a:off x="317734" y="1418516"/>
            <a:ext cx="8229600" cy="3394472"/>
          </a:xfrm>
        </p:spPr>
        <p:txBody>
          <a:bodyPr>
            <a:normAutofit/>
          </a:bodyPr>
          <a:lstStyle/>
          <a:p>
            <a:pPr algn="just"/>
            <a:r>
              <a:rPr lang="en-US" dirty="0"/>
              <a:t>Data-driven farming deters effects of the climate change in the early stages of the agricultural production through the practical application of data analysis. </a:t>
            </a:r>
          </a:p>
          <a:p>
            <a:pPr algn="just"/>
            <a:r>
              <a:rPr lang="en-US" dirty="0"/>
              <a:t>Data-driven farming does ‘more with less’! </a:t>
            </a:r>
          </a:p>
          <a:p>
            <a:pPr algn="just"/>
            <a:r>
              <a:rPr lang="en-US" dirty="0"/>
              <a:t>It reduces the use of agrochemicals, antibiotics and energy inputs in the agricultural production, therefore helping preserve the natural resources. </a:t>
            </a:r>
          </a:p>
          <a:p>
            <a:endParaRPr lang="en-US" dirty="0"/>
          </a:p>
        </p:txBody>
      </p:sp>
    </p:spTree>
    <p:extLst>
      <p:ext uri="{BB962C8B-B14F-4D97-AF65-F5344CB8AC3E}">
        <p14:creationId xmlns:p14="http://schemas.microsoft.com/office/powerpoint/2010/main" val="1757568760"/>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Data-driven farming and SDG 13 &amp; 15</a:t>
            </a:r>
          </a:p>
        </p:txBody>
      </p:sp>
      <p:sp>
        <p:nvSpPr>
          <p:cNvPr id="7" name="Content Placeholder 6"/>
          <p:cNvSpPr>
            <a:spLocks noGrp="1"/>
          </p:cNvSpPr>
          <p:nvPr>
            <p:ph idx="1"/>
          </p:nvPr>
        </p:nvSpPr>
        <p:spPr>
          <a:xfrm>
            <a:off x="317734" y="1418516"/>
            <a:ext cx="8229600" cy="3394472"/>
          </a:xfrm>
        </p:spPr>
        <p:txBody>
          <a:bodyPr>
            <a:normAutofit/>
          </a:bodyPr>
          <a:lstStyle/>
          <a:p>
            <a:pPr algn="just"/>
            <a:r>
              <a:rPr lang="en-US" dirty="0"/>
              <a:t>Lower environmental impact</a:t>
            </a:r>
          </a:p>
          <a:p>
            <a:pPr algn="just"/>
            <a:r>
              <a:rPr lang="en-US" dirty="0"/>
              <a:t>Increased productivity </a:t>
            </a:r>
          </a:p>
          <a:p>
            <a:pPr algn="just"/>
            <a:r>
              <a:rPr lang="en-US" dirty="0"/>
              <a:t>Cost reduction</a:t>
            </a:r>
          </a:p>
          <a:p>
            <a:pPr algn="just"/>
            <a:r>
              <a:rPr lang="en-US" dirty="0"/>
              <a:t>Transparent food value chain</a:t>
            </a:r>
          </a:p>
          <a:p>
            <a:endParaRPr lang="en-US" dirty="0"/>
          </a:p>
        </p:txBody>
      </p:sp>
    </p:spTree>
    <p:extLst>
      <p:ext uri="{BB962C8B-B14F-4D97-AF65-F5344CB8AC3E}">
        <p14:creationId xmlns:p14="http://schemas.microsoft.com/office/powerpoint/2010/main" val="2319618186"/>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p:cNvSpPr>
            <a:spLocks noGrp="1"/>
          </p:cNvSpPr>
          <p:nvPr>
            <p:ph type="body" idx="10"/>
          </p:nvPr>
        </p:nvSpPr>
        <p:spPr>
          <a:xfrm>
            <a:off x="1559858" y="3837285"/>
            <a:ext cx="7398742" cy="1306215"/>
          </a:xfrm>
        </p:spPr>
        <p:txBody>
          <a:bodyPr>
            <a:noAutofit/>
          </a:bodyPr>
          <a:lstStyle/>
          <a:p>
            <a:pPr algn="just"/>
            <a:r>
              <a:rPr lang="en-US" sz="1800" dirty="0"/>
              <a:t>IoF2020 uses data acquired from the field (e.g. soil, crop and climate conditions), yield gap analysis tools, sensing networks, earth observation systems and crop growth models to ensure better yield and reduce the environmental impact. </a:t>
            </a:r>
          </a:p>
        </p:txBody>
      </p:sp>
      <p:sp>
        <p:nvSpPr>
          <p:cNvPr id="13" name="Titel 12"/>
          <p:cNvSpPr>
            <a:spLocks noGrp="1"/>
          </p:cNvSpPr>
          <p:nvPr>
            <p:ph type="title"/>
          </p:nvPr>
        </p:nvSpPr>
        <p:spPr>
          <a:xfrm>
            <a:off x="1799228" y="2796196"/>
            <a:ext cx="6392890" cy="1111023"/>
          </a:xfrm>
        </p:spPr>
        <p:txBody>
          <a:bodyPr/>
          <a:lstStyle/>
          <a:p>
            <a:r>
              <a:rPr lang="nl-NL" dirty="0" err="1"/>
              <a:t>Arable</a:t>
            </a:r>
            <a:r>
              <a:rPr lang="nl-NL" dirty="0"/>
              <a:t> </a:t>
            </a:r>
            <a:r>
              <a:rPr lang="nl-NL" dirty="0" err="1"/>
              <a:t>Farming</a:t>
            </a:r>
            <a:endParaRPr lang="nl-NL" dirty="0"/>
          </a:p>
        </p:txBody>
      </p:sp>
      <p:pic>
        <p:nvPicPr>
          <p:cNvPr id="11" name="Tijdelijke aanduiding voor afbeelding 10"/>
          <p:cNvPicPr>
            <a:picLocks noGrp="1" noChangeAspect="1"/>
          </p:cNvPicPr>
          <p:nvPr>
            <p:ph type="pic" sz="quarter" idx="4294967295"/>
          </p:nvPr>
        </p:nvPicPr>
        <p:blipFill>
          <a:blip r:embed="rId3" cstate="screen">
            <a:extLst>
              <a:ext uri="{28A0092B-C50C-407E-A947-70E740481C1C}">
                <a14:useLocalDpi xmlns:a14="http://schemas.microsoft.com/office/drawing/2010/main"/>
              </a:ext>
            </a:extLst>
          </a:blip>
          <a:srcRect l="26" r="26"/>
          <a:stretch>
            <a:fillRect/>
          </a:stretch>
        </p:blipFill>
        <p:spPr>
          <a:xfrm>
            <a:off x="0" y="0"/>
            <a:ext cx="9144000" cy="2586038"/>
          </a:xfrm>
        </p:spPr>
      </p:pic>
    </p:spTree>
    <p:extLst>
      <p:ext uri="{BB962C8B-B14F-4D97-AF65-F5344CB8AC3E}">
        <p14:creationId xmlns:p14="http://schemas.microsoft.com/office/powerpoint/2010/main" val="1730044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05979"/>
            <a:ext cx="8229600" cy="857250"/>
          </a:xfrm>
        </p:spPr>
        <p:txBody>
          <a:bodyPr>
            <a:normAutofit/>
          </a:bodyPr>
          <a:lstStyle/>
          <a:p>
            <a:r>
              <a:rPr lang="en-US" dirty="0"/>
              <a:t>Arable farming</a:t>
            </a:r>
          </a:p>
        </p:txBody>
      </p:sp>
      <p:sp>
        <p:nvSpPr>
          <p:cNvPr id="7" name="Content Placeholder 6"/>
          <p:cNvSpPr>
            <a:spLocks noGrp="1"/>
          </p:cNvSpPr>
          <p:nvPr>
            <p:ph idx="1"/>
          </p:nvPr>
        </p:nvSpPr>
        <p:spPr>
          <a:xfrm>
            <a:off x="317734" y="1418516"/>
            <a:ext cx="8229600" cy="3394472"/>
          </a:xfrm>
        </p:spPr>
        <p:txBody>
          <a:bodyPr>
            <a:normAutofit/>
          </a:bodyPr>
          <a:lstStyle/>
          <a:p>
            <a:pPr algn="just"/>
            <a:r>
              <a:rPr lang="en-US" dirty="0"/>
              <a:t>Within field management zoning</a:t>
            </a:r>
          </a:p>
          <a:p>
            <a:pPr algn="just"/>
            <a:r>
              <a:rPr lang="en-US" dirty="0"/>
              <a:t>Precision crop management </a:t>
            </a:r>
          </a:p>
          <a:p>
            <a:pPr algn="just"/>
            <a:r>
              <a:rPr lang="en-US" dirty="0"/>
              <a:t>Soya protein management</a:t>
            </a:r>
          </a:p>
          <a:p>
            <a:endParaRPr lang="en-US" dirty="0"/>
          </a:p>
        </p:txBody>
      </p:sp>
    </p:spTree>
    <p:extLst>
      <p:ext uri="{BB962C8B-B14F-4D97-AF65-F5344CB8AC3E}">
        <p14:creationId xmlns:p14="http://schemas.microsoft.com/office/powerpoint/2010/main" val="1894363080"/>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p:cNvSpPr>
            <a:spLocks noGrp="1"/>
          </p:cNvSpPr>
          <p:nvPr>
            <p:ph type="body" idx="10"/>
          </p:nvPr>
        </p:nvSpPr>
        <p:spPr>
          <a:xfrm>
            <a:off x="1799227" y="3907219"/>
            <a:ext cx="7183407" cy="1236281"/>
          </a:xfrm>
        </p:spPr>
        <p:txBody>
          <a:bodyPr>
            <a:noAutofit/>
          </a:bodyPr>
          <a:lstStyle/>
          <a:p>
            <a:pPr algn="just"/>
            <a:r>
              <a:rPr lang="en-US" sz="1800" dirty="0"/>
              <a:t>IoF2020 addresses the environmental impact of the dairy sector through the real-time sensor data, machine-learning technologies and cloud-based monitoring systems.</a:t>
            </a:r>
          </a:p>
        </p:txBody>
      </p:sp>
      <p:sp>
        <p:nvSpPr>
          <p:cNvPr id="13" name="Titel 12"/>
          <p:cNvSpPr>
            <a:spLocks noGrp="1"/>
          </p:cNvSpPr>
          <p:nvPr>
            <p:ph type="title"/>
          </p:nvPr>
        </p:nvSpPr>
        <p:spPr/>
        <p:txBody>
          <a:bodyPr/>
          <a:lstStyle/>
          <a:p>
            <a:r>
              <a:rPr lang="nl-NL" dirty="0" err="1"/>
              <a:t>Dairy</a:t>
            </a:r>
            <a:r>
              <a:rPr lang="nl-NL" dirty="0"/>
              <a:t> </a:t>
            </a:r>
            <a:r>
              <a:rPr lang="nl-NL" dirty="0" err="1"/>
              <a:t>Farming</a:t>
            </a:r>
            <a:endParaRPr lang="nl-NL" dirty="0"/>
          </a:p>
        </p:txBody>
      </p:sp>
      <p:pic>
        <p:nvPicPr>
          <p:cNvPr id="9" name="Tijdelijke aanduiding voor afbeelding 8"/>
          <p:cNvPicPr>
            <a:picLocks noGrp="1" noChangeAspect="1"/>
          </p:cNvPicPr>
          <p:nvPr>
            <p:ph type="pic" sz="quarter" idx="4294967295"/>
          </p:nvPr>
        </p:nvPicPr>
        <p:blipFill>
          <a:blip r:embed="rId3" cstate="screen">
            <a:extLst>
              <a:ext uri="{28A0092B-C50C-407E-A947-70E740481C1C}">
                <a14:useLocalDpi xmlns:a14="http://schemas.microsoft.com/office/drawing/2010/main"/>
              </a:ext>
            </a:extLst>
          </a:blip>
          <a:srcRect/>
          <a:stretch>
            <a:fillRect/>
          </a:stretch>
        </p:blipFill>
        <p:spPr>
          <a:xfrm>
            <a:off x="0" y="0"/>
            <a:ext cx="9144000" cy="2586038"/>
          </a:xfrm>
        </p:spPr>
      </p:pic>
    </p:spTree>
    <p:extLst>
      <p:ext uri="{BB962C8B-B14F-4D97-AF65-F5344CB8AC3E}">
        <p14:creationId xmlns:p14="http://schemas.microsoft.com/office/powerpoint/2010/main" val="577381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05979"/>
            <a:ext cx="8229600" cy="857250"/>
          </a:xfrm>
        </p:spPr>
        <p:txBody>
          <a:bodyPr>
            <a:normAutofit/>
          </a:bodyPr>
          <a:lstStyle/>
          <a:p>
            <a:r>
              <a:rPr lang="en-US" dirty="0"/>
              <a:t>Dairy farming</a:t>
            </a:r>
          </a:p>
        </p:txBody>
      </p:sp>
      <p:sp>
        <p:nvSpPr>
          <p:cNvPr id="7" name="Content Placeholder 6"/>
          <p:cNvSpPr>
            <a:spLocks noGrp="1"/>
          </p:cNvSpPr>
          <p:nvPr>
            <p:ph idx="1"/>
          </p:nvPr>
        </p:nvSpPr>
        <p:spPr>
          <a:xfrm>
            <a:off x="317734" y="1418516"/>
            <a:ext cx="8229600" cy="3394472"/>
          </a:xfrm>
        </p:spPr>
        <p:txBody>
          <a:bodyPr>
            <a:normAutofit/>
          </a:bodyPr>
          <a:lstStyle/>
          <a:p>
            <a:pPr algn="just"/>
            <a:r>
              <a:rPr lang="en-US" dirty="0"/>
              <a:t>Grazing cow monitoring</a:t>
            </a:r>
          </a:p>
          <a:p>
            <a:pPr algn="just"/>
            <a:r>
              <a:rPr lang="en-US" dirty="0"/>
              <a:t>Happy cow</a:t>
            </a:r>
          </a:p>
          <a:p>
            <a:endParaRPr lang="en-US" dirty="0"/>
          </a:p>
        </p:txBody>
      </p:sp>
    </p:spTree>
    <p:extLst>
      <p:ext uri="{BB962C8B-B14F-4D97-AF65-F5344CB8AC3E}">
        <p14:creationId xmlns:p14="http://schemas.microsoft.com/office/powerpoint/2010/main" val="494410122"/>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p:cNvSpPr>
            <a:spLocks noGrp="1"/>
          </p:cNvSpPr>
          <p:nvPr>
            <p:ph type="body" idx="10"/>
          </p:nvPr>
        </p:nvSpPr>
        <p:spPr>
          <a:xfrm>
            <a:off x="1799227" y="3907219"/>
            <a:ext cx="7210301" cy="1108534"/>
          </a:xfrm>
        </p:spPr>
        <p:txBody>
          <a:bodyPr>
            <a:noAutofit/>
          </a:bodyPr>
          <a:lstStyle/>
          <a:p>
            <a:pPr algn="just"/>
            <a:r>
              <a:rPr lang="en-US" sz="1800" dirty="0"/>
              <a:t>IoF2020 ensures optimal fruits’ production through the use of sensor data, cloud-based monitoring systems and an early warning system for diseases’ and pest control. </a:t>
            </a:r>
          </a:p>
        </p:txBody>
      </p:sp>
      <p:sp>
        <p:nvSpPr>
          <p:cNvPr id="13" name="Titel 12"/>
          <p:cNvSpPr>
            <a:spLocks noGrp="1"/>
          </p:cNvSpPr>
          <p:nvPr>
            <p:ph type="title"/>
          </p:nvPr>
        </p:nvSpPr>
        <p:spPr/>
        <p:txBody>
          <a:bodyPr/>
          <a:lstStyle/>
          <a:p>
            <a:r>
              <a:rPr lang="nl-NL" dirty="0" err="1"/>
              <a:t>fruits</a:t>
            </a:r>
            <a:endParaRPr lang="nl-NL" dirty="0"/>
          </a:p>
        </p:txBody>
      </p:sp>
      <p:pic>
        <p:nvPicPr>
          <p:cNvPr id="6" name="Tijdelijke aanduiding voor afbeelding 5"/>
          <p:cNvPicPr>
            <a:picLocks noGrp="1" noChangeAspect="1"/>
          </p:cNvPicPr>
          <p:nvPr>
            <p:ph type="pic" sz="quarter" idx="4294967295"/>
          </p:nvPr>
        </p:nvPicPr>
        <p:blipFill rotWithShape="1">
          <a:blip r:embed="rId3" cstate="screen">
            <a:extLst>
              <a:ext uri="{28A0092B-C50C-407E-A947-70E740481C1C}">
                <a14:useLocalDpi xmlns:a14="http://schemas.microsoft.com/office/drawing/2010/main"/>
              </a:ext>
            </a:extLst>
          </a:blip>
          <a:srcRect/>
          <a:stretch/>
        </p:blipFill>
        <p:spPr>
          <a:xfrm>
            <a:off x="0" y="0"/>
            <a:ext cx="9144000" cy="2586038"/>
          </a:xfrm>
        </p:spPr>
      </p:pic>
    </p:spTree>
    <p:extLst>
      <p:ext uri="{BB962C8B-B14F-4D97-AF65-F5344CB8AC3E}">
        <p14:creationId xmlns:p14="http://schemas.microsoft.com/office/powerpoint/2010/main" val="1523484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61810"/>
          </a:xfrm>
          <a:prstGeom prst="rect">
            <a:avLst/>
          </a:prstGeom>
        </p:spPr>
      </p:pic>
      <p:sp>
        <p:nvSpPr>
          <p:cNvPr id="2" name="Title 1"/>
          <p:cNvSpPr>
            <a:spLocks noGrp="1"/>
          </p:cNvSpPr>
          <p:nvPr>
            <p:ph type="title"/>
          </p:nvPr>
        </p:nvSpPr>
        <p:spPr>
          <a:xfrm>
            <a:off x="466202" y="3651870"/>
            <a:ext cx="8229600" cy="853546"/>
          </a:xfrm>
        </p:spPr>
        <p:txBody>
          <a:bodyPr/>
          <a:lstStyle/>
          <a:p>
            <a:r>
              <a:rPr lang="en-US" dirty="0"/>
              <a:t>Introduction</a:t>
            </a:r>
            <a:br>
              <a:rPr lang="en-US" dirty="0"/>
            </a:br>
            <a:r>
              <a:rPr lang="en-US" dirty="0"/>
              <a:t> Schuttelaar &amp; Partners</a:t>
            </a:r>
          </a:p>
        </p:txBody>
      </p:sp>
      <p:pic>
        <p:nvPicPr>
          <p:cNvPr id="5" name="Picture 4"/>
          <p:cNvPicPr>
            <a:picLocks noChangeAspect="1"/>
          </p:cNvPicPr>
          <p:nvPr/>
        </p:nvPicPr>
        <p:blipFill>
          <a:blip r:embed="rId4"/>
          <a:stretch>
            <a:fillRect/>
          </a:stretch>
        </p:blipFill>
        <p:spPr>
          <a:xfrm>
            <a:off x="-1" y="0"/>
            <a:ext cx="3134309" cy="716973"/>
          </a:xfrm>
          <a:prstGeom prst="rect">
            <a:avLst/>
          </a:prstGeom>
        </p:spPr>
      </p:pic>
    </p:spTree>
    <p:extLst>
      <p:ext uri="{BB962C8B-B14F-4D97-AF65-F5344CB8AC3E}">
        <p14:creationId xmlns:p14="http://schemas.microsoft.com/office/powerpoint/2010/main" val="2727873057"/>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05979"/>
            <a:ext cx="8229600" cy="857250"/>
          </a:xfrm>
        </p:spPr>
        <p:txBody>
          <a:bodyPr>
            <a:normAutofit/>
          </a:bodyPr>
          <a:lstStyle/>
          <a:p>
            <a:r>
              <a:rPr lang="en-US" dirty="0"/>
              <a:t>Fruits</a:t>
            </a:r>
          </a:p>
        </p:txBody>
      </p:sp>
      <p:sp>
        <p:nvSpPr>
          <p:cNvPr id="7" name="Content Placeholder 6"/>
          <p:cNvSpPr>
            <a:spLocks noGrp="1"/>
          </p:cNvSpPr>
          <p:nvPr>
            <p:ph idx="1"/>
          </p:nvPr>
        </p:nvSpPr>
        <p:spPr>
          <a:xfrm>
            <a:off x="317734" y="1418516"/>
            <a:ext cx="8229600" cy="3394472"/>
          </a:xfrm>
        </p:spPr>
        <p:txBody>
          <a:bodyPr>
            <a:normAutofit/>
          </a:bodyPr>
          <a:lstStyle/>
          <a:p>
            <a:pPr algn="just"/>
            <a:r>
              <a:rPr lang="en-US" dirty="0"/>
              <a:t>Automated olive chain</a:t>
            </a:r>
          </a:p>
          <a:p>
            <a:pPr algn="just"/>
            <a:r>
              <a:rPr lang="en-US" dirty="0"/>
              <a:t>Big wine </a:t>
            </a:r>
            <a:r>
              <a:rPr lang="en-US" dirty="0" err="1"/>
              <a:t>optimisation</a:t>
            </a:r>
            <a:endParaRPr lang="en-US" dirty="0"/>
          </a:p>
          <a:p>
            <a:pPr algn="just"/>
            <a:r>
              <a:rPr lang="en-US" dirty="0"/>
              <a:t>Fresh table grapes chain</a:t>
            </a:r>
          </a:p>
          <a:p>
            <a:pPr algn="just"/>
            <a:r>
              <a:rPr lang="en-US" dirty="0"/>
              <a:t>Intelligent fruit logistics</a:t>
            </a:r>
          </a:p>
          <a:p>
            <a:endParaRPr lang="en-US" dirty="0"/>
          </a:p>
        </p:txBody>
      </p:sp>
    </p:spTree>
    <p:extLst>
      <p:ext uri="{BB962C8B-B14F-4D97-AF65-F5344CB8AC3E}">
        <p14:creationId xmlns:p14="http://schemas.microsoft.com/office/powerpoint/2010/main" val="1141465775"/>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p:cNvSpPr>
            <a:spLocks noGrp="1"/>
          </p:cNvSpPr>
          <p:nvPr>
            <p:ph type="body" idx="10"/>
          </p:nvPr>
        </p:nvSpPr>
        <p:spPr>
          <a:xfrm>
            <a:off x="1651310" y="3907219"/>
            <a:ext cx="7344772" cy="1236281"/>
          </a:xfrm>
        </p:spPr>
        <p:txBody>
          <a:bodyPr>
            <a:noAutofit/>
          </a:bodyPr>
          <a:lstStyle/>
          <a:p>
            <a:pPr algn="just"/>
            <a:r>
              <a:rPr lang="en-US" sz="1800" dirty="0"/>
              <a:t>IoF2020 manages indoor and outdoor vegetables’ production, including application of the climate-friendly measures. Use of data obtained from these processes helps preserving the soil fertility, eradicates weeds, and helps controlling pest and diseases. </a:t>
            </a:r>
          </a:p>
        </p:txBody>
      </p:sp>
      <p:sp>
        <p:nvSpPr>
          <p:cNvPr id="13" name="Titel 12"/>
          <p:cNvSpPr>
            <a:spLocks noGrp="1"/>
          </p:cNvSpPr>
          <p:nvPr>
            <p:ph type="title"/>
          </p:nvPr>
        </p:nvSpPr>
        <p:spPr/>
        <p:txBody>
          <a:bodyPr/>
          <a:lstStyle/>
          <a:p>
            <a:r>
              <a:rPr lang="nl-NL" dirty="0" err="1"/>
              <a:t>vegetables</a:t>
            </a:r>
            <a:endParaRPr lang="nl-NL" dirty="0"/>
          </a:p>
        </p:txBody>
      </p:sp>
      <p:pic>
        <p:nvPicPr>
          <p:cNvPr id="9" name="Tijdelijke aanduiding voor afbeelding 8"/>
          <p:cNvPicPr>
            <a:picLocks noGrp="1" noChangeAspect="1"/>
          </p:cNvPicPr>
          <p:nvPr>
            <p:ph type="pic" sz="quarter" idx="4294967295"/>
          </p:nvPr>
        </p:nvPicPr>
        <p:blipFill rotWithShape="1">
          <a:blip r:embed="rId3" cstate="screen">
            <a:extLst>
              <a:ext uri="{28A0092B-C50C-407E-A947-70E740481C1C}">
                <a14:useLocalDpi xmlns:a14="http://schemas.microsoft.com/office/drawing/2010/main"/>
              </a:ext>
            </a:extLst>
          </a:blip>
          <a:srcRect/>
          <a:stretch/>
        </p:blipFill>
        <p:spPr>
          <a:xfrm>
            <a:off x="0" y="0"/>
            <a:ext cx="9144000" cy="2586038"/>
          </a:xfrm>
        </p:spPr>
      </p:pic>
    </p:spTree>
    <p:extLst>
      <p:ext uri="{BB962C8B-B14F-4D97-AF65-F5344CB8AC3E}">
        <p14:creationId xmlns:p14="http://schemas.microsoft.com/office/powerpoint/2010/main" val="19456509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05979"/>
            <a:ext cx="8229600" cy="857250"/>
          </a:xfrm>
        </p:spPr>
        <p:txBody>
          <a:bodyPr>
            <a:normAutofit/>
          </a:bodyPr>
          <a:lstStyle/>
          <a:p>
            <a:r>
              <a:rPr lang="en-US" dirty="0"/>
              <a:t>Vegetables</a:t>
            </a:r>
          </a:p>
        </p:txBody>
      </p:sp>
      <p:sp>
        <p:nvSpPr>
          <p:cNvPr id="7" name="Content Placeholder 6"/>
          <p:cNvSpPr>
            <a:spLocks noGrp="1"/>
          </p:cNvSpPr>
          <p:nvPr>
            <p:ph idx="1"/>
          </p:nvPr>
        </p:nvSpPr>
        <p:spPr>
          <a:xfrm>
            <a:off x="317734" y="1418516"/>
            <a:ext cx="8229600" cy="3394472"/>
          </a:xfrm>
        </p:spPr>
        <p:txBody>
          <a:bodyPr>
            <a:normAutofit/>
          </a:bodyPr>
          <a:lstStyle/>
          <a:p>
            <a:pPr algn="just"/>
            <a:r>
              <a:rPr lang="en-US" dirty="0"/>
              <a:t>Added value weeding data</a:t>
            </a:r>
          </a:p>
          <a:p>
            <a:pPr algn="just"/>
            <a:r>
              <a:rPr lang="en-US" dirty="0"/>
              <a:t>City farming for leafy vegetables</a:t>
            </a:r>
          </a:p>
          <a:p>
            <a:pPr algn="just"/>
            <a:r>
              <a:rPr lang="en-US" dirty="0"/>
              <a:t>Chain-integrated greenhouse production</a:t>
            </a:r>
          </a:p>
          <a:p>
            <a:endParaRPr lang="en-US" dirty="0"/>
          </a:p>
        </p:txBody>
      </p:sp>
    </p:spTree>
    <p:extLst>
      <p:ext uri="{BB962C8B-B14F-4D97-AF65-F5344CB8AC3E}">
        <p14:creationId xmlns:p14="http://schemas.microsoft.com/office/powerpoint/2010/main" val="1072353876"/>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3"/>
          </p:nvPr>
        </p:nvPicPr>
        <p:blipFill>
          <a:blip r:embed="rId2"/>
          <a:srcRect t="4237" b="4237"/>
          <a:stretch>
            <a:fillRect/>
          </a:stretch>
        </p:blipFill>
        <p:spPr/>
      </p:pic>
      <p:sp>
        <p:nvSpPr>
          <p:cNvPr id="3" name="Content Placeholder 2"/>
          <p:cNvSpPr>
            <a:spLocks noGrp="1"/>
          </p:cNvSpPr>
          <p:nvPr>
            <p:ph idx="4294967295"/>
          </p:nvPr>
        </p:nvSpPr>
        <p:spPr>
          <a:xfrm>
            <a:off x="0" y="1200150"/>
            <a:ext cx="8229600" cy="3394075"/>
          </a:xfrm>
        </p:spPr>
        <p:txBody>
          <a:bodyPr>
            <a:normAutofit/>
          </a:bodyPr>
          <a:lstStyle/>
          <a:p>
            <a:pPr marL="0" indent="0" algn="ctr">
              <a:buNone/>
            </a:pPr>
            <a:endParaRPr lang="en-US" sz="8000" dirty="0"/>
          </a:p>
          <a:p>
            <a:pPr marL="0" indent="0" algn="ctr">
              <a:buNone/>
            </a:pPr>
            <a:endParaRPr lang="en-US" sz="8000" dirty="0"/>
          </a:p>
        </p:txBody>
      </p:sp>
      <p:sp>
        <p:nvSpPr>
          <p:cNvPr id="10" name="Rectangle 9"/>
          <p:cNvSpPr/>
          <p:nvPr/>
        </p:nvSpPr>
        <p:spPr>
          <a:xfrm>
            <a:off x="2743199" y="3803073"/>
            <a:ext cx="4134119" cy="9144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dirty="0"/>
              <a:t>Questions?</a:t>
            </a:r>
          </a:p>
        </p:txBody>
      </p:sp>
    </p:spTree>
    <p:extLst>
      <p:ext uri="{BB962C8B-B14F-4D97-AF65-F5344CB8AC3E}">
        <p14:creationId xmlns:p14="http://schemas.microsoft.com/office/powerpoint/2010/main" val="2291138030"/>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CONTACT INFORMATION</a:t>
            </a:r>
          </a:p>
        </p:txBody>
      </p:sp>
      <p:sp>
        <p:nvSpPr>
          <p:cNvPr id="3" name="Tijdelijke aanduiding voor inhoud 2"/>
          <p:cNvSpPr>
            <a:spLocks noGrp="1"/>
          </p:cNvSpPr>
          <p:nvPr>
            <p:ph idx="1"/>
          </p:nvPr>
        </p:nvSpPr>
        <p:spPr>
          <a:xfrm>
            <a:off x="457201" y="2578123"/>
            <a:ext cx="8421328" cy="1517221"/>
          </a:xfrm>
        </p:spPr>
        <p:txBody>
          <a:bodyPr/>
          <a:lstStyle/>
          <a:p>
            <a:r>
              <a:rPr lang="nl-NL" dirty="0"/>
              <a:t>Mr Edwin Hecker, MSc</a:t>
            </a:r>
          </a:p>
          <a:p>
            <a:r>
              <a:rPr lang="nl-NL" dirty="0"/>
              <a:t>Managing Partner, Schuttelaar &amp; Partners</a:t>
            </a:r>
          </a:p>
          <a:p>
            <a:pPr lvl="1"/>
            <a:r>
              <a:rPr lang="nl-NL" dirty="0">
                <a:hlinkClick r:id="rId2"/>
              </a:rPr>
              <a:t>Ehecker@schuttelaar.nl</a:t>
            </a:r>
            <a:r>
              <a:rPr lang="nl-NL" dirty="0"/>
              <a:t> </a:t>
            </a:r>
          </a:p>
          <a:p>
            <a:pPr lvl="1"/>
            <a:r>
              <a:rPr lang="nl-NL" dirty="0"/>
              <a:t>+31 6 21 28 88 03</a:t>
            </a:r>
          </a:p>
        </p:txBody>
      </p:sp>
    </p:spTree>
    <p:extLst>
      <p:ext uri="{BB962C8B-B14F-4D97-AF65-F5344CB8AC3E}">
        <p14:creationId xmlns:p14="http://schemas.microsoft.com/office/powerpoint/2010/main" val="84385523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&amp; Sustainability </a:t>
            </a:r>
          </a:p>
        </p:txBody>
      </p:sp>
      <p:sp>
        <p:nvSpPr>
          <p:cNvPr id="3" name="Text Placeholder 2"/>
          <p:cNvSpPr>
            <a:spLocks noGrp="1"/>
          </p:cNvSpPr>
          <p:nvPr>
            <p:ph type="body" sz="quarter" idx="10"/>
          </p:nvPr>
        </p:nvSpPr>
        <p:spPr/>
        <p:txBody>
          <a:bodyPr/>
          <a:lstStyle/>
          <a:p>
            <a:pPr lvl="0"/>
            <a:r>
              <a:rPr lang="en-GB" dirty="0"/>
              <a:t>We are convinced that the world can and should become more healthy and sustainable. Our dedication aims to achieve this transition together with our clients. </a:t>
            </a:r>
            <a:endParaRPr lang="en-US" dirty="0"/>
          </a:p>
          <a:p>
            <a:pPr lvl="0"/>
            <a:endParaRPr lang="en-US" dirty="0"/>
          </a:p>
        </p:txBody>
      </p:sp>
      <p:sp>
        <p:nvSpPr>
          <p:cNvPr id="4" name="TextBox 3"/>
          <p:cNvSpPr txBox="1"/>
          <p:nvPr/>
        </p:nvSpPr>
        <p:spPr>
          <a:xfrm>
            <a:off x="800100" y="3235621"/>
            <a:ext cx="2470150" cy="338554"/>
          </a:xfrm>
          <a:prstGeom prst="rect">
            <a:avLst/>
          </a:prstGeom>
          <a:solidFill>
            <a:schemeClr val="bg1">
              <a:lumMod val="85000"/>
            </a:schemeClr>
          </a:solidFill>
        </p:spPr>
        <p:txBody>
          <a:bodyPr wrap="square" rtlCol="0">
            <a:spAutoFit/>
          </a:bodyPr>
          <a:lstStyle/>
          <a:p>
            <a:pPr algn="ctr" defTabSz="457165"/>
            <a:r>
              <a:rPr lang="en-GB" sz="1600" b="1" dirty="0">
                <a:solidFill>
                  <a:srgbClr val="0070C0"/>
                </a:solidFill>
                <a:latin typeface="Trebuchet MS"/>
                <a:ea typeface="Times New Roman"/>
                <a:cs typeface="Times New Roman"/>
              </a:rPr>
              <a:t>Clean Technology</a:t>
            </a:r>
            <a:endParaRPr lang="en-US" sz="1600" b="1" dirty="0">
              <a:solidFill>
                <a:srgbClr val="0070C0"/>
              </a:solidFill>
              <a:latin typeface="Trebuchet MS"/>
            </a:endParaRPr>
          </a:p>
        </p:txBody>
      </p:sp>
      <p:sp>
        <p:nvSpPr>
          <p:cNvPr id="5" name="TextBox 4"/>
          <p:cNvSpPr txBox="1"/>
          <p:nvPr/>
        </p:nvSpPr>
        <p:spPr>
          <a:xfrm>
            <a:off x="3270250" y="3235621"/>
            <a:ext cx="2540000" cy="338554"/>
          </a:xfrm>
          <a:prstGeom prst="rect">
            <a:avLst/>
          </a:prstGeom>
          <a:solidFill>
            <a:schemeClr val="bg1">
              <a:lumMod val="85000"/>
            </a:schemeClr>
          </a:solidFill>
        </p:spPr>
        <p:txBody>
          <a:bodyPr wrap="square" rtlCol="0">
            <a:spAutoFit/>
          </a:bodyPr>
          <a:lstStyle/>
          <a:p>
            <a:pPr algn="ctr" defTabSz="457165"/>
            <a:r>
              <a:rPr lang="en-GB" sz="1600" b="1" dirty="0">
                <a:solidFill>
                  <a:srgbClr val="0070C0"/>
                </a:solidFill>
                <a:latin typeface="Trebuchet MS"/>
                <a:ea typeface="Times New Roman"/>
                <a:cs typeface="Times New Roman"/>
              </a:rPr>
              <a:t>Life Sciences &amp; Health</a:t>
            </a:r>
            <a:endParaRPr lang="en-US" sz="1600" b="1" dirty="0">
              <a:solidFill>
                <a:srgbClr val="0070C0"/>
              </a:solidFill>
              <a:latin typeface="Trebuchet MS"/>
            </a:endParaRPr>
          </a:p>
        </p:txBody>
      </p:sp>
      <p:sp>
        <p:nvSpPr>
          <p:cNvPr id="6" name="TextBox 5"/>
          <p:cNvSpPr txBox="1"/>
          <p:nvPr/>
        </p:nvSpPr>
        <p:spPr>
          <a:xfrm>
            <a:off x="5854700" y="3235621"/>
            <a:ext cx="2501900" cy="338554"/>
          </a:xfrm>
          <a:prstGeom prst="rect">
            <a:avLst/>
          </a:prstGeom>
          <a:solidFill>
            <a:schemeClr val="bg1">
              <a:lumMod val="85000"/>
            </a:schemeClr>
          </a:solidFill>
        </p:spPr>
        <p:txBody>
          <a:bodyPr wrap="square" rtlCol="0">
            <a:spAutoFit/>
          </a:bodyPr>
          <a:lstStyle/>
          <a:p>
            <a:pPr algn="ctr" defTabSz="457165"/>
            <a:r>
              <a:rPr lang="en-GB" sz="1600" b="1" dirty="0">
                <a:solidFill>
                  <a:srgbClr val="0070C0"/>
                </a:solidFill>
                <a:latin typeface="Trebuchet MS"/>
                <a:ea typeface="Times New Roman"/>
                <a:cs typeface="Times New Roman"/>
              </a:rPr>
              <a:t>Good Food</a:t>
            </a:r>
            <a:endParaRPr lang="en-US" sz="1600" b="1" dirty="0">
              <a:solidFill>
                <a:srgbClr val="0070C0"/>
              </a:solidFill>
              <a:latin typeface="Trebuchet MS"/>
            </a:endParaRPr>
          </a:p>
        </p:txBody>
      </p:sp>
      <p:sp>
        <p:nvSpPr>
          <p:cNvPr id="7" name="TextBox 6"/>
          <p:cNvSpPr txBox="1"/>
          <p:nvPr/>
        </p:nvSpPr>
        <p:spPr>
          <a:xfrm>
            <a:off x="5854700" y="4436908"/>
            <a:ext cx="2501900" cy="338554"/>
          </a:xfrm>
          <a:prstGeom prst="rect">
            <a:avLst/>
          </a:prstGeom>
          <a:solidFill>
            <a:schemeClr val="bg1">
              <a:lumMod val="85000"/>
            </a:schemeClr>
          </a:solidFill>
        </p:spPr>
        <p:txBody>
          <a:bodyPr wrap="square" rtlCol="0">
            <a:spAutoFit/>
          </a:bodyPr>
          <a:lstStyle/>
          <a:p>
            <a:pPr algn="ctr" defTabSz="457165"/>
            <a:r>
              <a:rPr lang="en-GB" sz="1600" b="1" dirty="0">
                <a:solidFill>
                  <a:srgbClr val="0070C0"/>
                </a:solidFill>
                <a:latin typeface="Trebuchet MS"/>
                <a:ea typeface="Times New Roman"/>
                <a:cs typeface="Times New Roman"/>
              </a:rPr>
              <a:t>Sustainable Fashion</a:t>
            </a:r>
            <a:endParaRPr lang="en-US" sz="1600" b="1" dirty="0">
              <a:solidFill>
                <a:srgbClr val="0070C0"/>
              </a:solidFill>
              <a:latin typeface="Trebuchet MS"/>
            </a:endParaRPr>
          </a:p>
        </p:txBody>
      </p:sp>
      <p:sp>
        <p:nvSpPr>
          <p:cNvPr id="8" name="TextBox 7"/>
          <p:cNvSpPr txBox="1"/>
          <p:nvPr/>
        </p:nvSpPr>
        <p:spPr>
          <a:xfrm>
            <a:off x="3308350" y="4436908"/>
            <a:ext cx="2501900" cy="338554"/>
          </a:xfrm>
          <a:prstGeom prst="rect">
            <a:avLst/>
          </a:prstGeom>
          <a:solidFill>
            <a:schemeClr val="bg1">
              <a:lumMod val="85000"/>
            </a:schemeClr>
          </a:solidFill>
        </p:spPr>
        <p:txBody>
          <a:bodyPr wrap="square" rtlCol="0">
            <a:spAutoFit/>
          </a:bodyPr>
          <a:lstStyle/>
          <a:p>
            <a:pPr algn="ctr" defTabSz="457165"/>
            <a:r>
              <a:rPr lang="en-GB" sz="1600" b="1" dirty="0">
                <a:solidFill>
                  <a:srgbClr val="0070C0"/>
                </a:solidFill>
                <a:latin typeface="Trebuchet MS"/>
                <a:ea typeface="Times New Roman"/>
                <a:cs typeface="Times New Roman"/>
              </a:rPr>
              <a:t>Sustainable Agriculture</a:t>
            </a:r>
            <a:endParaRPr lang="en-US" sz="1600" b="1" dirty="0">
              <a:solidFill>
                <a:srgbClr val="0070C0"/>
              </a:solidFill>
              <a:latin typeface="Trebuchet MS"/>
            </a:endParaRPr>
          </a:p>
        </p:txBody>
      </p:sp>
      <p:sp>
        <p:nvSpPr>
          <p:cNvPr id="9" name="TextBox 8"/>
          <p:cNvSpPr txBox="1"/>
          <p:nvPr/>
        </p:nvSpPr>
        <p:spPr>
          <a:xfrm>
            <a:off x="660400" y="4420103"/>
            <a:ext cx="2609850" cy="338554"/>
          </a:xfrm>
          <a:prstGeom prst="rect">
            <a:avLst/>
          </a:prstGeom>
          <a:solidFill>
            <a:schemeClr val="bg1">
              <a:lumMod val="85000"/>
            </a:schemeClr>
          </a:solidFill>
        </p:spPr>
        <p:txBody>
          <a:bodyPr wrap="square" rtlCol="0">
            <a:spAutoFit/>
          </a:bodyPr>
          <a:lstStyle/>
          <a:p>
            <a:pPr algn="ctr" defTabSz="457165"/>
            <a:r>
              <a:rPr lang="en-GB" sz="1600" b="1" dirty="0">
                <a:solidFill>
                  <a:srgbClr val="0070C0"/>
                </a:solidFill>
                <a:latin typeface="Trebuchet MS"/>
                <a:ea typeface="Times New Roman"/>
                <a:cs typeface="Times New Roman"/>
              </a:rPr>
              <a:t>Circular Economy</a:t>
            </a:r>
            <a:endParaRPr lang="en-US" sz="1600" b="1" dirty="0">
              <a:solidFill>
                <a:srgbClr val="0070C0"/>
              </a:solidFill>
              <a:latin typeface="Trebuchet MS"/>
            </a:endParaRPr>
          </a:p>
        </p:txBody>
      </p:sp>
    </p:spTree>
    <p:extLst>
      <p:ext uri="{BB962C8B-B14F-4D97-AF65-F5344CB8AC3E}">
        <p14:creationId xmlns:p14="http://schemas.microsoft.com/office/powerpoint/2010/main" val="2892825170"/>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Sustainable solutions</a:t>
            </a:r>
          </a:p>
        </p:txBody>
      </p:sp>
      <p:sp>
        <p:nvSpPr>
          <p:cNvPr id="3" name="Text Placeholder 2"/>
          <p:cNvSpPr>
            <a:spLocks noGrp="1"/>
          </p:cNvSpPr>
          <p:nvPr>
            <p:ph type="body" sz="quarter" idx="10"/>
          </p:nvPr>
        </p:nvSpPr>
        <p:spPr/>
        <p:txBody>
          <a:bodyPr/>
          <a:lstStyle/>
          <a:p>
            <a:r>
              <a:rPr lang="en-GB" dirty="0"/>
              <a:t>Public affairs and strategic communications for a </a:t>
            </a:r>
            <a:br>
              <a:rPr lang="en-GB" dirty="0"/>
            </a:br>
            <a:r>
              <a:rPr lang="en-GB" dirty="0"/>
              <a:t>healthy and sustainable world.</a:t>
            </a:r>
            <a:endParaRPr lang="en-US" dirty="0"/>
          </a:p>
        </p:txBody>
      </p:sp>
      <p:sp>
        <p:nvSpPr>
          <p:cNvPr id="5" name="TextBox 4"/>
          <p:cNvSpPr txBox="1"/>
          <p:nvPr/>
        </p:nvSpPr>
        <p:spPr>
          <a:xfrm>
            <a:off x="1259632" y="2733072"/>
            <a:ext cx="1968748" cy="553998"/>
          </a:xfrm>
          <a:prstGeom prst="rect">
            <a:avLst/>
          </a:prstGeom>
          <a:solidFill>
            <a:srgbClr val="DEDEDE"/>
          </a:solidFill>
        </p:spPr>
        <p:txBody>
          <a:bodyPr wrap="square" rtlCol="0">
            <a:spAutoFit/>
          </a:bodyPr>
          <a:lstStyle/>
          <a:p>
            <a:pPr defTabSz="457165"/>
            <a:r>
              <a:rPr lang="en-US" sz="1500" dirty="0">
                <a:solidFill>
                  <a:srgbClr val="009CCD"/>
                </a:solidFill>
                <a:latin typeface="Trebuchet MS"/>
              </a:rPr>
              <a:t>Strategic communications</a:t>
            </a:r>
          </a:p>
        </p:txBody>
      </p:sp>
      <p:sp>
        <p:nvSpPr>
          <p:cNvPr id="7" name="TextBox 6"/>
          <p:cNvSpPr txBox="1"/>
          <p:nvPr/>
        </p:nvSpPr>
        <p:spPr>
          <a:xfrm>
            <a:off x="4211960" y="2733073"/>
            <a:ext cx="1536700" cy="323165"/>
          </a:xfrm>
          <a:prstGeom prst="rect">
            <a:avLst/>
          </a:prstGeom>
          <a:solidFill>
            <a:srgbClr val="DEDEDE"/>
          </a:solidFill>
        </p:spPr>
        <p:txBody>
          <a:bodyPr wrap="square" rtlCol="0">
            <a:spAutoFit/>
          </a:bodyPr>
          <a:lstStyle/>
          <a:p>
            <a:pPr defTabSz="457165"/>
            <a:r>
              <a:rPr lang="en-US" sz="1500" dirty="0" err="1">
                <a:solidFill>
                  <a:srgbClr val="009CCD"/>
                </a:solidFill>
                <a:latin typeface="Trebuchet MS"/>
              </a:rPr>
              <a:t>Secondments</a:t>
            </a:r>
            <a:endParaRPr lang="en-US" sz="1500" dirty="0">
              <a:solidFill>
                <a:srgbClr val="009CCD"/>
              </a:solidFill>
              <a:latin typeface="Trebuchet MS"/>
            </a:endParaRPr>
          </a:p>
        </p:txBody>
      </p:sp>
      <p:sp>
        <p:nvSpPr>
          <p:cNvPr id="8" name="TextBox 7"/>
          <p:cNvSpPr txBox="1"/>
          <p:nvPr/>
        </p:nvSpPr>
        <p:spPr>
          <a:xfrm>
            <a:off x="1259632" y="3432113"/>
            <a:ext cx="2228850" cy="553998"/>
          </a:xfrm>
          <a:prstGeom prst="rect">
            <a:avLst/>
          </a:prstGeom>
          <a:solidFill>
            <a:srgbClr val="DEDEDE"/>
          </a:solidFill>
        </p:spPr>
        <p:txBody>
          <a:bodyPr wrap="square" rtlCol="0">
            <a:spAutoFit/>
          </a:bodyPr>
          <a:lstStyle/>
          <a:p>
            <a:pPr defTabSz="457165"/>
            <a:r>
              <a:rPr lang="en-US" sz="1500" dirty="0">
                <a:solidFill>
                  <a:srgbClr val="009CCD"/>
                </a:solidFill>
                <a:latin typeface="Trebuchet MS"/>
              </a:rPr>
              <a:t>Stakeholder dialogue</a:t>
            </a:r>
          </a:p>
          <a:p>
            <a:pPr defTabSz="457165"/>
            <a:endParaRPr lang="en-US" sz="1500" dirty="0">
              <a:solidFill>
                <a:srgbClr val="009CCD"/>
              </a:solidFill>
              <a:latin typeface="Trebuchet MS"/>
            </a:endParaRPr>
          </a:p>
        </p:txBody>
      </p:sp>
      <p:sp>
        <p:nvSpPr>
          <p:cNvPr id="9" name="TextBox 8"/>
          <p:cNvSpPr txBox="1"/>
          <p:nvPr/>
        </p:nvSpPr>
        <p:spPr>
          <a:xfrm>
            <a:off x="1187624" y="4238707"/>
            <a:ext cx="2025650" cy="323165"/>
          </a:xfrm>
          <a:prstGeom prst="rect">
            <a:avLst/>
          </a:prstGeom>
          <a:solidFill>
            <a:srgbClr val="DEDEDE"/>
          </a:solidFill>
        </p:spPr>
        <p:txBody>
          <a:bodyPr wrap="square" rtlCol="0">
            <a:spAutoFit/>
          </a:bodyPr>
          <a:lstStyle/>
          <a:p>
            <a:pPr defTabSz="457165"/>
            <a:r>
              <a:rPr lang="en-US" sz="1500" dirty="0">
                <a:solidFill>
                  <a:srgbClr val="009CCD"/>
                </a:solidFill>
                <a:latin typeface="Trebuchet MS"/>
              </a:rPr>
              <a:t>Online magazines</a:t>
            </a:r>
          </a:p>
        </p:txBody>
      </p:sp>
      <p:sp>
        <p:nvSpPr>
          <p:cNvPr id="10" name="TextBox 9"/>
          <p:cNvSpPr txBox="1"/>
          <p:nvPr/>
        </p:nvSpPr>
        <p:spPr>
          <a:xfrm>
            <a:off x="4211960" y="3432117"/>
            <a:ext cx="1536700" cy="323165"/>
          </a:xfrm>
          <a:prstGeom prst="rect">
            <a:avLst/>
          </a:prstGeom>
          <a:solidFill>
            <a:srgbClr val="DEDEDE"/>
          </a:solidFill>
        </p:spPr>
        <p:txBody>
          <a:bodyPr wrap="square" rtlCol="0">
            <a:spAutoFit/>
          </a:bodyPr>
          <a:lstStyle/>
          <a:p>
            <a:pPr defTabSz="457165"/>
            <a:r>
              <a:rPr lang="en-US" sz="1500" dirty="0">
                <a:solidFill>
                  <a:srgbClr val="009CCD"/>
                </a:solidFill>
                <a:latin typeface="Trebuchet MS"/>
              </a:rPr>
              <a:t>Public Affairs</a:t>
            </a:r>
          </a:p>
        </p:txBody>
      </p:sp>
      <p:sp>
        <p:nvSpPr>
          <p:cNvPr id="11" name="TextBox 10"/>
          <p:cNvSpPr txBox="1"/>
          <p:nvPr/>
        </p:nvSpPr>
        <p:spPr>
          <a:xfrm>
            <a:off x="4139952" y="4238707"/>
            <a:ext cx="1644650" cy="323165"/>
          </a:xfrm>
          <a:prstGeom prst="rect">
            <a:avLst/>
          </a:prstGeom>
          <a:solidFill>
            <a:srgbClr val="DEDEDE"/>
          </a:solidFill>
        </p:spPr>
        <p:txBody>
          <a:bodyPr wrap="square" rtlCol="0">
            <a:spAutoFit/>
          </a:bodyPr>
          <a:lstStyle/>
          <a:p>
            <a:pPr defTabSz="457165"/>
            <a:r>
              <a:rPr lang="en-US" sz="1500" dirty="0">
                <a:solidFill>
                  <a:srgbClr val="009CCD"/>
                </a:solidFill>
                <a:latin typeface="Trebuchet MS"/>
              </a:rPr>
              <a:t>Strategic Advice</a:t>
            </a:r>
          </a:p>
        </p:txBody>
      </p:sp>
      <p:sp>
        <p:nvSpPr>
          <p:cNvPr id="12" name="TextBox 11"/>
          <p:cNvSpPr txBox="1"/>
          <p:nvPr/>
        </p:nvSpPr>
        <p:spPr>
          <a:xfrm>
            <a:off x="6732240" y="2679300"/>
            <a:ext cx="1949450" cy="323165"/>
          </a:xfrm>
          <a:prstGeom prst="rect">
            <a:avLst/>
          </a:prstGeom>
          <a:solidFill>
            <a:srgbClr val="DEDEDE"/>
          </a:solidFill>
        </p:spPr>
        <p:txBody>
          <a:bodyPr wrap="square" rtlCol="0">
            <a:spAutoFit/>
          </a:bodyPr>
          <a:lstStyle/>
          <a:p>
            <a:pPr defTabSz="457165"/>
            <a:r>
              <a:rPr lang="en-US" sz="1500" dirty="0">
                <a:solidFill>
                  <a:srgbClr val="009CCD"/>
                </a:solidFill>
                <a:latin typeface="Trebuchet MS"/>
              </a:rPr>
              <a:t>Crisis management</a:t>
            </a:r>
          </a:p>
        </p:txBody>
      </p:sp>
      <p:sp>
        <p:nvSpPr>
          <p:cNvPr id="13" name="TextBox 12"/>
          <p:cNvSpPr txBox="1"/>
          <p:nvPr/>
        </p:nvSpPr>
        <p:spPr>
          <a:xfrm>
            <a:off x="6804248" y="3378340"/>
            <a:ext cx="1949450" cy="553998"/>
          </a:xfrm>
          <a:prstGeom prst="rect">
            <a:avLst/>
          </a:prstGeom>
          <a:solidFill>
            <a:srgbClr val="DEDEDE"/>
          </a:solidFill>
        </p:spPr>
        <p:txBody>
          <a:bodyPr wrap="square" rtlCol="0">
            <a:spAutoFit/>
          </a:bodyPr>
          <a:lstStyle/>
          <a:p>
            <a:pPr defTabSz="457165"/>
            <a:r>
              <a:rPr lang="en-US" sz="1500" dirty="0">
                <a:solidFill>
                  <a:srgbClr val="009CCD"/>
                </a:solidFill>
                <a:latin typeface="Trebuchet MS"/>
              </a:rPr>
              <a:t>CSR Reporting</a:t>
            </a:r>
          </a:p>
          <a:p>
            <a:pPr defTabSz="457165"/>
            <a:endParaRPr lang="en-US" sz="1500" dirty="0">
              <a:solidFill>
                <a:srgbClr val="009CCD"/>
              </a:solidFill>
              <a:latin typeface="Trebuchet MS"/>
            </a:endParaRPr>
          </a:p>
        </p:txBody>
      </p:sp>
      <p:sp>
        <p:nvSpPr>
          <p:cNvPr id="14" name="TextBox 13"/>
          <p:cNvSpPr txBox="1"/>
          <p:nvPr/>
        </p:nvSpPr>
        <p:spPr>
          <a:xfrm>
            <a:off x="6804248" y="4131157"/>
            <a:ext cx="1949450" cy="553998"/>
          </a:xfrm>
          <a:prstGeom prst="rect">
            <a:avLst/>
          </a:prstGeom>
          <a:solidFill>
            <a:srgbClr val="DEDEDE"/>
          </a:solidFill>
        </p:spPr>
        <p:txBody>
          <a:bodyPr wrap="square" rtlCol="0">
            <a:spAutoFit/>
          </a:bodyPr>
          <a:lstStyle/>
          <a:p>
            <a:pPr defTabSz="457165"/>
            <a:r>
              <a:rPr lang="en-US" sz="1500" dirty="0">
                <a:solidFill>
                  <a:srgbClr val="009CCD"/>
                </a:solidFill>
                <a:latin typeface="Trebuchet MS"/>
              </a:rPr>
              <a:t>EU-funded projects</a:t>
            </a:r>
          </a:p>
          <a:p>
            <a:pPr defTabSz="457165"/>
            <a:endParaRPr lang="en-US" sz="1500" dirty="0">
              <a:solidFill>
                <a:srgbClr val="009CCD"/>
              </a:solidFill>
              <a:latin typeface="Trebuchet MS"/>
            </a:endParaRPr>
          </a:p>
        </p:txBody>
      </p:sp>
    </p:spTree>
    <p:extLst>
      <p:ext uri="{BB962C8B-B14F-4D97-AF65-F5344CB8AC3E}">
        <p14:creationId xmlns:p14="http://schemas.microsoft.com/office/powerpoint/2010/main" val="148825570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228" y="2796196"/>
            <a:ext cx="7205624" cy="1111023"/>
          </a:xfrm>
        </p:spPr>
        <p:txBody>
          <a:bodyPr/>
          <a:lstStyle/>
          <a:p>
            <a:r>
              <a:rPr lang="en-US" dirty="0"/>
              <a:t>Towards an </a:t>
            </a:r>
            <a:r>
              <a:rPr lang="en-US" dirty="0" err="1"/>
              <a:t>IoT</a:t>
            </a:r>
            <a:r>
              <a:rPr lang="en-US" dirty="0"/>
              <a:t> ECOSYSTEM: the iof2020 project</a:t>
            </a:r>
          </a:p>
        </p:txBody>
      </p:sp>
    </p:spTree>
    <p:extLst>
      <p:ext uri="{BB962C8B-B14F-4D97-AF65-F5344CB8AC3E}">
        <p14:creationId xmlns:p14="http://schemas.microsoft.com/office/powerpoint/2010/main" val="383909098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773"/>
            <a:ext cx="8229600" cy="857250"/>
          </a:xfrm>
        </p:spPr>
        <p:txBody>
          <a:bodyPr>
            <a:normAutofit/>
          </a:bodyPr>
          <a:lstStyle/>
          <a:p>
            <a:r>
              <a:rPr lang="en-GB" dirty="0"/>
              <a:t>Iof2020 In brief</a:t>
            </a:r>
          </a:p>
        </p:txBody>
      </p:sp>
      <p:sp>
        <p:nvSpPr>
          <p:cNvPr id="4" name="Slide Number Placeholder 3"/>
          <p:cNvSpPr>
            <a:spLocks noGrp="1"/>
          </p:cNvSpPr>
          <p:nvPr>
            <p:ph type="sldNum" sz="quarter" idx="4"/>
          </p:nvPr>
        </p:nvSpPr>
        <p:spPr>
          <a:xfrm>
            <a:off x="8579897" y="4893502"/>
            <a:ext cx="262117" cy="97097"/>
          </a:xfrm>
        </p:spPr>
        <p:txBody>
          <a:bodyPr/>
          <a:lstStyle/>
          <a:p>
            <a:pPr algn="r">
              <a:lnSpc>
                <a:spcPts val="1200"/>
              </a:lnSpc>
            </a:pPr>
            <a:fld id="{F25965E0-7062-474C-8671-DB3A3CE669B0}" type="slidenum">
              <a:rPr lang="en-GB" smtClean="0"/>
              <a:pPr algn="r">
                <a:lnSpc>
                  <a:spcPts val="1200"/>
                </a:lnSpc>
              </a:pPr>
              <a:t>7</a:t>
            </a:fld>
            <a:endParaRPr lang="en-GB" dirty="0"/>
          </a:p>
        </p:txBody>
      </p:sp>
      <p:grpSp>
        <p:nvGrpSpPr>
          <p:cNvPr id="10" name="Groeperen 9"/>
          <p:cNvGrpSpPr/>
          <p:nvPr/>
        </p:nvGrpSpPr>
        <p:grpSpPr>
          <a:xfrm>
            <a:off x="2729239" y="1684764"/>
            <a:ext cx="1646952" cy="1739931"/>
            <a:chOff x="2729239" y="1684764"/>
            <a:chExt cx="1646952" cy="1739931"/>
          </a:xfrm>
        </p:grpSpPr>
        <p:sp>
          <p:nvSpPr>
            <p:cNvPr id="3" name="Rechthoek 2"/>
            <p:cNvSpPr/>
            <p:nvPr/>
          </p:nvSpPr>
          <p:spPr>
            <a:xfrm>
              <a:off x="2729239" y="2778364"/>
              <a:ext cx="1646952" cy="646331"/>
            </a:xfrm>
            <a:prstGeom prst="rect">
              <a:avLst/>
            </a:prstGeom>
          </p:spPr>
          <p:txBody>
            <a:bodyPr wrap="square">
              <a:spAutoFit/>
            </a:bodyPr>
            <a:lstStyle/>
            <a:p>
              <a:pPr algn="ctr"/>
              <a:r>
                <a:rPr lang="en-US" b="1" dirty="0">
                  <a:solidFill>
                    <a:schemeClr val="accent1"/>
                  </a:solidFill>
                </a:rPr>
                <a:t>16 COUNTRIES</a:t>
              </a:r>
            </a:p>
          </p:txBody>
        </p:sp>
        <p:pic>
          <p:nvPicPr>
            <p:cNvPr id="5" name="Afbeelding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68915" y="1684764"/>
              <a:ext cx="967601" cy="1022370"/>
            </a:xfrm>
            <a:prstGeom prst="rect">
              <a:avLst/>
            </a:prstGeom>
          </p:spPr>
        </p:pic>
      </p:grpSp>
      <p:grpSp>
        <p:nvGrpSpPr>
          <p:cNvPr id="11" name="Groeperen 10"/>
          <p:cNvGrpSpPr/>
          <p:nvPr/>
        </p:nvGrpSpPr>
        <p:grpSpPr>
          <a:xfrm>
            <a:off x="4629738" y="1738745"/>
            <a:ext cx="2023354" cy="1894173"/>
            <a:chOff x="4629738" y="1738745"/>
            <a:chExt cx="2023354" cy="1894173"/>
          </a:xfrm>
        </p:grpSpPr>
        <p:sp>
          <p:nvSpPr>
            <p:cNvPr id="276" name="TextBox 275"/>
            <p:cNvSpPr txBox="1"/>
            <p:nvPr/>
          </p:nvSpPr>
          <p:spPr>
            <a:xfrm>
              <a:off x="4629738" y="2740366"/>
              <a:ext cx="2023354" cy="892552"/>
            </a:xfrm>
            <a:prstGeom prst="rect">
              <a:avLst/>
            </a:prstGeom>
            <a:noFill/>
          </p:spPr>
          <p:txBody>
            <a:bodyPr wrap="square" rtlCol="0">
              <a:spAutoFit/>
            </a:bodyPr>
            <a:lstStyle/>
            <a:p>
              <a:pPr algn="ctr"/>
              <a:r>
                <a:rPr lang="en-US" sz="2000" b="1" dirty="0">
                  <a:solidFill>
                    <a:schemeClr val="accent1"/>
                  </a:solidFill>
                </a:rPr>
                <a:t>4 YEARS</a:t>
              </a:r>
            </a:p>
            <a:p>
              <a:pPr algn="ctr"/>
              <a:r>
                <a:rPr lang="en-US" sz="1600" dirty="0">
                  <a:solidFill>
                    <a:schemeClr val="accent1"/>
                  </a:solidFill>
                </a:rPr>
                <a:t>Start = January 2017</a:t>
              </a:r>
            </a:p>
          </p:txBody>
        </p:sp>
        <p:pic>
          <p:nvPicPr>
            <p:cNvPr id="6" name="Afbeelding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281102" y="1738745"/>
              <a:ext cx="720626" cy="914407"/>
            </a:xfrm>
            <a:prstGeom prst="rect">
              <a:avLst/>
            </a:prstGeom>
          </p:spPr>
        </p:pic>
      </p:grpSp>
      <p:grpSp>
        <p:nvGrpSpPr>
          <p:cNvPr id="12" name="Groeperen 11"/>
          <p:cNvGrpSpPr/>
          <p:nvPr/>
        </p:nvGrpSpPr>
        <p:grpSpPr>
          <a:xfrm>
            <a:off x="6504636" y="1784273"/>
            <a:ext cx="2639364" cy="2440641"/>
            <a:chOff x="6504636" y="1784273"/>
            <a:chExt cx="2639364" cy="2440641"/>
          </a:xfrm>
        </p:grpSpPr>
        <p:sp>
          <p:nvSpPr>
            <p:cNvPr id="277" name="TextBox 276"/>
            <p:cNvSpPr txBox="1"/>
            <p:nvPr/>
          </p:nvSpPr>
          <p:spPr>
            <a:xfrm>
              <a:off x="6504636" y="2778364"/>
              <a:ext cx="2639364" cy="1446550"/>
            </a:xfrm>
            <a:prstGeom prst="rect">
              <a:avLst/>
            </a:prstGeom>
            <a:noFill/>
          </p:spPr>
          <p:txBody>
            <a:bodyPr wrap="square" rtlCol="0">
              <a:spAutoFit/>
            </a:bodyPr>
            <a:lstStyle/>
            <a:p>
              <a:pPr algn="ctr"/>
              <a:r>
                <a:rPr lang="en-US" sz="2000" b="1" dirty="0">
                  <a:solidFill>
                    <a:schemeClr val="accent1"/>
                  </a:solidFill>
                </a:rPr>
                <a:t> €35 MILLION BUDGET</a:t>
              </a:r>
            </a:p>
            <a:p>
              <a:pPr algn="ctr"/>
              <a:r>
                <a:rPr lang="en-US" sz="1600" dirty="0">
                  <a:solidFill>
                    <a:schemeClr val="accent1"/>
                  </a:solidFill>
                </a:rPr>
                <a:t>(€30 million co-funded under EU H2020 programme)</a:t>
              </a:r>
            </a:p>
          </p:txBody>
        </p:sp>
        <p:pic>
          <p:nvPicPr>
            <p:cNvPr id="8" name="Afbeelding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144290" y="1784273"/>
              <a:ext cx="1360056" cy="823352"/>
            </a:xfrm>
            <a:prstGeom prst="rect">
              <a:avLst/>
            </a:prstGeom>
          </p:spPr>
        </p:pic>
      </p:grpSp>
      <p:grpSp>
        <p:nvGrpSpPr>
          <p:cNvPr id="7" name="Groeperen 6"/>
          <p:cNvGrpSpPr/>
          <p:nvPr/>
        </p:nvGrpSpPr>
        <p:grpSpPr>
          <a:xfrm>
            <a:off x="150780" y="1772226"/>
            <a:ext cx="2324912" cy="1714024"/>
            <a:chOff x="150780" y="1772226"/>
            <a:chExt cx="2324912" cy="1714024"/>
          </a:xfrm>
        </p:grpSpPr>
        <p:sp>
          <p:nvSpPr>
            <p:cNvPr id="24" name="TextBox 23"/>
            <p:cNvSpPr txBox="1"/>
            <p:nvPr/>
          </p:nvSpPr>
          <p:spPr>
            <a:xfrm>
              <a:off x="150780" y="2778364"/>
              <a:ext cx="2324912" cy="707886"/>
            </a:xfrm>
            <a:prstGeom prst="rect">
              <a:avLst/>
            </a:prstGeom>
            <a:noFill/>
          </p:spPr>
          <p:txBody>
            <a:bodyPr wrap="square" rtlCol="0">
              <a:spAutoFit/>
            </a:bodyPr>
            <a:lstStyle/>
            <a:p>
              <a:pPr algn="ctr"/>
              <a:r>
                <a:rPr lang="en-US" sz="2000" b="1" dirty="0">
                  <a:solidFill>
                    <a:schemeClr val="accent1"/>
                  </a:solidFill>
                </a:rPr>
                <a:t>70+ PARTNERS ORGANISATIONS</a:t>
              </a:r>
            </a:p>
          </p:txBody>
        </p:sp>
        <p:pic>
          <p:nvPicPr>
            <p:cNvPr id="9" name="Afbeelding 8"/>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20065" y="1772226"/>
              <a:ext cx="1786343" cy="847445"/>
            </a:xfrm>
            <a:prstGeom prst="rect">
              <a:avLst/>
            </a:prstGeom>
          </p:spPr>
        </p:pic>
      </p:grpSp>
    </p:spTree>
    <p:extLst>
      <p:ext uri="{BB962C8B-B14F-4D97-AF65-F5344CB8AC3E}">
        <p14:creationId xmlns:p14="http://schemas.microsoft.com/office/powerpoint/2010/main" val="152034166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57200" y="342901"/>
            <a:ext cx="3750733" cy="857250"/>
          </a:xfrm>
        </p:spPr>
        <p:txBody>
          <a:bodyPr>
            <a:normAutofit fontScale="90000"/>
          </a:bodyPr>
          <a:lstStyle/>
          <a:p>
            <a:r>
              <a:rPr lang="en-GB" dirty="0"/>
              <a:t>Project Objectives</a:t>
            </a:r>
          </a:p>
        </p:txBody>
      </p:sp>
      <p:sp>
        <p:nvSpPr>
          <p:cNvPr id="5" name="Tijdelijke aanduiding voor tekst 4"/>
          <p:cNvSpPr>
            <a:spLocks noGrp="1"/>
          </p:cNvSpPr>
          <p:nvPr>
            <p:ph idx="1"/>
          </p:nvPr>
        </p:nvSpPr>
        <p:spPr>
          <a:xfrm>
            <a:off x="457200" y="1200151"/>
            <a:ext cx="3832698" cy="3394472"/>
          </a:xfrm>
        </p:spPr>
        <p:txBody>
          <a:bodyPr>
            <a:noAutofit/>
          </a:bodyPr>
          <a:lstStyle/>
          <a:p>
            <a:pPr marL="0" indent="0">
              <a:lnSpc>
                <a:spcPct val="134000"/>
              </a:lnSpc>
              <a:spcBef>
                <a:spcPts val="0"/>
              </a:spcBef>
              <a:spcAft>
                <a:spcPts val="600"/>
              </a:spcAft>
              <a:buNone/>
            </a:pPr>
            <a:r>
              <a:rPr lang="en-GB" sz="1100" b="1" dirty="0"/>
              <a:t>IoF2020 fosters a </a:t>
            </a:r>
            <a:r>
              <a:rPr lang="en-GB" sz="1100" b="1" dirty="0">
                <a:solidFill>
                  <a:schemeClr val="accent1"/>
                </a:solidFill>
              </a:rPr>
              <a:t>large-scale uptake of </a:t>
            </a:r>
            <a:r>
              <a:rPr lang="en-GB" sz="1100" b="1" dirty="0" err="1">
                <a:solidFill>
                  <a:schemeClr val="accent1"/>
                </a:solidFill>
              </a:rPr>
              <a:t>IoT</a:t>
            </a:r>
            <a:r>
              <a:rPr lang="en-GB" sz="1100" b="1" dirty="0">
                <a:solidFill>
                  <a:schemeClr val="accent1"/>
                </a:solidFill>
              </a:rPr>
              <a:t> </a:t>
            </a:r>
            <a:r>
              <a:rPr lang="en-GB" sz="1100" b="1" dirty="0"/>
              <a:t>in the European farming and food sector. In brief, it aims to:</a:t>
            </a:r>
          </a:p>
          <a:p>
            <a:pPr marL="228600" indent="-228600">
              <a:lnSpc>
                <a:spcPct val="134000"/>
              </a:lnSpc>
              <a:spcBef>
                <a:spcPts val="0"/>
              </a:spcBef>
              <a:spcAft>
                <a:spcPts val="600"/>
              </a:spcAft>
              <a:buFont typeface="+mj-lt"/>
              <a:buAutoNum type="arabicPeriod"/>
            </a:pPr>
            <a:r>
              <a:rPr lang="en-GB" sz="1100" dirty="0"/>
              <a:t>Demonstrate the </a:t>
            </a:r>
            <a:r>
              <a:rPr lang="en-GB" sz="1100" dirty="0">
                <a:solidFill>
                  <a:schemeClr val="accent1"/>
                </a:solidFill>
              </a:rPr>
              <a:t>business case of IoT</a:t>
            </a:r>
            <a:r>
              <a:rPr lang="en-GB" sz="1100" dirty="0"/>
              <a:t> for a large number of application areas in farming and food sector;</a:t>
            </a:r>
          </a:p>
          <a:p>
            <a:pPr marL="228600" indent="-228600">
              <a:lnSpc>
                <a:spcPct val="134000"/>
              </a:lnSpc>
              <a:spcBef>
                <a:spcPts val="0"/>
              </a:spcBef>
              <a:spcAft>
                <a:spcPts val="600"/>
              </a:spcAft>
              <a:buFont typeface="+mj-lt"/>
              <a:buAutoNum type="arabicPeriod"/>
            </a:pPr>
            <a:r>
              <a:rPr lang="en-GB" sz="1100" dirty="0">
                <a:solidFill>
                  <a:schemeClr val="accent1"/>
                </a:solidFill>
              </a:rPr>
              <a:t>Integrate </a:t>
            </a:r>
            <a:r>
              <a:rPr lang="en-GB" sz="1100" dirty="0"/>
              <a:t>and reuse available </a:t>
            </a:r>
            <a:r>
              <a:rPr lang="en-GB" sz="1100" dirty="0">
                <a:solidFill>
                  <a:schemeClr val="accent1"/>
                </a:solidFill>
              </a:rPr>
              <a:t>IoT technologies </a:t>
            </a:r>
            <a:r>
              <a:rPr lang="en-GB" sz="1100" dirty="0"/>
              <a:t>by exploiting open infrastructures and standards;</a:t>
            </a:r>
          </a:p>
          <a:p>
            <a:pPr marL="228600" indent="-228600">
              <a:lnSpc>
                <a:spcPct val="134000"/>
              </a:lnSpc>
              <a:spcBef>
                <a:spcPts val="0"/>
              </a:spcBef>
              <a:spcAft>
                <a:spcPts val="600"/>
              </a:spcAft>
              <a:buFont typeface="+mj-lt"/>
              <a:buAutoNum type="arabicPeriod"/>
            </a:pPr>
            <a:r>
              <a:rPr lang="en-GB" sz="1100" dirty="0"/>
              <a:t>Ensure </a:t>
            </a:r>
            <a:r>
              <a:rPr lang="en-GB" sz="1100" dirty="0">
                <a:solidFill>
                  <a:schemeClr val="accent1"/>
                </a:solidFill>
              </a:rPr>
              <a:t>user acceptability of IoT </a:t>
            </a:r>
            <a:r>
              <a:rPr lang="en-GB" sz="1100" dirty="0"/>
              <a:t>solutions in farming and food sector by addressing user needs, including security, privacy and trust issues;</a:t>
            </a:r>
          </a:p>
          <a:p>
            <a:pPr marL="228600" indent="-228600">
              <a:lnSpc>
                <a:spcPct val="134000"/>
              </a:lnSpc>
              <a:spcBef>
                <a:spcPts val="0"/>
              </a:spcBef>
              <a:spcAft>
                <a:spcPts val="600"/>
              </a:spcAft>
              <a:buFont typeface="+mj-lt"/>
              <a:buAutoNum type="arabicPeriod"/>
            </a:pPr>
            <a:r>
              <a:rPr lang="en-GB" sz="1100" dirty="0"/>
              <a:t>Ensure the </a:t>
            </a:r>
            <a:r>
              <a:rPr lang="en-GB" sz="1100" dirty="0">
                <a:solidFill>
                  <a:schemeClr val="accent1"/>
                </a:solidFill>
              </a:rPr>
              <a:t>sustainability of IoT </a:t>
            </a:r>
            <a:r>
              <a:rPr lang="en-GB" sz="1100" dirty="0"/>
              <a:t>solutions beyond the project by validating the related </a:t>
            </a:r>
            <a:r>
              <a:rPr lang="en-GB" sz="1100" dirty="0">
                <a:solidFill>
                  <a:schemeClr val="accent1"/>
                </a:solidFill>
              </a:rPr>
              <a:t>business models </a:t>
            </a:r>
            <a:r>
              <a:rPr lang="en-GB" sz="1100" dirty="0"/>
              <a:t>and setting up an </a:t>
            </a:r>
            <a:r>
              <a:rPr lang="en-GB" sz="1100" dirty="0" err="1">
                <a:solidFill>
                  <a:schemeClr val="accent1"/>
                </a:solidFill>
              </a:rPr>
              <a:t>IoT</a:t>
            </a:r>
            <a:r>
              <a:rPr lang="en-GB" sz="1100" dirty="0">
                <a:solidFill>
                  <a:schemeClr val="accent1"/>
                </a:solidFill>
              </a:rPr>
              <a:t> ecosystem </a:t>
            </a:r>
            <a:r>
              <a:rPr lang="en-GB" sz="1100" dirty="0"/>
              <a:t>for large scale uptake.</a:t>
            </a:r>
          </a:p>
        </p:txBody>
      </p:sp>
      <p:pic>
        <p:nvPicPr>
          <p:cNvPr id="9" name="Picture Placeholder 4"/>
          <p:cNvPicPr>
            <a:picLocks noGrp="1" noChangeAspect="1"/>
          </p:cNvPicPr>
          <p:nvPr>
            <p:ph type="pic" sz="quarter" idx="13"/>
          </p:nvPr>
        </p:nvPicPr>
        <p:blipFill>
          <a:blip r:embed="rId3">
            <a:extLst>
              <a:ext uri="{28A0092B-C50C-407E-A947-70E740481C1C}">
                <a14:useLocalDpi xmlns:a14="http://schemas.microsoft.com/office/drawing/2010/main"/>
              </a:ext>
            </a:extLst>
          </a:blip>
          <a:stretch>
            <a:fillRect/>
          </a:stretch>
        </p:blipFill>
        <p:spPr>
          <a:xfrm>
            <a:off x="4572001" y="457336"/>
            <a:ext cx="4114799" cy="4175758"/>
          </a:xfrm>
          <a:prstGeom prst="rect">
            <a:avLst/>
          </a:prstGeom>
        </p:spPr>
      </p:pic>
      <p:sp>
        <p:nvSpPr>
          <p:cNvPr id="2" name="Tijdelijke aanduiding voor dianummer 1"/>
          <p:cNvSpPr>
            <a:spLocks noGrp="1"/>
          </p:cNvSpPr>
          <p:nvPr>
            <p:ph type="sldNum" sz="quarter" idx="4"/>
          </p:nvPr>
        </p:nvSpPr>
        <p:spPr/>
        <p:txBody>
          <a:bodyPr/>
          <a:lstStyle/>
          <a:p>
            <a:fld id="{F25965E0-7062-474C-8671-DB3A3CE669B0}" type="slidenum">
              <a:rPr lang="en-GB" smtClean="0"/>
              <a:pPr/>
              <a:t>8</a:t>
            </a:fld>
            <a:endParaRPr lang="en-GB" dirty="0"/>
          </a:p>
        </p:txBody>
      </p:sp>
    </p:spTree>
    <p:extLst>
      <p:ext uri="{BB962C8B-B14F-4D97-AF65-F5344CB8AC3E}">
        <p14:creationId xmlns:p14="http://schemas.microsoft.com/office/powerpoint/2010/main" val="1356531657"/>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4550948" y="356778"/>
            <a:ext cx="4283434" cy="4283434"/>
          </a:xfrm>
          <a:prstGeom prst="ellipse">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 name="TextBox 29"/>
          <p:cNvSpPr txBox="1"/>
          <p:nvPr/>
        </p:nvSpPr>
        <p:spPr>
          <a:xfrm>
            <a:off x="5755021" y="568412"/>
            <a:ext cx="1875289" cy="646331"/>
          </a:xfrm>
          <a:prstGeom prst="rect">
            <a:avLst/>
          </a:prstGeom>
          <a:noFill/>
        </p:spPr>
        <p:txBody>
          <a:bodyPr wrap="square" rtlCol="0">
            <a:spAutoFit/>
          </a:bodyPr>
          <a:lstStyle/>
          <a:p>
            <a:pPr algn="ctr"/>
            <a:r>
              <a:rPr lang="en-GB" b="1" dirty="0"/>
              <a:t>BEYOND THE PROJECT</a:t>
            </a:r>
          </a:p>
        </p:txBody>
      </p:sp>
      <p:sp>
        <p:nvSpPr>
          <p:cNvPr id="13" name="Oval 12"/>
          <p:cNvSpPr/>
          <p:nvPr/>
        </p:nvSpPr>
        <p:spPr>
          <a:xfrm>
            <a:off x="5479820" y="1285650"/>
            <a:ext cx="2425690" cy="242569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TextBox 14"/>
          <p:cNvSpPr txBox="1"/>
          <p:nvPr/>
        </p:nvSpPr>
        <p:spPr>
          <a:xfrm>
            <a:off x="5877875" y="1430185"/>
            <a:ext cx="1629580" cy="406265"/>
          </a:xfrm>
          <a:prstGeom prst="rect">
            <a:avLst/>
          </a:prstGeom>
          <a:noFill/>
        </p:spPr>
        <p:txBody>
          <a:bodyPr wrap="square" rtlCol="0">
            <a:spAutoFit/>
          </a:bodyPr>
          <a:lstStyle/>
          <a:p>
            <a:pPr algn="ctr"/>
            <a:r>
              <a:rPr lang="en-GB" b="1" dirty="0"/>
              <a:t>OPEN CALL</a:t>
            </a:r>
          </a:p>
        </p:txBody>
      </p:sp>
      <p:sp>
        <p:nvSpPr>
          <p:cNvPr id="3" name="Content Placeholder 2"/>
          <p:cNvSpPr>
            <a:spLocks noGrp="1"/>
          </p:cNvSpPr>
          <p:nvPr>
            <p:ph idx="1"/>
          </p:nvPr>
        </p:nvSpPr>
        <p:spPr>
          <a:xfrm>
            <a:off x="457200" y="1200151"/>
            <a:ext cx="3800694" cy="3394472"/>
          </a:xfrm>
        </p:spPr>
        <p:txBody>
          <a:bodyPr>
            <a:normAutofit/>
          </a:bodyPr>
          <a:lstStyle/>
          <a:p>
            <a:pPr marL="0" indent="0">
              <a:buNone/>
            </a:pPr>
            <a:r>
              <a:rPr lang="en-GB" sz="2000" b="1" dirty="0"/>
              <a:t>IoF2020 will pave the way for:</a:t>
            </a:r>
          </a:p>
          <a:p>
            <a:pPr marL="0" indent="0">
              <a:buNone/>
            </a:pPr>
            <a:endParaRPr lang="en-GB" sz="2000" dirty="0"/>
          </a:p>
          <a:p>
            <a:r>
              <a:rPr lang="en-GB" sz="2000" dirty="0"/>
              <a:t>Data-driven and Sustainable Farming;</a:t>
            </a:r>
          </a:p>
          <a:p>
            <a:r>
              <a:rPr lang="en-GB" sz="2000" dirty="0"/>
              <a:t>Autonomous Farm Operations;</a:t>
            </a:r>
          </a:p>
          <a:p>
            <a:r>
              <a:rPr lang="en-GB" sz="2000" dirty="0"/>
              <a:t>Virtual Food Chains;</a:t>
            </a:r>
          </a:p>
          <a:p>
            <a:r>
              <a:rPr lang="en-GB" sz="2000" dirty="0"/>
              <a:t>Personalized Nutrition for European citizens.</a:t>
            </a:r>
          </a:p>
        </p:txBody>
      </p:sp>
      <p:sp>
        <p:nvSpPr>
          <p:cNvPr id="2" name="Title 1"/>
          <p:cNvSpPr>
            <a:spLocks noGrp="1"/>
          </p:cNvSpPr>
          <p:nvPr>
            <p:ph type="title"/>
          </p:nvPr>
        </p:nvSpPr>
        <p:spPr/>
        <p:txBody>
          <a:bodyPr>
            <a:normAutofit fontScale="90000"/>
          </a:bodyPr>
          <a:lstStyle/>
          <a:p>
            <a:r>
              <a:rPr lang="en-GB" dirty="0"/>
              <a:t>aMbItioN &amp; VISION</a:t>
            </a:r>
          </a:p>
        </p:txBody>
      </p:sp>
      <p:pic>
        <p:nvPicPr>
          <p:cNvPr id="1026" name="Picture 2" descr="C:\Google Drive\PMC Datasystems &amp; ICT\Projecten\2282300206 IoF2020\WP5 Ecosystem development\Communication\IOF2020 Communication\•Icons\PNG\IOF2020 Icon_IOF.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07290" y="1813121"/>
            <a:ext cx="1370750" cy="137074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5063597" y="4640212"/>
            <a:ext cx="3258136" cy="369332"/>
          </a:xfrm>
          <a:prstGeom prst="rect">
            <a:avLst/>
          </a:prstGeom>
          <a:noFill/>
        </p:spPr>
        <p:txBody>
          <a:bodyPr wrap="none" rtlCol="0">
            <a:spAutoFit/>
          </a:bodyPr>
          <a:lstStyle/>
          <a:p>
            <a:r>
              <a:rPr lang="en-GB" b="1" dirty="0"/>
              <a:t>LARGE-SCALE EXPANSION</a:t>
            </a:r>
          </a:p>
        </p:txBody>
      </p:sp>
    </p:spTree>
    <p:extLst>
      <p:ext uri="{BB962C8B-B14F-4D97-AF65-F5344CB8AC3E}">
        <p14:creationId xmlns:p14="http://schemas.microsoft.com/office/powerpoint/2010/main" val="947867625"/>
      </p:ext>
    </p:extLst>
  </p:cSld>
  <p:clrMapOvr>
    <a:masterClrMapping/>
  </p:clrMapOvr>
  <p:transition spd="slow">
    <p:push dir="u"/>
  </p:transition>
</p:sld>
</file>

<file path=ppt/theme/theme1.xml><?xml version="1.0" encoding="utf-8"?>
<a:theme xmlns:a="http://schemas.openxmlformats.org/drawingml/2006/main" name="Office-thema">
  <a:themeElements>
    <a:clrScheme name="Aangepast 2">
      <a:dk1>
        <a:srgbClr val="464646"/>
      </a:dk1>
      <a:lt1>
        <a:srgbClr val="FFFFFF"/>
      </a:lt1>
      <a:dk2>
        <a:srgbClr val="7C4E2A"/>
      </a:dk2>
      <a:lt2>
        <a:srgbClr val="F5F5F5"/>
      </a:lt2>
      <a:accent1>
        <a:srgbClr val="93C249"/>
      </a:accent1>
      <a:accent2>
        <a:srgbClr val="42BFE8"/>
      </a:accent2>
      <a:accent3>
        <a:srgbClr val="9178AF"/>
      </a:accent3>
      <a:accent4>
        <a:srgbClr val="F5C850"/>
      </a:accent4>
      <a:accent5>
        <a:srgbClr val="DC5959"/>
      </a:accent5>
      <a:accent6>
        <a:srgbClr val="DC9618"/>
      </a:accent6>
      <a:hlink>
        <a:srgbClr val="6AC1E7"/>
      </a:hlink>
      <a:folHlink>
        <a:srgbClr val="9178A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oF2020_Template_Powerpoint" id="{937EE26C-AF17-3048-B03C-3E2022952EDB}" vid="{B8C32F14-92E5-0548-8860-045F1E9DFD3F}"/>
    </a:ext>
  </a:extLst>
</a:theme>
</file>

<file path=ppt/theme/theme2.xml><?xml version="1.0" encoding="utf-8"?>
<a:theme xmlns:a="http://schemas.openxmlformats.org/drawingml/2006/main" name="Schuttelaar - Wit">
  <a:themeElements>
    <a:clrScheme name="Schuttelaar 1">
      <a:dk1>
        <a:srgbClr val="464646"/>
      </a:dk1>
      <a:lt1>
        <a:srgbClr val="FFFFFF"/>
      </a:lt1>
      <a:dk2>
        <a:srgbClr val="009CD9"/>
      </a:dk2>
      <a:lt2>
        <a:srgbClr val="C9E6F4"/>
      </a:lt2>
      <a:accent1>
        <a:srgbClr val="009CCD"/>
      </a:accent1>
      <a:accent2>
        <a:srgbClr val="0B5A69"/>
      </a:accent2>
      <a:accent3>
        <a:srgbClr val="E41819"/>
      </a:accent3>
      <a:accent4>
        <a:srgbClr val="00CC61"/>
      </a:accent4>
      <a:accent5>
        <a:srgbClr val="DDDDDD"/>
      </a:accent5>
      <a:accent6>
        <a:srgbClr val="B5B5B5"/>
      </a:accent6>
      <a:hlink>
        <a:srgbClr val="009CD9"/>
      </a:hlink>
      <a:folHlink>
        <a:srgbClr val="A6429E"/>
      </a:folHlink>
    </a:clrScheme>
    <a:fontScheme name="Opulent">
      <a:majorFont>
        <a:latin typeface="Trebuchet MS"/>
        <a:ea typeface=""/>
        <a:cs typeface=""/>
        <a:font script="Jpan" typeface="ヒラギノ丸ゴ Pro W4"/>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ヒラギノ丸ゴ Pro W4"/>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Schuttelaar 1">
    <a:dk1>
      <a:srgbClr val="464646"/>
    </a:dk1>
    <a:lt1>
      <a:srgbClr val="FFFFFF"/>
    </a:lt1>
    <a:dk2>
      <a:srgbClr val="009CD9"/>
    </a:dk2>
    <a:lt2>
      <a:srgbClr val="C9E6F4"/>
    </a:lt2>
    <a:accent1>
      <a:srgbClr val="009CCD"/>
    </a:accent1>
    <a:accent2>
      <a:srgbClr val="0B5A69"/>
    </a:accent2>
    <a:accent3>
      <a:srgbClr val="E41819"/>
    </a:accent3>
    <a:accent4>
      <a:srgbClr val="00CC61"/>
    </a:accent4>
    <a:accent5>
      <a:srgbClr val="DDDDDD"/>
    </a:accent5>
    <a:accent6>
      <a:srgbClr val="B5B5B5"/>
    </a:accent6>
    <a:hlink>
      <a:srgbClr val="009CD9"/>
    </a:hlink>
    <a:folHlink>
      <a:srgbClr val="A6429E"/>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nieuw_x0020_map xmlns="c67394b7-acc1-4846-9573-0681e0abd886" xsi:nil="true"/>
    <SharedWithUsers xmlns="326cbda5-475b-481f-a94c-52a7fdda95f7">
      <UserInfo>
        <DisplayName>Edwin Hecker</DisplayName>
        <AccountId>66</AccountId>
        <AccountType/>
      </UserInfo>
      <UserInfo>
        <DisplayName>Gavrilo Nikolic</DisplayName>
        <AccountId>91</AccountId>
        <AccountType/>
      </UserInfo>
      <UserInfo>
        <DisplayName>Silvia Bottaro</DisplayName>
        <AccountId>74</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2D896FD7878B5419B50CA4AD2B7CF83" ma:contentTypeVersion="5" ma:contentTypeDescription="Een nieuw document maken." ma:contentTypeScope="" ma:versionID="31ebcbdb5033ab83fbb184b1c1e06cd0">
  <xsd:schema xmlns:xsd="http://www.w3.org/2001/XMLSchema" xmlns:xs="http://www.w3.org/2001/XMLSchema" xmlns:p="http://schemas.microsoft.com/office/2006/metadata/properties" xmlns:ns2="326cbda5-475b-481f-a94c-52a7fdda95f7" xmlns:ns3="c67394b7-acc1-4846-9573-0681e0abd886" targetNamespace="http://schemas.microsoft.com/office/2006/metadata/properties" ma:root="true" ma:fieldsID="7a7ed89494f96efc93106f884c8c8634" ns2:_="" ns3:_="">
    <xsd:import namespace="326cbda5-475b-481f-a94c-52a7fdda95f7"/>
    <xsd:import namespace="c67394b7-acc1-4846-9573-0681e0abd88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nieuw_x0020_ma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6cbda5-475b-481f-a94c-52a7fdda95f7"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7394b7-acc1-4846-9573-0681e0abd88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nieuw_x0020_map" ma:index="12" nillable="true" ma:displayName="nieuw map" ma:internalName="nieuw_x0020_map">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AEF6A6-8D8C-4299-BE48-F83412655DC1}">
  <ds:schemaRefs>
    <ds:schemaRef ds:uri="http://schemas.microsoft.com/sharepoint/v3/contenttype/forms"/>
  </ds:schemaRefs>
</ds:datastoreItem>
</file>

<file path=customXml/itemProps2.xml><?xml version="1.0" encoding="utf-8"?>
<ds:datastoreItem xmlns:ds="http://schemas.openxmlformats.org/officeDocument/2006/customXml" ds:itemID="{F0A6EF3E-D15D-4950-AE8F-5E4BCFBEFEB8}">
  <ds:schemaRefs>
    <ds:schemaRef ds:uri="http://purl.org/dc/terms/"/>
    <ds:schemaRef ds:uri="http://schemas.openxmlformats.org/package/2006/metadata/core-properties"/>
    <ds:schemaRef ds:uri="http://schemas.microsoft.com/office/2006/documentManagement/types"/>
    <ds:schemaRef ds:uri="c67394b7-acc1-4846-9573-0681e0abd886"/>
    <ds:schemaRef ds:uri="http://schemas.microsoft.com/office/infopath/2007/PartnerControls"/>
    <ds:schemaRef ds:uri="http://purl.org/dc/elements/1.1/"/>
    <ds:schemaRef ds:uri="http://schemas.microsoft.com/office/2006/metadata/properties"/>
    <ds:schemaRef ds:uri="326cbda5-475b-481f-a94c-52a7fdda95f7"/>
    <ds:schemaRef ds:uri="http://www.w3.org/XML/1998/namespace"/>
    <ds:schemaRef ds:uri="http://purl.org/dc/dcmitype/"/>
  </ds:schemaRefs>
</ds:datastoreItem>
</file>

<file path=customXml/itemProps3.xml><?xml version="1.0" encoding="utf-8"?>
<ds:datastoreItem xmlns:ds="http://schemas.openxmlformats.org/officeDocument/2006/customXml" ds:itemID="{B86E67A5-CF6C-488E-9A19-2F9666363D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6cbda5-475b-481f-a94c-52a7fdda95f7"/>
    <ds:schemaRef ds:uri="c67394b7-acc1-4846-9573-0681e0abd8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IoF2020_Template_Powerpoint</Template>
  <TotalTime>1236</TotalTime>
  <Words>3214</Words>
  <Application>Microsoft Office PowerPoint</Application>
  <PresentationFormat>On-screen Show (16:9)</PresentationFormat>
  <Paragraphs>372</Paragraphs>
  <Slides>34</Slides>
  <Notes>32</Notes>
  <HiddenSlides>2</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34</vt:i4>
      </vt:variant>
    </vt:vector>
  </HeadingPairs>
  <TitlesOfParts>
    <vt:vector size="45" baseType="lpstr">
      <vt:lpstr>Arial</vt:lpstr>
      <vt:lpstr>Arial Black</vt:lpstr>
      <vt:lpstr>Calibri</vt:lpstr>
      <vt:lpstr>Calibri-Light</vt:lpstr>
      <vt:lpstr>Calibri-LightItalic</vt:lpstr>
      <vt:lpstr>FrutigerLTW01-45Light</vt:lpstr>
      <vt:lpstr>Times New Roman</vt:lpstr>
      <vt:lpstr>Trebuchet MS</vt:lpstr>
      <vt:lpstr>헤드라인A</vt:lpstr>
      <vt:lpstr>Office-thema</vt:lpstr>
      <vt:lpstr>Schuttelaar - Wit</vt:lpstr>
      <vt:lpstr>IoT for environment </vt:lpstr>
      <vt:lpstr>Agenda</vt:lpstr>
      <vt:lpstr>Introduction  Schuttelaar &amp; Partners</vt:lpstr>
      <vt:lpstr>Health &amp; Sustainability </vt:lpstr>
      <vt:lpstr>Sustainable solutions</vt:lpstr>
      <vt:lpstr>Towards an IoT ECOSYSTEM: the iof2020 project</vt:lpstr>
      <vt:lpstr>Iof2020 In brief</vt:lpstr>
      <vt:lpstr>Project Objectives</vt:lpstr>
      <vt:lpstr>aMbItioN &amp; VISION</vt:lpstr>
      <vt:lpstr>5 Trials, 19 use cases</vt:lpstr>
      <vt:lpstr>Trials &amp; use cases</vt:lpstr>
      <vt:lpstr>TRIAL &amp; USES CASES METHODOLOGY  Lean approach</vt:lpstr>
      <vt:lpstr>GENERIC APPROACH &amp; STRUCTURE</vt:lpstr>
      <vt:lpstr>TECHNICAL / ARCHITECTURAL APPROACH</vt:lpstr>
      <vt:lpstr>COMMUNICATION &amp; DISSEMINATION APPROACH</vt:lpstr>
      <vt:lpstr>TOWARDS To The IoF2020 ecosystem</vt:lpstr>
      <vt:lpstr>Stay-tuned via</vt:lpstr>
      <vt:lpstr>Few of our iof2020 products</vt:lpstr>
      <vt:lpstr>HOW can IoF2020 contribute  to sdg 13 &amp; 15?</vt:lpstr>
      <vt:lpstr>SDG 13 &amp; 15 and IOT</vt:lpstr>
      <vt:lpstr>SDG 13 &amp; 15</vt:lpstr>
      <vt:lpstr>Internet of Things</vt:lpstr>
      <vt:lpstr>Data-driven farming and SDG 13 &amp; 15</vt:lpstr>
      <vt:lpstr>Data-driven farming and SDG 13 &amp; 15</vt:lpstr>
      <vt:lpstr>Arable Farming</vt:lpstr>
      <vt:lpstr>Arable farming</vt:lpstr>
      <vt:lpstr>Dairy Farming</vt:lpstr>
      <vt:lpstr>Dairy farming</vt:lpstr>
      <vt:lpstr>fruits</vt:lpstr>
      <vt:lpstr>Fruits</vt:lpstr>
      <vt:lpstr>vegetables</vt:lpstr>
      <vt:lpstr>Vegetables</vt:lpstr>
      <vt:lpstr>PowerPoint Presentation</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Dennis Hulst</dc:creator>
  <cp:lastModifiedBy>Gavrilo Nikolic</cp:lastModifiedBy>
  <cp:revision>98</cp:revision>
  <dcterms:created xsi:type="dcterms:W3CDTF">2017-03-23T12:00:21Z</dcterms:created>
  <dcterms:modified xsi:type="dcterms:W3CDTF">2017-06-02T14:39:09Z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0x010100F2D896FD7878B5419B50CA4AD2B7CF83</vt:lpwstr>
  </property>
</Properties>
</file>